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71" r:id="rId6"/>
    <p:sldId id="315"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40" r:id="rId27"/>
    <p:sldId id="338" r:id="rId28"/>
    <p:sldId id="341" r:id="rId29"/>
    <p:sldId id="342" r:id="rId30"/>
    <p:sldId id="343" r:id="rId31"/>
    <p:sldId id="339" r:id="rId32"/>
    <p:sldId id="346" r:id="rId33"/>
    <p:sldId id="347" r:id="rId34"/>
    <p:sldId id="348" r:id="rId35"/>
    <p:sldId id="349" r:id="rId36"/>
    <p:sldId id="350"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9" r:id="rId64"/>
    <p:sldId id="378" r:id="rId65"/>
    <p:sldId id="380" r:id="rId66"/>
    <p:sldId id="381" r:id="rId67"/>
    <p:sldId id="275" r:id="rId68"/>
    <p:sldId id="272" r:id="rId6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0019FF"/>
    <a:srgbClr val="D52B1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4" autoAdjust="0"/>
    <p:restoredTop sz="94660"/>
  </p:normalViewPr>
  <p:slideViewPr>
    <p:cSldViewPr snapToGrid="0" showGuides="1">
      <p:cViewPr varScale="1">
        <p:scale>
          <a:sx n="127" d="100"/>
          <a:sy n="127" d="100"/>
        </p:scale>
        <p:origin x="20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781A8-6DB8-4F39-9032-C88C27A1B3FC}" type="doc">
      <dgm:prSet loTypeId="urn:microsoft.com/office/officeart/2009/layout/CircleArrowProcess" loCatId="process" qsTypeId="urn:microsoft.com/office/officeart/2005/8/quickstyle/simple4" qsCatId="simple" csTypeId="urn:microsoft.com/office/officeart/2005/8/colors/accent2_5" csCatId="accent2" phldr="1"/>
      <dgm:spPr/>
      <dgm:t>
        <a:bodyPr/>
        <a:lstStyle/>
        <a:p>
          <a:endParaRPr lang="fr-FR"/>
        </a:p>
      </dgm:t>
    </dgm:pt>
    <dgm:pt modelId="{8110B8DE-A634-4D92-B9FE-5669FD90FCFA}">
      <dgm:prSet phldrT="[Texte]"/>
      <dgm:spPr/>
      <dgm:t>
        <a:bodyPr/>
        <a:lstStyle/>
        <a:p>
          <a:r>
            <a:rPr lang="fr-FR"/>
            <a:t>Développer</a:t>
          </a:r>
        </a:p>
      </dgm:t>
    </dgm:pt>
    <dgm:pt modelId="{D44C877F-5B58-4095-A566-B8CE040F2C43}" type="parTrans" cxnId="{4BD81B0E-8FC0-4257-B138-77D01531B748}">
      <dgm:prSet/>
      <dgm:spPr/>
      <dgm:t>
        <a:bodyPr/>
        <a:lstStyle/>
        <a:p>
          <a:endParaRPr lang="fr-FR"/>
        </a:p>
      </dgm:t>
    </dgm:pt>
    <dgm:pt modelId="{745170F8-FB2F-4230-A4C5-C0C583EDF3FA}" type="sibTrans" cxnId="{4BD81B0E-8FC0-4257-B138-77D01531B748}">
      <dgm:prSet/>
      <dgm:spPr/>
      <dgm:t>
        <a:bodyPr/>
        <a:lstStyle/>
        <a:p>
          <a:endParaRPr lang="fr-FR"/>
        </a:p>
      </dgm:t>
    </dgm:pt>
    <dgm:pt modelId="{A916BF92-BFB3-49FD-9A08-FED5E09B5814}">
      <dgm:prSet phldrT="[Texte]"/>
      <dgm:spPr/>
      <dgm:t>
        <a:bodyPr/>
        <a:lstStyle/>
        <a:p>
          <a:r>
            <a:rPr lang="fr-FR"/>
            <a:t>Classer / prioriser</a:t>
          </a:r>
        </a:p>
      </dgm:t>
    </dgm:pt>
    <dgm:pt modelId="{11CFE689-69E9-48CC-B1AE-5ABEB30AB6D2}" type="parTrans" cxnId="{1DA49FF3-31B6-47BD-A6D4-7E593052DDBC}">
      <dgm:prSet/>
      <dgm:spPr/>
      <dgm:t>
        <a:bodyPr/>
        <a:lstStyle/>
        <a:p>
          <a:endParaRPr lang="fr-FR"/>
        </a:p>
      </dgm:t>
    </dgm:pt>
    <dgm:pt modelId="{F1AD4ABA-664B-4C70-9B30-E90E0847E11C}" type="sibTrans" cxnId="{1DA49FF3-31B6-47BD-A6D4-7E593052DDBC}">
      <dgm:prSet/>
      <dgm:spPr/>
      <dgm:t>
        <a:bodyPr/>
        <a:lstStyle/>
        <a:p>
          <a:endParaRPr lang="fr-FR"/>
        </a:p>
      </dgm:t>
    </dgm:pt>
    <dgm:pt modelId="{AC0CC45C-8F6E-49D7-A34A-6A6097E67B5B}">
      <dgm:prSet phldrT="[Texte]"/>
      <dgm:spPr/>
      <dgm:t>
        <a:bodyPr/>
        <a:lstStyle/>
        <a:p>
          <a:r>
            <a:rPr lang="fr-FR"/>
            <a:t>Plan d’actions</a:t>
          </a:r>
        </a:p>
      </dgm:t>
    </dgm:pt>
    <dgm:pt modelId="{EB30C8E1-0039-41AC-B9A9-36B02C3A709D}" type="parTrans" cxnId="{92EE61A2-33BB-4CB0-864E-60938A5B1194}">
      <dgm:prSet/>
      <dgm:spPr/>
      <dgm:t>
        <a:bodyPr/>
        <a:lstStyle/>
        <a:p>
          <a:endParaRPr lang="fr-FR"/>
        </a:p>
      </dgm:t>
    </dgm:pt>
    <dgm:pt modelId="{13120F0F-E5CF-405A-B807-C1A8A5DF905B}" type="sibTrans" cxnId="{92EE61A2-33BB-4CB0-864E-60938A5B1194}">
      <dgm:prSet/>
      <dgm:spPr/>
      <dgm:t>
        <a:bodyPr/>
        <a:lstStyle/>
        <a:p>
          <a:endParaRPr lang="fr-FR"/>
        </a:p>
      </dgm:t>
    </dgm:pt>
    <dgm:pt modelId="{09A16251-F291-4C2D-8901-41DEAEB10E72}" type="pres">
      <dgm:prSet presAssocID="{B32781A8-6DB8-4F39-9032-C88C27A1B3FC}" presName="Name0" presStyleCnt="0">
        <dgm:presLayoutVars>
          <dgm:chMax val="7"/>
          <dgm:chPref val="7"/>
          <dgm:dir/>
          <dgm:animLvl val="lvl"/>
        </dgm:presLayoutVars>
      </dgm:prSet>
      <dgm:spPr/>
    </dgm:pt>
    <dgm:pt modelId="{7E9E331F-27D6-4DB4-9CF7-76A7344B0433}" type="pres">
      <dgm:prSet presAssocID="{8110B8DE-A634-4D92-B9FE-5669FD90FCFA}" presName="Accent1" presStyleCnt="0"/>
      <dgm:spPr/>
    </dgm:pt>
    <dgm:pt modelId="{179C3221-1CC6-48FE-810F-EEE483357FFB}" type="pres">
      <dgm:prSet presAssocID="{8110B8DE-A634-4D92-B9FE-5669FD90FCFA}" presName="Accent" presStyleLbl="node1" presStyleIdx="0" presStyleCnt="3"/>
      <dgm:spPr/>
    </dgm:pt>
    <dgm:pt modelId="{AC039E85-F3D0-4675-BA1B-471E1C3B7624}" type="pres">
      <dgm:prSet presAssocID="{8110B8DE-A634-4D92-B9FE-5669FD90FCFA}" presName="Parent1" presStyleLbl="revTx" presStyleIdx="0" presStyleCnt="3">
        <dgm:presLayoutVars>
          <dgm:chMax val="1"/>
          <dgm:chPref val="1"/>
          <dgm:bulletEnabled val="1"/>
        </dgm:presLayoutVars>
      </dgm:prSet>
      <dgm:spPr/>
    </dgm:pt>
    <dgm:pt modelId="{78C9FAB7-8B74-42FD-8A2A-FBE6C5BE6702}" type="pres">
      <dgm:prSet presAssocID="{A916BF92-BFB3-49FD-9A08-FED5E09B5814}" presName="Accent2" presStyleCnt="0"/>
      <dgm:spPr/>
    </dgm:pt>
    <dgm:pt modelId="{58BA5B16-9116-4C9F-BA28-EDB92E983ACF}" type="pres">
      <dgm:prSet presAssocID="{A916BF92-BFB3-49FD-9A08-FED5E09B5814}" presName="Accent" presStyleLbl="node1" presStyleIdx="1" presStyleCnt="3"/>
      <dgm:spPr/>
    </dgm:pt>
    <dgm:pt modelId="{ED77790D-8928-41DE-89F6-419909202087}" type="pres">
      <dgm:prSet presAssocID="{A916BF92-BFB3-49FD-9A08-FED5E09B5814}" presName="Parent2" presStyleLbl="revTx" presStyleIdx="1" presStyleCnt="3">
        <dgm:presLayoutVars>
          <dgm:chMax val="1"/>
          <dgm:chPref val="1"/>
          <dgm:bulletEnabled val="1"/>
        </dgm:presLayoutVars>
      </dgm:prSet>
      <dgm:spPr/>
    </dgm:pt>
    <dgm:pt modelId="{EBBB5054-958E-46F3-808A-DA8677ECC209}" type="pres">
      <dgm:prSet presAssocID="{AC0CC45C-8F6E-49D7-A34A-6A6097E67B5B}" presName="Accent3" presStyleCnt="0"/>
      <dgm:spPr/>
    </dgm:pt>
    <dgm:pt modelId="{1A2034F8-BD66-4A9C-A66C-04EEB869EB9A}" type="pres">
      <dgm:prSet presAssocID="{AC0CC45C-8F6E-49D7-A34A-6A6097E67B5B}" presName="Accent" presStyleLbl="node1" presStyleIdx="2" presStyleCnt="3"/>
      <dgm:spPr/>
    </dgm:pt>
    <dgm:pt modelId="{5F08EB38-A8B4-4533-8A07-181859FB0AEE}" type="pres">
      <dgm:prSet presAssocID="{AC0CC45C-8F6E-49D7-A34A-6A6097E67B5B}" presName="Parent3" presStyleLbl="revTx" presStyleIdx="2" presStyleCnt="3">
        <dgm:presLayoutVars>
          <dgm:chMax val="1"/>
          <dgm:chPref val="1"/>
          <dgm:bulletEnabled val="1"/>
        </dgm:presLayoutVars>
      </dgm:prSet>
      <dgm:spPr/>
    </dgm:pt>
  </dgm:ptLst>
  <dgm:cxnLst>
    <dgm:cxn modelId="{4BD81B0E-8FC0-4257-B138-77D01531B748}" srcId="{B32781A8-6DB8-4F39-9032-C88C27A1B3FC}" destId="{8110B8DE-A634-4D92-B9FE-5669FD90FCFA}" srcOrd="0" destOrd="0" parTransId="{D44C877F-5B58-4095-A566-B8CE040F2C43}" sibTransId="{745170F8-FB2F-4230-A4C5-C0C583EDF3FA}"/>
    <dgm:cxn modelId="{E2C92A30-37CB-4FE1-A55F-61AB87AC8440}" type="presOf" srcId="{B32781A8-6DB8-4F39-9032-C88C27A1B3FC}" destId="{09A16251-F291-4C2D-8901-41DEAEB10E72}" srcOrd="0" destOrd="0" presId="urn:microsoft.com/office/officeart/2009/layout/CircleArrowProcess"/>
    <dgm:cxn modelId="{ECD40F4F-4C22-46E4-B2CA-F78C7CD454DC}" type="presOf" srcId="{A916BF92-BFB3-49FD-9A08-FED5E09B5814}" destId="{ED77790D-8928-41DE-89F6-419909202087}" srcOrd="0" destOrd="0" presId="urn:microsoft.com/office/officeart/2009/layout/CircleArrowProcess"/>
    <dgm:cxn modelId="{92EE61A2-33BB-4CB0-864E-60938A5B1194}" srcId="{B32781A8-6DB8-4F39-9032-C88C27A1B3FC}" destId="{AC0CC45C-8F6E-49D7-A34A-6A6097E67B5B}" srcOrd="2" destOrd="0" parTransId="{EB30C8E1-0039-41AC-B9A9-36B02C3A709D}" sibTransId="{13120F0F-E5CF-405A-B807-C1A8A5DF905B}"/>
    <dgm:cxn modelId="{8FFB68CA-3D43-4546-829E-F2278BF2DCEA}" type="presOf" srcId="{8110B8DE-A634-4D92-B9FE-5669FD90FCFA}" destId="{AC039E85-F3D0-4675-BA1B-471E1C3B7624}" srcOrd="0" destOrd="0" presId="urn:microsoft.com/office/officeart/2009/layout/CircleArrowProcess"/>
    <dgm:cxn modelId="{1DA49FF3-31B6-47BD-A6D4-7E593052DDBC}" srcId="{B32781A8-6DB8-4F39-9032-C88C27A1B3FC}" destId="{A916BF92-BFB3-49FD-9A08-FED5E09B5814}" srcOrd="1" destOrd="0" parTransId="{11CFE689-69E9-48CC-B1AE-5ABEB30AB6D2}" sibTransId="{F1AD4ABA-664B-4C70-9B30-E90E0847E11C}"/>
    <dgm:cxn modelId="{E09E62FD-41BA-49E0-B399-7FFF89A3D55F}" type="presOf" srcId="{AC0CC45C-8F6E-49D7-A34A-6A6097E67B5B}" destId="{5F08EB38-A8B4-4533-8A07-181859FB0AEE}" srcOrd="0" destOrd="0" presId="urn:microsoft.com/office/officeart/2009/layout/CircleArrowProcess"/>
    <dgm:cxn modelId="{FCD8DCDA-95AE-48E6-929B-19DB8416B491}" type="presParOf" srcId="{09A16251-F291-4C2D-8901-41DEAEB10E72}" destId="{7E9E331F-27D6-4DB4-9CF7-76A7344B0433}" srcOrd="0" destOrd="0" presId="urn:microsoft.com/office/officeart/2009/layout/CircleArrowProcess"/>
    <dgm:cxn modelId="{494E669E-2F62-4E84-A273-A8D3C2E94345}" type="presParOf" srcId="{7E9E331F-27D6-4DB4-9CF7-76A7344B0433}" destId="{179C3221-1CC6-48FE-810F-EEE483357FFB}" srcOrd="0" destOrd="0" presId="urn:microsoft.com/office/officeart/2009/layout/CircleArrowProcess"/>
    <dgm:cxn modelId="{DFF40B53-B75A-4E44-92B7-43A50B74E547}" type="presParOf" srcId="{09A16251-F291-4C2D-8901-41DEAEB10E72}" destId="{AC039E85-F3D0-4675-BA1B-471E1C3B7624}" srcOrd="1" destOrd="0" presId="urn:microsoft.com/office/officeart/2009/layout/CircleArrowProcess"/>
    <dgm:cxn modelId="{4D864EF2-633A-4D92-8A0F-5947C4B25FE0}" type="presParOf" srcId="{09A16251-F291-4C2D-8901-41DEAEB10E72}" destId="{78C9FAB7-8B74-42FD-8A2A-FBE6C5BE6702}" srcOrd="2" destOrd="0" presId="urn:microsoft.com/office/officeart/2009/layout/CircleArrowProcess"/>
    <dgm:cxn modelId="{44BA07D6-686A-4536-8EC5-991833BD5DD0}" type="presParOf" srcId="{78C9FAB7-8B74-42FD-8A2A-FBE6C5BE6702}" destId="{58BA5B16-9116-4C9F-BA28-EDB92E983ACF}" srcOrd="0" destOrd="0" presId="urn:microsoft.com/office/officeart/2009/layout/CircleArrowProcess"/>
    <dgm:cxn modelId="{173C9965-F814-4C8D-A6CD-2E7003BD19F2}" type="presParOf" srcId="{09A16251-F291-4C2D-8901-41DEAEB10E72}" destId="{ED77790D-8928-41DE-89F6-419909202087}" srcOrd="3" destOrd="0" presId="urn:microsoft.com/office/officeart/2009/layout/CircleArrowProcess"/>
    <dgm:cxn modelId="{D99CE875-C1F1-44BD-84C7-07288E868AB7}" type="presParOf" srcId="{09A16251-F291-4C2D-8901-41DEAEB10E72}" destId="{EBBB5054-958E-46F3-808A-DA8677ECC209}" srcOrd="4" destOrd="0" presId="urn:microsoft.com/office/officeart/2009/layout/CircleArrowProcess"/>
    <dgm:cxn modelId="{B20EE852-FEAE-4CD3-9758-1CCFF53545F1}" type="presParOf" srcId="{EBBB5054-958E-46F3-808A-DA8677ECC209}" destId="{1A2034F8-BD66-4A9C-A66C-04EEB869EB9A}" srcOrd="0" destOrd="0" presId="urn:microsoft.com/office/officeart/2009/layout/CircleArrowProcess"/>
    <dgm:cxn modelId="{998BA51A-AFAF-4CB4-A603-5F96FE13655A}" type="presParOf" srcId="{09A16251-F291-4C2D-8901-41DEAEB10E72}" destId="{5F08EB38-A8B4-4533-8A07-181859FB0AEE}" srcOrd="5" destOrd="0" presId="urn:microsoft.com/office/officeart/2009/layout/Circle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AECFB-249A-4DEB-BF87-7123BEDC00DF}"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fr-FR"/>
        </a:p>
      </dgm:t>
    </dgm:pt>
    <dgm:pt modelId="{BE80D8FA-F4F8-41B0-BC3B-ADD4441AFB54}">
      <dgm:prSet phldrT="[Texte]"/>
      <dgm:spPr/>
      <dgm:t>
        <a:bodyPr/>
        <a:lstStyle/>
        <a:p>
          <a:r>
            <a:rPr lang="fr-FR">
              <a:latin typeface="Arial" panose="020B0604020202020204" pitchFamily="34" charset="0"/>
              <a:cs typeface="Arial" panose="020B0604020202020204" pitchFamily="34" charset="0"/>
            </a:rPr>
            <a:t>Ecoute active</a:t>
          </a:r>
        </a:p>
      </dgm:t>
    </dgm:pt>
    <dgm:pt modelId="{A29D70E1-9445-4E8E-8F81-C0EB43B25070}" type="parTrans" cxnId="{E5D16181-AE6D-4AF1-9FB1-0603DF993999}">
      <dgm:prSet/>
      <dgm:spPr/>
      <dgm:t>
        <a:bodyPr/>
        <a:lstStyle/>
        <a:p>
          <a:endParaRPr lang="fr-FR"/>
        </a:p>
      </dgm:t>
    </dgm:pt>
    <dgm:pt modelId="{B94F2423-19C9-44BD-AFAA-281FF3371353}" type="sibTrans" cxnId="{E5D16181-AE6D-4AF1-9FB1-0603DF993999}">
      <dgm:prSet/>
      <dgm:spPr/>
      <dgm:t>
        <a:bodyPr/>
        <a:lstStyle/>
        <a:p>
          <a:endParaRPr lang="fr-FR"/>
        </a:p>
      </dgm:t>
    </dgm:pt>
    <dgm:pt modelId="{60C90C7B-BB1C-4B94-A244-36CDCBAD3997}">
      <dgm:prSet phldrT="[Texte]"/>
      <dgm:spPr/>
      <dgm:t>
        <a:bodyPr/>
        <a:lstStyle/>
        <a:p>
          <a:r>
            <a:rPr lang="fr-FR">
              <a:latin typeface="Arial" panose="020B0604020202020204" pitchFamily="34" charset="0"/>
              <a:cs typeface="Arial" panose="020B0604020202020204" pitchFamily="34" charset="0"/>
            </a:rPr>
            <a:t>Empathie</a:t>
          </a:r>
        </a:p>
      </dgm:t>
    </dgm:pt>
    <dgm:pt modelId="{F1444ED7-3AA9-4C5B-AB6D-3FC05EF0809E}" type="parTrans" cxnId="{E1CCD7E3-EE3F-4E03-AE56-945805EB89C5}">
      <dgm:prSet/>
      <dgm:spPr/>
      <dgm:t>
        <a:bodyPr/>
        <a:lstStyle/>
        <a:p>
          <a:endParaRPr lang="fr-FR"/>
        </a:p>
      </dgm:t>
    </dgm:pt>
    <dgm:pt modelId="{ED93ABD5-6886-491A-8591-9164BAD75053}" type="sibTrans" cxnId="{E1CCD7E3-EE3F-4E03-AE56-945805EB89C5}">
      <dgm:prSet/>
      <dgm:spPr/>
      <dgm:t>
        <a:bodyPr/>
        <a:lstStyle/>
        <a:p>
          <a:endParaRPr lang="fr-FR"/>
        </a:p>
      </dgm:t>
    </dgm:pt>
    <dgm:pt modelId="{2DFF0EEF-3395-460A-A7C7-2C92A789E194}">
      <dgm:prSet phldrT="[Texte]"/>
      <dgm:spPr/>
      <dgm:t>
        <a:bodyPr/>
        <a:lstStyle/>
        <a:p>
          <a:r>
            <a:rPr lang="fr-FR">
              <a:latin typeface="Arial" panose="020B0604020202020204" pitchFamily="34" charset="0"/>
              <a:cs typeface="Arial" panose="020B0604020202020204" pitchFamily="34" charset="0"/>
            </a:rPr>
            <a:t>Rapport</a:t>
          </a:r>
        </a:p>
      </dgm:t>
    </dgm:pt>
    <dgm:pt modelId="{82DAAA9F-38F1-48BD-AE96-51F1BEF420AE}" type="parTrans" cxnId="{8A1EEA44-F72D-4C28-8015-ED5DDF0222EF}">
      <dgm:prSet/>
      <dgm:spPr/>
      <dgm:t>
        <a:bodyPr/>
        <a:lstStyle/>
        <a:p>
          <a:endParaRPr lang="fr-FR"/>
        </a:p>
      </dgm:t>
    </dgm:pt>
    <dgm:pt modelId="{E2430AC0-CC70-48AD-BDC7-771A6DF4FEDF}" type="sibTrans" cxnId="{8A1EEA44-F72D-4C28-8015-ED5DDF0222EF}">
      <dgm:prSet/>
      <dgm:spPr/>
      <dgm:t>
        <a:bodyPr/>
        <a:lstStyle/>
        <a:p>
          <a:endParaRPr lang="fr-FR"/>
        </a:p>
      </dgm:t>
    </dgm:pt>
    <dgm:pt modelId="{BA51893A-870C-4457-A828-9343301E62B3}">
      <dgm:prSet phldrT="[Texte]"/>
      <dgm:spPr/>
      <dgm:t>
        <a:bodyPr/>
        <a:lstStyle/>
        <a:p>
          <a:r>
            <a:rPr lang="fr-FR">
              <a:latin typeface="Arial" panose="020B0604020202020204" pitchFamily="34" charset="0"/>
              <a:cs typeface="Arial" panose="020B0604020202020204" pitchFamily="34" charset="0"/>
            </a:rPr>
            <a:t>Influence</a:t>
          </a:r>
        </a:p>
      </dgm:t>
    </dgm:pt>
    <dgm:pt modelId="{FB6B6AC7-DD9E-4999-897C-57CCB6B800CE}" type="parTrans" cxnId="{4EC8251A-D932-44AF-BDF1-A698D0A83F58}">
      <dgm:prSet/>
      <dgm:spPr/>
      <dgm:t>
        <a:bodyPr/>
        <a:lstStyle/>
        <a:p>
          <a:endParaRPr lang="fr-FR"/>
        </a:p>
      </dgm:t>
    </dgm:pt>
    <dgm:pt modelId="{1969A0CE-CD99-4B26-971A-9E4AD49D71AD}" type="sibTrans" cxnId="{4EC8251A-D932-44AF-BDF1-A698D0A83F58}">
      <dgm:prSet/>
      <dgm:spPr/>
      <dgm:t>
        <a:bodyPr/>
        <a:lstStyle/>
        <a:p>
          <a:endParaRPr lang="fr-FR"/>
        </a:p>
      </dgm:t>
    </dgm:pt>
    <dgm:pt modelId="{75176C16-FD8F-4E02-ACC6-ECCFD197874C}">
      <dgm:prSet phldrT="[Texte]"/>
      <dgm:spPr/>
      <dgm:t>
        <a:bodyPr/>
        <a:lstStyle/>
        <a:p>
          <a:pPr algn="ctr"/>
          <a:r>
            <a:rPr lang="fr-FR">
              <a:latin typeface="Arial" panose="020B0604020202020204" pitchFamily="34" charset="0"/>
              <a:cs typeface="Arial" panose="020B0604020202020204" pitchFamily="34" charset="0"/>
            </a:rPr>
            <a:t>Changement de comportements</a:t>
          </a:r>
        </a:p>
      </dgm:t>
    </dgm:pt>
    <dgm:pt modelId="{746D315A-7BFC-47DC-8E25-3384103C3F99}" type="parTrans" cxnId="{803B3B58-D6EC-4CD2-B2B5-6E1A463BF194}">
      <dgm:prSet/>
      <dgm:spPr/>
      <dgm:t>
        <a:bodyPr/>
        <a:lstStyle/>
        <a:p>
          <a:endParaRPr lang="fr-FR"/>
        </a:p>
      </dgm:t>
    </dgm:pt>
    <dgm:pt modelId="{F23E972A-CF3A-4E67-B7A9-7D49A098178C}" type="sibTrans" cxnId="{803B3B58-D6EC-4CD2-B2B5-6E1A463BF194}">
      <dgm:prSet/>
      <dgm:spPr/>
      <dgm:t>
        <a:bodyPr/>
        <a:lstStyle/>
        <a:p>
          <a:endParaRPr lang="fr-FR"/>
        </a:p>
      </dgm:t>
    </dgm:pt>
    <dgm:pt modelId="{A3A8B07C-E952-427A-92E7-AEE791AAC984}" type="pres">
      <dgm:prSet presAssocID="{240AECFB-249A-4DEB-BF87-7123BEDC00DF}" presName="rootnode" presStyleCnt="0">
        <dgm:presLayoutVars>
          <dgm:chMax/>
          <dgm:chPref/>
          <dgm:dir/>
          <dgm:animLvl val="lvl"/>
        </dgm:presLayoutVars>
      </dgm:prSet>
      <dgm:spPr/>
    </dgm:pt>
    <dgm:pt modelId="{CFB847D3-251E-4B62-BE71-C167E7863B53}" type="pres">
      <dgm:prSet presAssocID="{BE80D8FA-F4F8-41B0-BC3B-ADD4441AFB54}" presName="composite" presStyleCnt="0"/>
      <dgm:spPr/>
    </dgm:pt>
    <dgm:pt modelId="{811BFDB8-6FB9-44C2-9D62-6F73D1C42631}" type="pres">
      <dgm:prSet presAssocID="{BE80D8FA-F4F8-41B0-BC3B-ADD4441AFB54}" presName="LShape" presStyleLbl="alignNode1" presStyleIdx="0" presStyleCnt="9"/>
      <dgm:spPr/>
    </dgm:pt>
    <dgm:pt modelId="{85D75562-B597-4D18-8DF4-7D5A38BDA4A0}" type="pres">
      <dgm:prSet presAssocID="{BE80D8FA-F4F8-41B0-BC3B-ADD4441AFB54}" presName="ParentText" presStyleLbl="revTx" presStyleIdx="0" presStyleCnt="5">
        <dgm:presLayoutVars>
          <dgm:chMax val="0"/>
          <dgm:chPref val="0"/>
          <dgm:bulletEnabled val="1"/>
        </dgm:presLayoutVars>
      </dgm:prSet>
      <dgm:spPr/>
    </dgm:pt>
    <dgm:pt modelId="{A0FDAB9F-30AE-4F5A-9AE2-AF62D1568F02}" type="pres">
      <dgm:prSet presAssocID="{BE80D8FA-F4F8-41B0-BC3B-ADD4441AFB54}" presName="Triangle" presStyleLbl="alignNode1" presStyleIdx="1" presStyleCnt="9"/>
      <dgm:spPr/>
    </dgm:pt>
    <dgm:pt modelId="{F20A3603-2F58-471D-9109-F166D7066C51}" type="pres">
      <dgm:prSet presAssocID="{B94F2423-19C9-44BD-AFAA-281FF3371353}" presName="sibTrans" presStyleCnt="0"/>
      <dgm:spPr/>
    </dgm:pt>
    <dgm:pt modelId="{7829E9ED-B853-47A5-BB3D-18E7340EC1B3}" type="pres">
      <dgm:prSet presAssocID="{B94F2423-19C9-44BD-AFAA-281FF3371353}" presName="space" presStyleCnt="0"/>
      <dgm:spPr/>
    </dgm:pt>
    <dgm:pt modelId="{41FE6469-88E2-442C-9369-D6058FBCF9B0}" type="pres">
      <dgm:prSet presAssocID="{60C90C7B-BB1C-4B94-A244-36CDCBAD3997}" presName="composite" presStyleCnt="0"/>
      <dgm:spPr/>
    </dgm:pt>
    <dgm:pt modelId="{1557E9A8-03A5-4267-A92C-5DB2E14E9A1E}" type="pres">
      <dgm:prSet presAssocID="{60C90C7B-BB1C-4B94-A244-36CDCBAD3997}" presName="LShape" presStyleLbl="alignNode1" presStyleIdx="2" presStyleCnt="9"/>
      <dgm:spPr/>
    </dgm:pt>
    <dgm:pt modelId="{E12496BD-668C-4EB9-9D24-B878A70ECA5F}" type="pres">
      <dgm:prSet presAssocID="{60C90C7B-BB1C-4B94-A244-36CDCBAD3997}" presName="ParentText" presStyleLbl="revTx" presStyleIdx="1" presStyleCnt="5">
        <dgm:presLayoutVars>
          <dgm:chMax val="0"/>
          <dgm:chPref val="0"/>
          <dgm:bulletEnabled val="1"/>
        </dgm:presLayoutVars>
      </dgm:prSet>
      <dgm:spPr/>
    </dgm:pt>
    <dgm:pt modelId="{5F2A205E-B879-45D0-BC45-72A819C552DA}" type="pres">
      <dgm:prSet presAssocID="{60C90C7B-BB1C-4B94-A244-36CDCBAD3997}" presName="Triangle" presStyleLbl="alignNode1" presStyleIdx="3" presStyleCnt="9"/>
      <dgm:spPr/>
    </dgm:pt>
    <dgm:pt modelId="{10B364C1-892F-4642-AC44-15C98CE0370B}" type="pres">
      <dgm:prSet presAssocID="{ED93ABD5-6886-491A-8591-9164BAD75053}" presName="sibTrans" presStyleCnt="0"/>
      <dgm:spPr/>
    </dgm:pt>
    <dgm:pt modelId="{57073863-F3AF-4055-813D-F4D3DB5C30E2}" type="pres">
      <dgm:prSet presAssocID="{ED93ABD5-6886-491A-8591-9164BAD75053}" presName="space" presStyleCnt="0"/>
      <dgm:spPr/>
    </dgm:pt>
    <dgm:pt modelId="{90A58044-5E92-460C-A6BF-AC46CC585BE4}" type="pres">
      <dgm:prSet presAssocID="{2DFF0EEF-3395-460A-A7C7-2C92A789E194}" presName="composite" presStyleCnt="0"/>
      <dgm:spPr/>
    </dgm:pt>
    <dgm:pt modelId="{5B78AFF4-0D94-4083-A063-A6E43F74FC6F}" type="pres">
      <dgm:prSet presAssocID="{2DFF0EEF-3395-460A-A7C7-2C92A789E194}" presName="LShape" presStyleLbl="alignNode1" presStyleIdx="4" presStyleCnt="9"/>
      <dgm:spPr/>
    </dgm:pt>
    <dgm:pt modelId="{2F37DB5A-F353-4256-9421-10F95E6CD644}" type="pres">
      <dgm:prSet presAssocID="{2DFF0EEF-3395-460A-A7C7-2C92A789E194}" presName="ParentText" presStyleLbl="revTx" presStyleIdx="2" presStyleCnt="5">
        <dgm:presLayoutVars>
          <dgm:chMax val="0"/>
          <dgm:chPref val="0"/>
          <dgm:bulletEnabled val="1"/>
        </dgm:presLayoutVars>
      </dgm:prSet>
      <dgm:spPr/>
    </dgm:pt>
    <dgm:pt modelId="{34F75A42-3DB2-4883-979F-9287E9C5D13E}" type="pres">
      <dgm:prSet presAssocID="{2DFF0EEF-3395-460A-A7C7-2C92A789E194}" presName="Triangle" presStyleLbl="alignNode1" presStyleIdx="5" presStyleCnt="9"/>
      <dgm:spPr/>
    </dgm:pt>
    <dgm:pt modelId="{EB65DFDC-5EC0-49E1-A14C-A092EF8FF1F3}" type="pres">
      <dgm:prSet presAssocID="{E2430AC0-CC70-48AD-BDC7-771A6DF4FEDF}" presName="sibTrans" presStyleCnt="0"/>
      <dgm:spPr/>
    </dgm:pt>
    <dgm:pt modelId="{E4FCDB24-F5D3-41FD-B076-6EF05BD86527}" type="pres">
      <dgm:prSet presAssocID="{E2430AC0-CC70-48AD-BDC7-771A6DF4FEDF}" presName="space" presStyleCnt="0"/>
      <dgm:spPr/>
    </dgm:pt>
    <dgm:pt modelId="{1886249B-79CA-45A8-9C30-34B3C5FB3843}" type="pres">
      <dgm:prSet presAssocID="{BA51893A-870C-4457-A828-9343301E62B3}" presName="composite" presStyleCnt="0"/>
      <dgm:spPr/>
    </dgm:pt>
    <dgm:pt modelId="{6A8BF77C-EBAA-4248-945E-98AE12CC2D1E}" type="pres">
      <dgm:prSet presAssocID="{BA51893A-870C-4457-A828-9343301E62B3}" presName="LShape" presStyleLbl="alignNode1" presStyleIdx="6" presStyleCnt="9"/>
      <dgm:spPr/>
    </dgm:pt>
    <dgm:pt modelId="{D6FC0AA5-662C-4B40-9C61-9E4527F029EB}" type="pres">
      <dgm:prSet presAssocID="{BA51893A-870C-4457-A828-9343301E62B3}" presName="ParentText" presStyleLbl="revTx" presStyleIdx="3" presStyleCnt="5">
        <dgm:presLayoutVars>
          <dgm:chMax val="0"/>
          <dgm:chPref val="0"/>
          <dgm:bulletEnabled val="1"/>
        </dgm:presLayoutVars>
      </dgm:prSet>
      <dgm:spPr/>
    </dgm:pt>
    <dgm:pt modelId="{78089B86-EDC0-452C-9F7A-C1DFFA4D47E2}" type="pres">
      <dgm:prSet presAssocID="{BA51893A-870C-4457-A828-9343301E62B3}" presName="Triangle" presStyleLbl="alignNode1" presStyleIdx="7" presStyleCnt="9"/>
      <dgm:spPr/>
    </dgm:pt>
    <dgm:pt modelId="{7D2EC274-6C28-41F1-AA7C-9D1310F762C5}" type="pres">
      <dgm:prSet presAssocID="{1969A0CE-CD99-4B26-971A-9E4AD49D71AD}" presName="sibTrans" presStyleCnt="0"/>
      <dgm:spPr/>
    </dgm:pt>
    <dgm:pt modelId="{F667455C-B55C-4A97-BC27-5A1AF0274EFF}" type="pres">
      <dgm:prSet presAssocID="{1969A0CE-CD99-4B26-971A-9E4AD49D71AD}" presName="space" presStyleCnt="0"/>
      <dgm:spPr/>
    </dgm:pt>
    <dgm:pt modelId="{F8D33628-D229-447B-9C99-6722346650E1}" type="pres">
      <dgm:prSet presAssocID="{75176C16-FD8F-4E02-ACC6-ECCFD197874C}" presName="composite" presStyleCnt="0"/>
      <dgm:spPr/>
    </dgm:pt>
    <dgm:pt modelId="{CD1EE587-68FE-4A10-A61C-2E358028DEC1}" type="pres">
      <dgm:prSet presAssocID="{75176C16-FD8F-4E02-ACC6-ECCFD197874C}" presName="LShape" presStyleLbl="alignNode1" presStyleIdx="8" presStyleCnt="9"/>
      <dgm:spPr/>
    </dgm:pt>
    <dgm:pt modelId="{73D3F97D-6648-4BAB-8023-57D24703896D}" type="pres">
      <dgm:prSet presAssocID="{75176C16-FD8F-4E02-ACC6-ECCFD197874C}" presName="ParentText" presStyleLbl="revTx" presStyleIdx="4" presStyleCnt="5">
        <dgm:presLayoutVars>
          <dgm:chMax val="0"/>
          <dgm:chPref val="0"/>
          <dgm:bulletEnabled val="1"/>
        </dgm:presLayoutVars>
      </dgm:prSet>
      <dgm:spPr/>
    </dgm:pt>
  </dgm:ptLst>
  <dgm:cxnLst>
    <dgm:cxn modelId="{4EC8251A-D932-44AF-BDF1-A698D0A83F58}" srcId="{240AECFB-249A-4DEB-BF87-7123BEDC00DF}" destId="{BA51893A-870C-4457-A828-9343301E62B3}" srcOrd="3" destOrd="0" parTransId="{FB6B6AC7-DD9E-4999-897C-57CCB6B800CE}" sibTransId="{1969A0CE-CD99-4B26-971A-9E4AD49D71AD}"/>
    <dgm:cxn modelId="{BA98D626-4E2B-4A2D-92F8-BE45EC08FCC2}" type="presOf" srcId="{75176C16-FD8F-4E02-ACC6-ECCFD197874C}" destId="{73D3F97D-6648-4BAB-8023-57D24703896D}" srcOrd="0" destOrd="0" presId="urn:microsoft.com/office/officeart/2009/3/layout/StepUpProcess"/>
    <dgm:cxn modelId="{8A1EEA44-F72D-4C28-8015-ED5DDF0222EF}" srcId="{240AECFB-249A-4DEB-BF87-7123BEDC00DF}" destId="{2DFF0EEF-3395-460A-A7C7-2C92A789E194}" srcOrd="2" destOrd="0" parTransId="{82DAAA9F-38F1-48BD-AE96-51F1BEF420AE}" sibTransId="{E2430AC0-CC70-48AD-BDC7-771A6DF4FEDF}"/>
    <dgm:cxn modelId="{EB3EC053-2A9F-46C6-A61D-AF77CE4965B1}" type="presOf" srcId="{BE80D8FA-F4F8-41B0-BC3B-ADD4441AFB54}" destId="{85D75562-B597-4D18-8DF4-7D5A38BDA4A0}" srcOrd="0" destOrd="0" presId="urn:microsoft.com/office/officeart/2009/3/layout/StepUpProcess"/>
    <dgm:cxn modelId="{803B3B58-D6EC-4CD2-B2B5-6E1A463BF194}" srcId="{240AECFB-249A-4DEB-BF87-7123BEDC00DF}" destId="{75176C16-FD8F-4E02-ACC6-ECCFD197874C}" srcOrd="4" destOrd="0" parTransId="{746D315A-7BFC-47DC-8E25-3384103C3F99}" sibTransId="{F23E972A-CF3A-4E67-B7A9-7D49A098178C}"/>
    <dgm:cxn modelId="{53376558-5429-482F-9ADA-AB43582DD979}" type="presOf" srcId="{60C90C7B-BB1C-4B94-A244-36CDCBAD3997}" destId="{E12496BD-668C-4EB9-9D24-B878A70ECA5F}" srcOrd="0" destOrd="0" presId="urn:microsoft.com/office/officeart/2009/3/layout/StepUpProcess"/>
    <dgm:cxn modelId="{E5D16181-AE6D-4AF1-9FB1-0603DF993999}" srcId="{240AECFB-249A-4DEB-BF87-7123BEDC00DF}" destId="{BE80D8FA-F4F8-41B0-BC3B-ADD4441AFB54}" srcOrd="0" destOrd="0" parTransId="{A29D70E1-9445-4E8E-8F81-C0EB43B25070}" sibTransId="{B94F2423-19C9-44BD-AFAA-281FF3371353}"/>
    <dgm:cxn modelId="{5E4AC59E-F3E0-4377-8DFA-55C22E99F880}" type="presOf" srcId="{2DFF0EEF-3395-460A-A7C7-2C92A789E194}" destId="{2F37DB5A-F353-4256-9421-10F95E6CD644}" srcOrd="0" destOrd="0" presId="urn:microsoft.com/office/officeart/2009/3/layout/StepUpProcess"/>
    <dgm:cxn modelId="{0FBC3BAE-C94D-4C4A-AA9A-FA130BC2E8A8}" type="presOf" srcId="{BA51893A-870C-4457-A828-9343301E62B3}" destId="{D6FC0AA5-662C-4B40-9C61-9E4527F029EB}" srcOrd="0" destOrd="0" presId="urn:microsoft.com/office/officeart/2009/3/layout/StepUpProcess"/>
    <dgm:cxn modelId="{1479EAC1-CB79-4648-A9A8-731AE1557107}" type="presOf" srcId="{240AECFB-249A-4DEB-BF87-7123BEDC00DF}" destId="{A3A8B07C-E952-427A-92E7-AEE791AAC984}" srcOrd="0" destOrd="0" presId="urn:microsoft.com/office/officeart/2009/3/layout/StepUpProcess"/>
    <dgm:cxn modelId="{E1CCD7E3-EE3F-4E03-AE56-945805EB89C5}" srcId="{240AECFB-249A-4DEB-BF87-7123BEDC00DF}" destId="{60C90C7B-BB1C-4B94-A244-36CDCBAD3997}" srcOrd="1" destOrd="0" parTransId="{F1444ED7-3AA9-4C5B-AB6D-3FC05EF0809E}" sibTransId="{ED93ABD5-6886-491A-8591-9164BAD75053}"/>
    <dgm:cxn modelId="{0787F6A7-66AB-4A55-B354-310A2D894C8A}" type="presParOf" srcId="{A3A8B07C-E952-427A-92E7-AEE791AAC984}" destId="{CFB847D3-251E-4B62-BE71-C167E7863B53}" srcOrd="0" destOrd="0" presId="urn:microsoft.com/office/officeart/2009/3/layout/StepUpProcess"/>
    <dgm:cxn modelId="{848F7D9F-B544-47E3-8421-368FED742063}" type="presParOf" srcId="{CFB847D3-251E-4B62-BE71-C167E7863B53}" destId="{811BFDB8-6FB9-44C2-9D62-6F73D1C42631}" srcOrd="0" destOrd="0" presId="urn:microsoft.com/office/officeart/2009/3/layout/StepUpProcess"/>
    <dgm:cxn modelId="{39731F30-11AD-44CF-8CA5-8EDBA6DE23FF}" type="presParOf" srcId="{CFB847D3-251E-4B62-BE71-C167E7863B53}" destId="{85D75562-B597-4D18-8DF4-7D5A38BDA4A0}" srcOrd="1" destOrd="0" presId="urn:microsoft.com/office/officeart/2009/3/layout/StepUpProcess"/>
    <dgm:cxn modelId="{5D34DAC6-8369-489B-A061-536C3F399204}" type="presParOf" srcId="{CFB847D3-251E-4B62-BE71-C167E7863B53}" destId="{A0FDAB9F-30AE-4F5A-9AE2-AF62D1568F02}" srcOrd="2" destOrd="0" presId="urn:microsoft.com/office/officeart/2009/3/layout/StepUpProcess"/>
    <dgm:cxn modelId="{E443CF1B-2F9D-4902-B8D5-E2B1D37069BE}" type="presParOf" srcId="{A3A8B07C-E952-427A-92E7-AEE791AAC984}" destId="{F20A3603-2F58-471D-9109-F166D7066C51}" srcOrd="1" destOrd="0" presId="urn:microsoft.com/office/officeart/2009/3/layout/StepUpProcess"/>
    <dgm:cxn modelId="{9E998851-4403-4423-B92C-64738938E3A6}" type="presParOf" srcId="{F20A3603-2F58-471D-9109-F166D7066C51}" destId="{7829E9ED-B853-47A5-BB3D-18E7340EC1B3}" srcOrd="0" destOrd="0" presId="urn:microsoft.com/office/officeart/2009/3/layout/StepUpProcess"/>
    <dgm:cxn modelId="{FD3C0B06-22DD-45BF-AEA8-6C5AEE481B08}" type="presParOf" srcId="{A3A8B07C-E952-427A-92E7-AEE791AAC984}" destId="{41FE6469-88E2-442C-9369-D6058FBCF9B0}" srcOrd="2" destOrd="0" presId="urn:microsoft.com/office/officeart/2009/3/layout/StepUpProcess"/>
    <dgm:cxn modelId="{B4426FE5-7A02-407A-BE45-4E51EB46FED1}" type="presParOf" srcId="{41FE6469-88E2-442C-9369-D6058FBCF9B0}" destId="{1557E9A8-03A5-4267-A92C-5DB2E14E9A1E}" srcOrd="0" destOrd="0" presId="urn:microsoft.com/office/officeart/2009/3/layout/StepUpProcess"/>
    <dgm:cxn modelId="{6B16C86C-EFF1-44DD-83F7-4E131161A8BC}" type="presParOf" srcId="{41FE6469-88E2-442C-9369-D6058FBCF9B0}" destId="{E12496BD-668C-4EB9-9D24-B878A70ECA5F}" srcOrd="1" destOrd="0" presId="urn:microsoft.com/office/officeart/2009/3/layout/StepUpProcess"/>
    <dgm:cxn modelId="{8393689E-B30C-4229-938B-EF116208817E}" type="presParOf" srcId="{41FE6469-88E2-442C-9369-D6058FBCF9B0}" destId="{5F2A205E-B879-45D0-BC45-72A819C552DA}" srcOrd="2" destOrd="0" presId="urn:microsoft.com/office/officeart/2009/3/layout/StepUpProcess"/>
    <dgm:cxn modelId="{AB9E5F42-BD3E-4E8D-97DD-EBAA26B45AFC}" type="presParOf" srcId="{A3A8B07C-E952-427A-92E7-AEE791AAC984}" destId="{10B364C1-892F-4642-AC44-15C98CE0370B}" srcOrd="3" destOrd="0" presId="urn:microsoft.com/office/officeart/2009/3/layout/StepUpProcess"/>
    <dgm:cxn modelId="{9A3145A5-EC36-4279-8E8C-3ECB4D5A4CC8}" type="presParOf" srcId="{10B364C1-892F-4642-AC44-15C98CE0370B}" destId="{57073863-F3AF-4055-813D-F4D3DB5C30E2}" srcOrd="0" destOrd="0" presId="urn:microsoft.com/office/officeart/2009/3/layout/StepUpProcess"/>
    <dgm:cxn modelId="{E85C7D1F-10BA-4D65-AEC5-601719910D46}" type="presParOf" srcId="{A3A8B07C-E952-427A-92E7-AEE791AAC984}" destId="{90A58044-5E92-460C-A6BF-AC46CC585BE4}" srcOrd="4" destOrd="0" presId="urn:microsoft.com/office/officeart/2009/3/layout/StepUpProcess"/>
    <dgm:cxn modelId="{8426C8D3-093B-4565-8EFE-B705DFC652B8}" type="presParOf" srcId="{90A58044-5E92-460C-A6BF-AC46CC585BE4}" destId="{5B78AFF4-0D94-4083-A063-A6E43F74FC6F}" srcOrd="0" destOrd="0" presId="urn:microsoft.com/office/officeart/2009/3/layout/StepUpProcess"/>
    <dgm:cxn modelId="{7A69000E-FA02-4223-A811-5CDAB5452355}" type="presParOf" srcId="{90A58044-5E92-460C-A6BF-AC46CC585BE4}" destId="{2F37DB5A-F353-4256-9421-10F95E6CD644}" srcOrd="1" destOrd="0" presId="urn:microsoft.com/office/officeart/2009/3/layout/StepUpProcess"/>
    <dgm:cxn modelId="{DF149781-0977-4724-811F-C3244FCBBFC2}" type="presParOf" srcId="{90A58044-5E92-460C-A6BF-AC46CC585BE4}" destId="{34F75A42-3DB2-4883-979F-9287E9C5D13E}" srcOrd="2" destOrd="0" presId="urn:microsoft.com/office/officeart/2009/3/layout/StepUpProcess"/>
    <dgm:cxn modelId="{1A4A9C8A-2E83-46D4-868C-99F3263C8E9B}" type="presParOf" srcId="{A3A8B07C-E952-427A-92E7-AEE791AAC984}" destId="{EB65DFDC-5EC0-49E1-A14C-A092EF8FF1F3}" srcOrd="5" destOrd="0" presId="urn:microsoft.com/office/officeart/2009/3/layout/StepUpProcess"/>
    <dgm:cxn modelId="{22D23AE8-13CE-4D9D-BAC5-A01CB4163AEA}" type="presParOf" srcId="{EB65DFDC-5EC0-49E1-A14C-A092EF8FF1F3}" destId="{E4FCDB24-F5D3-41FD-B076-6EF05BD86527}" srcOrd="0" destOrd="0" presId="urn:microsoft.com/office/officeart/2009/3/layout/StepUpProcess"/>
    <dgm:cxn modelId="{CAD21704-0668-4B93-8591-3424EA5220F9}" type="presParOf" srcId="{A3A8B07C-E952-427A-92E7-AEE791AAC984}" destId="{1886249B-79CA-45A8-9C30-34B3C5FB3843}" srcOrd="6" destOrd="0" presId="urn:microsoft.com/office/officeart/2009/3/layout/StepUpProcess"/>
    <dgm:cxn modelId="{4EFBE27D-A048-4360-B6A1-D421CDAE41AF}" type="presParOf" srcId="{1886249B-79CA-45A8-9C30-34B3C5FB3843}" destId="{6A8BF77C-EBAA-4248-945E-98AE12CC2D1E}" srcOrd="0" destOrd="0" presId="urn:microsoft.com/office/officeart/2009/3/layout/StepUpProcess"/>
    <dgm:cxn modelId="{B4B5EF1A-DFA2-4A52-B6B1-B9FA87CCB3F1}" type="presParOf" srcId="{1886249B-79CA-45A8-9C30-34B3C5FB3843}" destId="{D6FC0AA5-662C-4B40-9C61-9E4527F029EB}" srcOrd="1" destOrd="0" presId="urn:microsoft.com/office/officeart/2009/3/layout/StepUpProcess"/>
    <dgm:cxn modelId="{7272536A-7CEC-4EEC-B3AD-02CFE48CFE93}" type="presParOf" srcId="{1886249B-79CA-45A8-9C30-34B3C5FB3843}" destId="{78089B86-EDC0-452C-9F7A-C1DFFA4D47E2}" srcOrd="2" destOrd="0" presId="urn:microsoft.com/office/officeart/2009/3/layout/StepUpProcess"/>
    <dgm:cxn modelId="{86164E71-1CDD-4800-BAAB-4DB88ABFF3FB}" type="presParOf" srcId="{A3A8B07C-E952-427A-92E7-AEE791AAC984}" destId="{7D2EC274-6C28-41F1-AA7C-9D1310F762C5}" srcOrd="7" destOrd="0" presId="urn:microsoft.com/office/officeart/2009/3/layout/StepUpProcess"/>
    <dgm:cxn modelId="{F79DC413-1EA9-4555-954B-2F3279F0F4E9}" type="presParOf" srcId="{7D2EC274-6C28-41F1-AA7C-9D1310F762C5}" destId="{F667455C-B55C-4A97-BC27-5A1AF0274EFF}" srcOrd="0" destOrd="0" presId="urn:microsoft.com/office/officeart/2009/3/layout/StepUpProcess"/>
    <dgm:cxn modelId="{AC20FA67-81D8-4C8A-B968-21BC944674B9}" type="presParOf" srcId="{A3A8B07C-E952-427A-92E7-AEE791AAC984}" destId="{F8D33628-D229-447B-9C99-6722346650E1}" srcOrd="8" destOrd="0" presId="urn:microsoft.com/office/officeart/2009/3/layout/StepUpProcess"/>
    <dgm:cxn modelId="{681A88BA-21E9-4259-BE3A-6FB4ADC3A090}" type="presParOf" srcId="{F8D33628-D229-447B-9C99-6722346650E1}" destId="{CD1EE587-68FE-4A10-A61C-2E358028DEC1}" srcOrd="0" destOrd="0" presId="urn:microsoft.com/office/officeart/2009/3/layout/StepUpProcess"/>
    <dgm:cxn modelId="{34A1E4CE-3C24-472A-B982-3CCAC560DD89}" type="presParOf" srcId="{F8D33628-D229-447B-9C99-6722346650E1}" destId="{73D3F97D-6648-4BAB-8023-57D24703896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C3221-1CC6-48FE-810F-EEE483357FFB}">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C039E85-F3D0-4675-BA1B-471E1C3B7624}">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a:t>Développer</a:t>
          </a:r>
        </a:p>
      </dsp:txBody>
      <dsp:txXfrm>
        <a:off x="3698614" y="941764"/>
        <a:ext cx="1449298" cy="724475"/>
      </dsp:txXfrm>
    </dsp:sp>
    <dsp:sp modelId="{58BA5B16-9116-4C9F-BA28-EDB92E983ACF}">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gradFill rotWithShape="0">
          <a:gsLst>
            <a:gs pos="0">
              <a:schemeClr val="accent2">
                <a:alpha val="90000"/>
                <a:hueOff val="0"/>
                <a:satOff val="0"/>
                <a:lumOff val="0"/>
                <a:alphaOff val="-20000"/>
                <a:satMod val="103000"/>
                <a:lumMod val="102000"/>
                <a:tint val="94000"/>
              </a:schemeClr>
            </a:gs>
            <a:gs pos="50000">
              <a:schemeClr val="accent2">
                <a:alpha val="90000"/>
                <a:hueOff val="0"/>
                <a:satOff val="0"/>
                <a:lumOff val="0"/>
                <a:alphaOff val="-20000"/>
                <a:satMod val="110000"/>
                <a:lumMod val="100000"/>
                <a:shade val="100000"/>
              </a:schemeClr>
            </a:gs>
            <a:gs pos="100000">
              <a:schemeClr val="accent2">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D77790D-8928-41DE-89F6-419909202087}">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a:t>Classer / prioriser</a:t>
          </a:r>
        </a:p>
      </dsp:txBody>
      <dsp:txXfrm>
        <a:off x="2977148" y="2449237"/>
        <a:ext cx="1449298" cy="724475"/>
      </dsp:txXfrm>
    </dsp:sp>
    <dsp:sp modelId="{1A2034F8-BD66-4A9C-A66C-04EEB869EB9A}">
      <dsp:nvSpPr>
        <dsp:cNvPr id="0" name=""/>
        <dsp:cNvSpPr/>
      </dsp:nvSpPr>
      <dsp:spPr>
        <a:xfrm>
          <a:off x="3307759" y="3176964"/>
          <a:ext cx="2240804" cy="2241702"/>
        </a:xfrm>
        <a:prstGeom prst="blockArc">
          <a:avLst>
            <a:gd name="adj1" fmla="val 13500000"/>
            <a:gd name="adj2" fmla="val 10800000"/>
            <a:gd name="adj3" fmla="val 12740"/>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F08EB38-A8B4-4533-8A07-181859FB0AEE}">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a:t>Plan d’actions</a:t>
          </a:r>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BFDB8-6FB9-44C2-9D62-6F73D1C42631}">
      <dsp:nvSpPr>
        <dsp:cNvPr id="0" name=""/>
        <dsp:cNvSpPr/>
      </dsp:nvSpPr>
      <dsp:spPr>
        <a:xfrm rot="5400000">
          <a:off x="449387" y="2977590"/>
          <a:ext cx="1335750" cy="2222658"/>
        </a:xfrm>
        <a:prstGeom prst="corner">
          <a:avLst>
            <a:gd name="adj1" fmla="val 16120"/>
            <a:gd name="adj2" fmla="val 1611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75562-B597-4D18-8DF4-7D5A38BDA4A0}">
      <dsp:nvSpPr>
        <dsp:cNvPr id="0" name=""/>
        <dsp:cNvSpPr/>
      </dsp:nvSpPr>
      <dsp:spPr>
        <a:xfrm>
          <a:off x="226417" y="3641686"/>
          <a:ext cx="2006628" cy="175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latin typeface="Arial" panose="020B0604020202020204" pitchFamily="34" charset="0"/>
              <a:cs typeface="Arial" panose="020B0604020202020204" pitchFamily="34" charset="0"/>
            </a:rPr>
            <a:t>Ecoute active</a:t>
          </a:r>
        </a:p>
      </dsp:txBody>
      <dsp:txXfrm>
        <a:off x="226417" y="3641686"/>
        <a:ext cx="2006628" cy="1758927"/>
      </dsp:txXfrm>
    </dsp:sp>
    <dsp:sp modelId="{A0FDAB9F-30AE-4F5A-9AE2-AF62D1568F02}">
      <dsp:nvSpPr>
        <dsp:cNvPr id="0" name=""/>
        <dsp:cNvSpPr/>
      </dsp:nvSpPr>
      <dsp:spPr>
        <a:xfrm>
          <a:off x="1854436" y="2813955"/>
          <a:ext cx="378609" cy="378609"/>
        </a:xfrm>
        <a:prstGeom prst="triangle">
          <a:avLst>
            <a:gd name="adj" fmla="val 100000"/>
          </a:avLst>
        </a:prstGeom>
        <a:solidFill>
          <a:schemeClr val="accent1">
            <a:shade val="80000"/>
            <a:hueOff val="89864"/>
            <a:satOff val="-10772"/>
            <a:lumOff val="5325"/>
            <a:alphaOff val="0"/>
          </a:schemeClr>
        </a:solidFill>
        <a:ln w="12700" cap="flat" cmpd="sng" algn="ctr">
          <a:solidFill>
            <a:schemeClr val="accent1">
              <a:shade val="80000"/>
              <a:hueOff val="89864"/>
              <a:satOff val="-10772"/>
              <a:lumOff val="53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7E9A8-03A5-4267-A92C-5DB2E14E9A1E}">
      <dsp:nvSpPr>
        <dsp:cNvPr id="0" name=""/>
        <dsp:cNvSpPr/>
      </dsp:nvSpPr>
      <dsp:spPr>
        <a:xfrm rot="5400000">
          <a:off x="2905892" y="2369725"/>
          <a:ext cx="1335750" cy="2222658"/>
        </a:xfrm>
        <a:prstGeom prst="corner">
          <a:avLst>
            <a:gd name="adj1" fmla="val 16120"/>
            <a:gd name="adj2" fmla="val 16110"/>
          </a:avLst>
        </a:prstGeom>
        <a:solidFill>
          <a:schemeClr val="accent1">
            <a:shade val="80000"/>
            <a:hueOff val="179727"/>
            <a:satOff val="-21544"/>
            <a:lumOff val="10650"/>
            <a:alphaOff val="0"/>
          </a:schemeClr>
        </a:solidFill>
        <a:ln w="12700" cap="flat" cmpd="sng" algn="ctr">
          <a:solidFill>
            <a:schemeClr val="accent1">
              <a:shade val="80000"/>
              <a:hueOff val="179727"/>
              <a:satOff val="-21544"/>
              <a:lumOff val="106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496BD-668C-4EB9-9D24-B878A70ECA5F}">
      <dsp:nvSpPr>
        <dsp:cNvPr id="0" name=""/>
        <dsp:cNvSpPr/>
      </dsp:nvSpPr>
      <dsp:spPr>
        <a:xfrm>
          <a:off x="2682922" y="3033821"/>
          <a:ext cx="2006628" cy="175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latin typeface="Arial" panose="020B0604020202020204" pitchFamily="34" charset="0"/>
              <a:cs typeface="Arial" panose="020B0604020202020204" pitchFamily="34" charset="0"/>
            </a:rPr>
            <a:t>Empathie</a:t>
          </a:r>
        </a:p>
      </dsp:txBody>
      <dsp:txXfrm>
        <a:off x="2682922" y="3033821"/>
        <a:ext cx="2006628" cy="1758927"/>
      </dsp:txXfrm>
    </dsp:sp>
    <dsp:sp modelId="{5F2A205E-B879-45D0-BC45-72A819C552DA}">
      <dsp:nvSpPr>
        <dsp:cNvPr id="0" name=""/>
        <dsp:cNvSpPr/>
      </dsp:nvSpPr>
      <dsp:spPr>
        <a:xfrm>
          <a:off x="4310941" y="2206091"/>
          <a:ext cx="378609" cy="378609"/>
        </a:xfrm>
        <a:prstGeom prst="triangle">
          <a:avLst>
            <a:gd name="adj" fmla="val 100000"/>
          </a:avLst>
        </a:prstGeom>
        <a:solidFill>
          <a:schemeClr val="accent1">
            <a:shade val="80000"/>
            <a:hueOff val="269591"/>
            <a:satOff val="-32316"/>
            <a:lumOff val="15974"/>
            <a:alphaOff val="0"/>
          </a:schemeClr>
        </a:solidFill>
        <a:ln w="12700" cap="flat" cmpd="sng" algn="ctr">
          <a:solidFill>
            <a:schemeClr val="accent1">
              <a:shade val="80000"/>
              <a:hueOff val="269591"/>
              <a:satOff val="-32316"/>
              <a:lumOff val="159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8AFF4-0D94-4083-A063-A6E43F74FC6F}">
      <dsp:nvSpPr>
        <dsp:cNvPr id="0" name=""/>
        <dsp:cNvSpPr/>
      </dsp:nvSpPr>
      <dsp:spPr>
        <a:xfrm rot="5400000">
          <a:off x="5362397" y="1761861"/>
          <a:ext cx="1335750" cy="2222658"/>
        </a:xfrm>
        <a:prstGeom prst="corner">
          <a:avLst>
            <a:gd name="adj1" fmla="val 16120"/>
            <a:gd name="adj2" fmla="val 16110"/>
          </a:avLst>
        </a:prstGeom>
        <a:solidFill>
          <a:schemeClr val="accent1">
            <a:shade val="80000"/>
            <a:hueOff val="359455"/>
            <a:satOff val="-43088"/>
            <a:lumOff val="21299"/>
            <a:alphaOff val="0"/>
          </a:schemeClr>
        </a:solidFill>
        <a:ln w="12700" cap="flat" cmpd="sng" algn="ctr">
          <a:solidFill>
            <a:schemeClr val="accent1">
              <a:shade val="80000"/>
              <a:hueOff val="359455"/>
              <a:satOff val="-43088"/>
              <a:lumOff val="212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7DB5A-F353-4256-9421-10F95E6CD644}">
      <dsp:nvSpPr>
        <dsp:cNvPr id="0" name=""/>
        <dsp:cNvSpPr/>
      </dsp:nvSpPr>
      <dsp:spPr>
        <a:xfrm>
          <a:off x="5139427" y="2425957"/>
          <a:ext cx="2006628" cy="175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latin typeface="Arial" panose="020B0604020202020204" pitchFamily="34" charset="0"/>
              <a:cs typeface="Arial" panose="020B0604020202020204" pitchFamily="34" charset="0"/>
            </a:rPr>
            <a:t>Rapport</a:t>
          </a:r>
        </a:p>
      </dsp:txBody>
      <dsp:txXfrm>
        <a:off x="5139427" y="2425957"/>
        <a:ext cx="2006628" cy="1758927"/>
      </dsp:txXfrm>
    </dsp:sp>
    <dsp:sp modelId="{34F75A42-3DB2-4883-979F-9287E9C5D13E}">
      <dsp:nvSpPr>
        <dsp:cNvPr id="0" name=""/>
        <dsp:cNvSpPr/>
      </dsp:nvSpPr>
      <dsp:spPr>
        <a:xfrm>
          <a:off x="6767447" y="1598226"/>
          <a:ext cx="378609" cy="378609"/>
        </a:xfrm>
        <a:prstGeom prst="triangle">
          <a:avLst>
            <a:gd name="adj" fmla="val 100000"/>
          </a:avLst>
        </a:prstGeom>
        <a:solidFill>
          <a:schemeClr val="accent1">
            <a:shade val="80000"/>
            <a:hueOff val="449319"/>
            <a:satOff val="-53860"/>
            <a:lumOff val="26624"/>
            <a:alphaOff val="0"/>
          </a:schemeClr>
        </a:solidFill>
        <a:ln w="12700" cap="flat" cmpd="sng" algn="ctr">
          <a:solidFill>
            <a:schemeClr val="accent1">
              <a:shade val="80000"/>
              <a:hueOff val="449319"/>
              <a:satOff val="-53860"/>
              <a:lumOff val="266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BF77C-EBAA-4248-945E-98AE12CC2D1E}">
      <dsp:nvSpPr>
        <dsp:cNvPr id="0" name=""/>
        <dsp:cNvSpPr/>
      </dsp:nvSpPr>
      <dsp:spPr>
        <a:xfrm rot="5400000">
          <a:off x="7818902" y="1153996"/>
          <a:ext cx="1335750" cy="2222658"/>
        </a:xfrm>
        <a:prstGeom prst="corner">
          <a:avLst>
            <a:gd name="adj1" fmla="val 16120"/>
            <a:gd name="adj2" fmla="val 16110"/>
          </a:avLst>
        </a:prstGeom>
        <a:solidFill>
          <a:schemeClr val="accent1">
            <a:shade val="80000"/>
            <a:hueOff val="539182"/>
            <a:satOff val="-64632"/>
            <a:lumOff val="31949"/>
            <a:alphaOff val="0"/>
          </a:schemeClr>
        </a:solidFill>
        <a:ln w="12700" cap="flat" cmpd="sng" algn="ctr">
          <a:solidFill>
            <a:schemeClr val="accent1">
              <a:shade val="80000"/>
              <a:hueOff val="539182"/>
              <a:satOff val="-64632"/>
              <a:lumOff val="319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C0AA5-662C-4B40-9C61-9E4527F029EB}">
      <dsp:nvSpPr>
        <dsp:cNvPr id="0" name=""/>
        <dsp:cNvSpPr/>
      </dsp:nvSpPr>
      <dsp:spPr>
        <a:xfrm>
          <a:off x="7595933" y="1818092"/>
          <a:ext cx="2006628" cy="175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latin typeface="Arial" panose="020B0604020202020204" pitchFamily="34" charset="0"/>
              <a:cs typeface="Arial" panose="020B0604020202020204" pitchFamily="34" charset="0"/>
            </a:rPr>
            <a:t>Influence</a:t>
          </a:r>
        </a:p>
      </dsp:txBody>
      <dsp:txXfrm>
        <a:off x="7595933" y="1818092"/>
        <a:ext cx="2006628" cy="1758927"/>
      </dsp:txXfrm>
    </dsp:sp>
    <dsp:sp modelId="{78089B86-EDC0-452C-9F7A-C1DFFA4D47E2}">
      <dsp:nvSpPr>
        <dsp:cNvPr id="0" name=""/>
        <dsp:cNvSpPr/>
      </dsp:nvSpPr>
      <dsp:spPr>
        <a:xfrm>
          <a:off x="9223952" y="990361"/>
          <a:ext cx="378609" cy="378609"/>
        </a:xfrm>
        <a:prstGeom prst="triangle">
          <a:avLst>
            <a:gd name="adj" fmla="val 100000"/>
          </a:avLst>
        </a:prstGeom>
        <a:solidFill>
          <a:schemeClr val="accent1">
            <a:shade val="80000"/>
            <a:hueOff val="629046"/>
            <a:satOff val="-75404"/>
            <a:lumOff val="37273"/>
            <a:alphaOff val="0"/>
          </a:schemeClr>
        </a:solidFill>
        <a:ln w="12700" cap="flat" cmpd="sng" algn="ctr">
          <a:solidFill>
            <a:schemeClr val="accent1">
              <a:shade val="80000"/>
              <a:hueOff val="629046"/>
              <a:satOff val="-75404"/>
              <a:lumOff val="372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EE587-68FE-4A10-A61C-2E358028DEC1}">
      <dsp:nvSpPr>
        <dsp:cNvPr id="0" name=""/>
        <dsp:cNvSpPr/>
      </dsp:nvSpPr>
      <dsp:spPr>
        <a:xfrm rot="5400000">
          <a:off x="10275408" y="546131"/>
          <a:ext cx="1335750" cy="2222658"/>
        </a:xfrm>
        <a:prstGeom prst="corner">
          <a:avLst>
            <a:gd name="adj1" fmla="val 16120"/>
            <a:gd name="adj2" fmla="val 16110"/>
          </a:avLst>
        </a:prstGeom>
        <a:solidFill>
          <a:schemeClr val="accent1">
            <a:shade val="80000"/>
            <a:hueOff val="718910"/>
            <a:satOff val="-86176"/>
            <a:lumOff val="42598"/>
            <a:alphaOff val="0"/>
          </a:schemeClr>
        </a:solidFill>
        <a:ln w="12700" cap="flat" cmpd="sng" algn="ctr">
          <a:solidFill>
            <a:schemeClr val="accent1">
              <a:shade val="80000"/>
              <a:hueOff val="718910"/>
              <a:satOff val="-86176"/>
              <a:lumOff val="425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3F97D-6648-4BAB-8023-57D24703896D}">
      <dsp:nvSpPr>
        <dsp:cNvPr id="0" name=""/>
        <dsp:cNvSpPr/>
      </dsp:nvSpPr>
      <dsp:spPr>
        <a:xfrm>
          <a:off x="10052438" y="1210227"/>
          <a:ext cx="2006628" cy="175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fr-FR" sz="2100" kern="1200">
              <a:latin typeface="Arial" panose="020B0604020202020204" pitchFamily="34" charset="0"/>
              <a:cs typeface="Arial" panose="020B0604020202020204" pitchFamily="34" charset="0"/>
            </a:rPr>
            <a:t>Changement de comportements</a:t>
          </a:r>
        </a:p>
      </dsp:txBody>
      <dsp:txXfrm>
        <a:off x="10052438" y="1210227"/>
        <a:ext cx="2006628" cy="175892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ésen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1A5F72-4340-46B6-A6F0-9845E05B4FDE}"/>
              </a:ext>
            </a:extLst>
          </p:cNvPr>
          <p:cNvSpPr/>
          <p:nvPr userDrawn="1"/>
        </p:nvSpPr>
        <p:spPr>
          <a:xfrm>
            <a:off x="0" y="0"/>
            <a:ext cx="12192000" cy="6864350"/>
          </a:xfrm>
          <a:prstGeom prst="rect">
            <a:avLst/>
          </a:prstGeom>
          <a:gradFill flip="none" rotWithShape="1">
            <a:gsLst>
              <a:gs pos="75000">
                <a:srgbClr val="002776"/>
              </a:gs>
              <a:gs pos="25000">
                <a:srgbClr val="D52B1E"/>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reeform 10">
            <a:extLst>
              <a:ext uri="{FF2B5EF4-FFF2-40B4-BE49-F238E27FC236}">
                <a16:creationId xmlns:a16="http://schemas.microsoft.com/office/drawing/2014/main" id="{EF037383-CC7E-44B5-94C7-167DF3F99D1B}"/>
              </a:ext>
            </a:extLst>
          </p:cNvPr>
          <p:cNvSpPr>
            <a:spLocks noChangeAspect="1" noEditPoints="1"/>
          </p:cNvSpPr>
          <p:nvPr userDrawn="1"/>
        </p:nvSpPr>
        <p:spPr bwMode="auto">
          <a:xfrm>
            <a:off x="10623168" y="5181599"/>
            <a:ext cx="682246" cy="989001"/>
          </a:xfrm>
          <a:custGeom>
            <a:avLst/>
            <a:gdLst>
              <a:gd name="T0" fmla="*/ 690 w 951"/>
              <a:gd name="T1" fmla="*/ 690 h 1398"/>
              <a:gd name="T2" fmla="*/ 491 w 951"/>
              <a:gd name="T3" fmla="*/ 136 h 1398"/>
              <a:gd name="T4" fmla="*/ 490 w 951"/>
              <a:gd name="T5" fmla="*/ 136 h 1398"/>
              <a:gd name="T6" fmla="*/ 230 w 951"/>
              <a:gd name="T7" fmla="*/ 230 h 1398"/>
              <a:gd name="T8" fmla="*/ 230 w 951"/>
              <a:gd name="T9" fmla="*/ 690 h 1398"/>
              <a:gd name="T10" fmla="*/ 632 w 951"/>
              <a:gd name="T11" fmla="*/ 632 h 1398"/>
              <a:gd name="T12" fmla="*/ 580 w 951"/>
              <a:gd name="T13" fmla="*/ 576 h 1398"/>
              <a:gd name="T14" fmla="*/ 632 w 951"/>
              <a:gd name="T15" fmla="*/ 632 h 1398"/>
              <a:gd name="T16" fmla="*/ 522 w 951"/>
              <a:gd name="T17" fmla="*/ 518 h 1398"/>
              <a:gd name="T18" fmla="*/ 320 w 951"/>
              <a:gd name="T19" fmla="*/ 658 h 1398"/>
              <a:gd name="T20" fmla="*/ 701 w 951"/>
              <a:gd name="T21" fmla="*/ 426 h 1398"/>
              <a:gd name="T22" fmla="*/ 402 w 951"/>
              <a:gd name="T23" fmla="*/ 224 h 1398"/>
              <a:gd name="T24" fmla="*/ 224 w 951"/>
              <a:gd name="T25" fmla="*/ 402 h 1398"/>
              <a:gd name="T26" fmla="*/ 397 w 951"/>
              <a:gd name="T27" fmla="*/ 397 h 1398"/>
              <a:gd name="T28" fmla="*/ 600 w 951"/>
              <a:gd name="T29" fmla="*/ 261 h 1398"/>
              <a:gd name="T30" fmla="*/ 219 w 951"/>
              <a:gd name="T31" fmla="*/ 488 h 1398"/>
              <a:gd name="T32" fmla="*/ 937 w 951"/>
              <a:gd name="T33" fmla="*/ 1215 h 1398"/>
              <a:gd name="T34" fmla="*/ 906 w 951"/>
              <a:gd name="T35" fmla="*/ 1040 h 1398"/>
              <a:gd name="T36" fmla="*/ 887 w 951"/>
              <a:gd name="T37" fmla="*/ 1021 h 1398"/>
              <a:gd name="T38" fmla="*/ 704 w 951"/>
              <a:gd name="T39" fmla="*/ 1031 h 1398"/>
              <a:gd name="T40" fmla="*/ 815 w 951"/>
              <a:gd name="T41" fmla="*/ 1398 h 1398"/>
              <a:gd name="T42" fmla="*/ 922 w 951"/>
              <a:gd name="T43" fmla="*/ 1375 h 1398"/>
              <a:gd name="T44" fmla="*/ 937 w 951"/>
              <a:gd name="T45" fmla="*/ 1215 h 1398"/>
              <a:gd name="T46" fmla="*/ 843 w 951"/>
              <a:gd name="T47" fmla="*/ 1084 h 1398"/>
              <a:gd name="T48" fmla="*/ 807 w 951"/>
              <a:gd name="T49" fmla="*/ 1160 h 1398"/>
              <a:gd name="T50" fmla="*/ 779 w 951"/>
              <a:gd name="T51" fmla="*/ 1081 h 1398"/>
              <a:gd name="T52" fmla="*/ 779 w 951"/>
              <a:gd name="T53" fmla="*/ 1318 h 1398"/>
              <a:gd name="T54" fmla="*/ 814 w 951"/>
              <a:gd name="T55" fmla="*/ 1227 h 1398"/>
              <a:gd name="T56" fmla="*/ 865 w 951"/>
              <a:gd name="T57" fmla="*/ 1318 h 1398"/>
              <a:gd name="T58" fmla="*/ 632 w 951"/>
              <a:gd name="T59" fmla="*/ 1040 h 1398"/>
              <a:gd name="T60" fmla="*/ 613 w 951"/>
              <a:gd name="T61" fmla="*/ 1021 h 1398"/>
              <a:gd name="T62" fmla="*/ 430 w 951"/>
              <a:gd name="T63" fmla="*/ 1031 h 1398"/>
              <a:gd name="T64" fmla="*/ 541 w 951"/>
              <a:gd name="T65" fmla="*/ 1398 h 1398"/>
              <a:gd name="T66" fmla="*/ 648 w 951"/>
              <a:gd name="T67" fmla="*/ 1375 h 1398"/>
              <a:gd name="T68" fmla="*/ 662 w 951"/>
              <a:gd name="T69" fmla="*/ 1215 h 1398"/>
              <a:gd name="T70" fmla="*/ 505 w 951"/>
              <a:gd name="T71" fmla="*/ 1081 h 1398"/>
              <a:gd name="T72" fmla="*/ 569 w 951"/>
              <a:gd name="T73" fmla="*/ 1154 h 1398"/>
              <a:gd name="T74" fmla="*/ 505 w 951"/>
              <a:gd name="T75" fmla="*/ 1160 h 1398"/>
              <a:gd name="T76" fmla="*/ 591 w 951"/>
              <a:gd name="T77" fmla="*/ 1318 h 1398"/>
              <a:gd name="T78" fmla="*/ 505 w 951"/>
              <a:gd name="T79" fmla="*/ 1229 h 1398"/>
              <a:gd name="T80" fmla="*/ 590 w 951"/>
              <a:gd name="T81" fmla="*/ 1232 h 1398"/>
              <a:gd name="T82" fmla="*/ 239 w 951"/>
              <a:gd name="T83" fmla="*/ 1025 h 1398"/>
              <a:gd name="T84" fmla="*/ 216 w 951"/>
              <a:gd name="T85" fmla="*/ 1398 h 1398"/>
              <a:gd name="T86" fmla="*/ 290 w 951"/>
              <a:gd name="T87" fmla="*/ 1242 h 1398"/>
              <a:gd name="T88" fmla="*/ 384 w 951"/>
              <a:gd name="T89" fmla="*/ 1168 h 1398"/>
              <a:gd name="T90" fmla="*/ 290 w 951"/>
              <a:gd name="T91" fmla="*/ 1086 h 1398"/>
              <a:gd name="T92" fmla="*/ 384 w 951"/>
              <a:gd name="T93" fmla="*/ 1016 h 1398"/>
              <a:gd name="T94" fmla="*/ 24 w 951"/>
              <a:gd name="T95" fmla="*/ 1025 h 1398"/>
              <a:gd name="T96" fmla="*/ 1 w 951"/>
              <a:gd name="T97" fmla="*/ 1398 h 1398"/>
              <a:gd name="T98" fmla="*/ 75 w 951"/>
              <a:gd name="T99" fmla="*/ 1242 h 1398"/>
              <a:gd name="T100" fmla="*/ 169 w 951"/>
              <a:gd name="T101" fmla="*/ 1168 h 1398"/>
              <a:gd name="T102" fmla="*/ 75 w 951"/>
              <a:gd name="T103" fmla="*/ 1086 h 1398"/>
              <a:gd name="T104" fmla="*/ 169 w 951"/>
              <a:gd name="T105" fmla="*/ 1016 h 1398"/>
              <a:gd name="T106" fmla="*/ 460 w 951"/>
              <a:gd name="T107" fmla="*/ 920 h 1398"/>
              <a:gd name="T108" fmla="*/ 920 w 951"/>
              <a:gd name="T109" fmla="*/ 460 h 1398"/>
              <a:gd name="T110" fmla="*/ 460 w 951"/>
              <a:gd name="T111" fmla="*/ 0 h 1398"/>
              <a:gd name="T112" fmla="*/ 0 w 951"/>
              <a:gd name="T113" fmla="*/ 460 h 1398"/>
              <a:gd name="T114" fmla="*/ 460 w 951"/>
              <a:gd name="T115" fmla="*/ 920 h 1398"/>
              <a:gd name="T116" fmla="*/ 460 w 951"/>
              <a:gd name="T117" fmla="*/ 82 h 1398"/>
              <a:gd name="T118" fmla="*/ 838 w 951"/>
              <a:gd name="T119" fmla="*/ 460 h 1398"/>
              <a:gd name="T120" fmla="*/ 460 w 951"/>
              <a:gd name="T121" fmla="*/ 837 h 1398"/>
              <a:gd name="T122" fmla="*/ 82 w 951"/>
              <a:gd name="T123" fmla="*/ 46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1" h="1398">
                <a:moveTo>
                  <a:pt x="460" y="786"/>
                </a:moveTo>
                <a:cubicBezTo>
                  <a:pt x="547" y="786"/>
                  <a:pt x="629" y="752"/>
                  <a:pt x="690" y="690"/>
                </a:cubicBezTo>
                <a:cubicBezTo>
                  <a:pt x="817" y="563"/>
                  <a:pt x="817" y="357"/>
                  <a:pt x="690" y="230"/>
                </a:cubicBezTo>
                <a:cubicBezTo>
                  <a:pt x="636" y="175"/>
                  <a:pt x="566" y="143"/>
                  <a:pt x="491" y="136"/>
                </a:cubicBezTo>
                <a:cubicBezTo>
                  <a:pt x="491" y="136"/>
                  <a:pt x="491" y="136"/>
                  <a:pt x="491" y="136"/>
                </a:cubicBezTo>
                <a:cubicBezTo>
                  <a:pt x="490" y="136"/>
                  <a:pt x="490" y="136"/>
                  <a:pt x="490" y="136"/>
                </a:cubicBezTo>
                <a:cubicBezTo>
                  <a:pt x="480" y="135"/>
                  <a:pt x="470" y="134"/>
                  <a:pt x="460" y="134"/>
                </a:cubicBezTo>
                <a:cubicBezTo>
                  <a:pt x="373" y="134"/>
                  <a:pt x="291" y="168"/>
                  <a:pt x="230" y="230"/>
                </a:cubicBezTo>
                <a:cubicBezTo>
                  <a:pt x="168" y="291"/>
                  <a:pt x="134" y="373"/>
                  <a:pt x="134" y="460"/>
                </a:cubicBezTo>
                <a:cubicBezTo>
                  <a:pt x="134" y="547"/>
                  <a:pt x="168" y="629"/>
                  <a:pt x="230" y="690"/>
                </a:cubicBezTo>
                <a:cubicBezTo>
                  <a:pt x="291" y="752"/>
                  <a:pt x="373" y="786"/>
                  <a:pt x="460" y="786"/>
                </a:cubicBezTo>
                <a:close/>
                <a:moveTo>
                  <a:pt x="632" y="632"/>
                </a:moveTo>
                <a:cubicBezTo>
                  <a:pt x="599" y="665"/>
                  <a:pt x="559" y="687"/>
                  <a:pt x="515" y="697"/>
                </a:cubicBezTo>
                <a:cubicBezTo>
                  <a:pt x="524" y="652"/>
                  <a:pt x="547" y="610"/>
                  <a:pt x="580" y="576"/>
                </a:cubicBezTo>
                <a:cubicBezTo>
                  <a:pt x="613" y="544"/>
                  <a:pt x="654" y="521"/>
                  <a:pt x="697" y="511"/>
                </a:cubicBezTo>
                <a:cubicBezTo>
                  <a:pt x="688" y="555"/>
                  <a:pt x="666" y="598"/>
                  <a:pt x="632" y="632"/>
                </a:cubicBezTo>
                <a:close/>
                <a:moveTo>
                  <a:pt x="701" y="426"/>
                </a:moveTo>
                <a:cubicBezTo>
                  <a:pt x="633" y="437"/>
                  <a:pt x="571" y="469"/>
                  <a:pt x="522" y="518"/>
                </a:cubicBezTo>
                <a:cubicBezTo>
                  <a:pt x="472" y="568"/>
                  <a:pt x="440" y="632"/>
                  <a:pt x="430" y="701"/>
                </a:cubicBezTo>
                <a:cubicBezTo>
                  <a:pt x="390" y="696"/>
                  <a:pt x="352" y="682"/>
                  <a:pt x="320" y="658"/>
                </a:cubicBezTo>
                <a:cubicBezTo>
                  <a:pt x="659" y="320"/>
                  <a:pt x="659" y="320"/>
                  <a:pt x="659" y="320"/>
                </a:cubicBezTo>
                <a:cubicBezTo>
                  <a:pt x="681" y="352"/>
                  <a:pt x="695" y="389"/>
                  <a:pt x="701" y="426"/>
                </a:cubicBezTo>
                <a:close/>
                <a:moveTo>
                  <a:pt x="288" y="288"/>
                </a:moveTo>
                <a:cubicBezTo>
                  <a:pt x="320" y="256"/>
                  <a:pt x="360" y="234"/>
                  <a:pt x="402" y="224"/>
                </a:cubicBezTo>
                <a:cubicBezTo>
                  <a:pt x="392" y="267"/>
                  <a:pt x="370" y="306"/>
                  <a:pt x="338" y="338"/>
                </a:cubicBezTo>
                <a:cubicBezTo>
                  <a:pt x="306" y="370"/>
                  <a:pt x="267" y="392"/>
                  <a:pt x="224" y="402"/>
                </a:cubicBezTo>
                <a:cubicBezTo>
                  <a:pt x="234" y="359"/>
                  <a:pt x="256" y="320"/>
                  <a:pt x="288" y="288"/>
                </a:cubicBezTo>
                <a:close/>
                <a:moveTo>
                  <a:pt x="397" y="397"/>
                </a:moveTo>
                <a:cubicBezTo>
                  <a:pt x="446" y="348"/>
                  <a:pt x="477" y="285"/>
                  <a:pt x="488" y="219"/>
                </a:cubicBezTo>
                <a:cubicBezTo>
                  <a:pt x="529" y="223"/>
                  <a:pt x="567" y="238"/>
                  <a:pt x="600" y="261"/>
                </a:cubicBezTo>
                <a:cubicBezTo>
                  <a:pt x="261" y="600"/>
                  <a:pt x="261" y="600"/>
                  <a:pt x="261" y="600"/>
                </a:cubicBezTo>
                <a:cubicBezTo>
                  <a:pt x="238" y="567"/>
                  <a:pt x="223" y="528"/>
                  <a:pt x="219" y="488"/>
                </a:cubicBezTo>
                <a:cubicBezTo>
                  <a:pt x="285" y="477"/>
                  <a:pt x="348" y="445"/>
                  <a:pt x="397" y="397"/>
                </a:cubicBezTo>
                <a:close/>
                <a:moveTo>
                  <a:pt x="937" y="1215"/>
                </a:moveTo>
                <a:cubicBezTo>
                  <a:pt x="931" y="1198"/>
                  <a:pt x="919" y="1187"/>
                  <a:pt x="911" y="1175"/>
                </a:cubicBezTo>
                <a:cubicBezTo>
                  <a:pt x="924" y="1145"/>
                  <a:pt x="930" y="1093"/>
                  <a:pt x="906" y="1040"/>
                </a:cubicBezTo>
                <a:cubicBezTo>
                  <a:pt x="900" y="1027"/>
                  <a:pt x="900" y="1027"/>
                  <a:pt x="900" y="1027"/>
                </a:cubicBezTo>
                <a:cubicBezTo>
                  <a:pt x="887" y="1021"/>
                  <a:pt x="887" y="1021"/>
                  <a:pt x="887" y="1021"/>
                </a:cubicBezTo>
                <a:cubicBezTo>
                  <a:pt x="834" y="998"/>
                  <a:pt x="779" y="998"/>
                  <a:pt x="727" y="1021"/>
                </a:cubicBezTo>
                <a:cubicBezTo>
                  <a:pt x="704" y="1031"/>
                  <a:pt x="704" y="1031"/>
                  <a:pt x="704" y="1031"/>
                </a:cubicBezTo>
                <a:cubicBezTo>
                  <a:pt x="704" y="1371"/>
                  <a:pt x="704" y="1371"/>
                  <a:pt x="704" y="1371"/>
                </a:cubicBezTo>
                <a:cubicBezTo>
                  <a:pt x="740" y="1390"/>
                  <a:pt x="788" y="1398"/>
                  <a:pt x="815" y="1398"/>
                </a:cubicBezTo>
                <a:cubicBezTo>
                  <a:pt x="842" y="1398"/>
                  <a:pt x="882" y="1392"/>
                  <a:pt x="909" y="1381"/>
                </a:cubicBezTo>
                <a:cubicBezTo>
                  <a:pt x="922" y="1375"/>
                  <a:pt x="922" y="1375"/>
                  <a:pt x="922" y="1375"/>
                </a:cubicBezTo>
                <a:cubicBezTo>
                  <a:pt x="928" y="1361"/>
                  <a:pt x="928" y="1361"/>
                  <a:pt x="928" y="1361"/>
                </a:cubicBezTo>
                <a:cubicBezTo>
                  <a:pt x="951" y="1309"/>
                  <a:pt x="950" y="1255"/>
                  <a:pt x="937" y="1215"/>
                </a:cubicBezTo>
                <a:close/>
                <a:moveTo>
                  <a:pt x="779" y="1081"/>
                </a:moveTo>
                <a:cubicBezTo>
                  <a:pt x="800" y="1076"/>
                  <a:pt x="822" y="1077"/>
                  <a:pt x="843" y="1084"/>
                </a:cubicBezTo>
                <a:cubicBezTo>
                  <a:pt x="851" y="1108"/>
                  <a:pt x="851" y="1129"/>
                  <a:pt x="843" y="1154"/>
                </a:cubicBezTo>
                <a:cubicBezTo>
                  <a:pt x="831" y="1158"/>
                  <a:pt x="819" y="1159"/>
                  <a:pt x="807" y="1160"/>
                </a:cubicBezTo>
                <a:cubicBezTo>
                  <a:pt x="798" y="1161"/>
                  <a:pt x="789" y="1160"/>
                  <a:pt x="779" y="1160"/>
                </a:cubicBezTo>
                <a:lnTo>
                  <a:pt x="779" y="1081"/>
                </a:lnTo>
                <a:close/>
                <a:moveTo>
                  <a:pt x="865" y="1318"/>
                </a:moveTo>
                <a:cubicBezTo>
                  <a:pt x="843" y="1325"/>
                  <a:pt x="807" y="1326"/>
                  <a:pt x="779" y="1318"/>
                </a:cubicBezTo>
                <a:cubicBezTo>
                  <a:pt x="779" y="1229"/>
                  <a:pt x="779" y="1229"/>
                  <a:pt x="779" y="1229"/>
                </a:cubicBezTo>
                <a:cubicBezTo>
                  <a:pt x="790" y="1228"/>
                  <a:pt x="808" y="1227"/>
                  <a:pt x="814" y="1227"/>
                </a:cubicBezTo>
                <a:cubicBezTo>
                  <a:pt x="836" y="1226"/>
                  <a:pt x="853" y="1229"/>
                  <a:pt x="865" y="1232"/>
                </a:cubicBezTo>
                <a:cubicBezTo>
                  <a:pt x="878" y="1258"/>
                  <a:pt x="874" y="1303"/>
                  <a:pt x="865" y="1318"/>
                </a:cubicBezTo>
                <a:close/>
                <a:moveTo>
                  <a:pt x="637" y="1175"/>
                </a:moveTo>
                <a:cubicBezTo>
                  <a:pt x="650" y="1145"/>
                  <a:pt x="655" y="1093"/>
                  <a:pt x="632" y="1040"/>
                </a:cubicBezTo>
                <a:cubicBezTo>
                  <a:pt x="626" y="1027"/>
                  <a:pt x="626" y="1027"/>
                  <a:pt x="626" y="1027"/>
                </a:cubicBezTo>
                <a:cubicBezTo>
                  <a:pt x="613" y="1021"/>
                  <a:pt x="613" y="1021"/>
                  <a:pt x="613" y="1021"/>
                </a:cubicBezTo>
                <a:cubicBezTo>
                  <a:pt x="560" y="998"/>
                  <a:pt x="505" y="998"/>
                  <a:pt x="452" y="1021"/>
                </a:cubicBezTo>
                <a:cubicBezTo>
                  <a:pt x="430" y="1031"/>
                  <a:pt x="430" y="1031"/>
                  <a:pt x="430" y="1031"/>
                </a:cubicBezTo>
                <a:cubicBezTo>
                  <a:pt x="430" y="1371"/>
                  <a:pt x="430" y="1371"/>
                  <a:pt x="430" y="1371"/>
                </a:cubicBezTo>
                <a:cubicBezTo>
                  <a:pt x="466" y="1390"/>
                  <a:pt x="514" y="1398"/>
                  <a:pt x="541" y="1398"/>
                </a:cubicBezTo>
                <a:cubicBezTo>
                  <a:pt x="568" y="1398"/>
                  <a:pt x="608" y="1392"/>
                  <a:pt x="635" y="1381"/>
                </a:cubicBezTo>
                <a:cubicBezTo>
                  <a:pt x="648" y="1375"/>
                  <a:pt x="648" y="1375"/>
                  <a:pt x="648" y="1375"/>
                </a:cubicBezTo>
                <a:cubicBezTo>
                  <a:pt x="654" y="1361"/>
                  <a:pt x="654" y="1361"/>
                  <a:pt x="654" y="1361"/>
                </a:cubicBezTo>
                <a:cubicBezTo>
                  <a:pt x="677" y="1309"/>
                  <a:pt x="675" y="1255"/>
                  <a:pt x="662" y="1215"/>
                </a:cubicBezTo>
                <a:cubicBezTo>
                  <a:pt x="656" y="1195"/>
                  <a:pt x="644" y="1187"/>
                  <a:pt x="637" y="1175"/>
                </a:cubicBezTo>
                <a:close/>
                <a:moveTo>
                  <a:pt x="505" y="1081"/>
                </a:moveTo>
                <a:cubicBezTo>
                  <a:pt x="526" y="1076"/>
                  <a:pt x="547" y="1077"/>
                  <a:pt x="569" y="1084"/>
                </a:cubicBezTo>
                <a:cubicBezTo>
                  <a:pt x="577" y="1108"/>
                  <a:pt x="577" y="1129"/>
                  <a:pt x="569" y="1154"/>
                </a:cubicBezTo>
                <a:cubicBezTo>
                  <a:pt x="557" y="1158"/>
                  <a:pt x="545" y="1159"/>
                  <a:pt x="533" y="1160"/>
                </a:cubicBezTo>
                <a:cubicBezTo>
                  <a:pt x="524" y="1161"/>
                  <a:pt x="515" y="1160"/>
                  <a:pt x="505" y="1160"/>
                </a:cubicBezTo>
                <a:lnTo>
                  <a:pt x="505" y="1081"/>
                </a:lnTo>
                <a:close/>
                <a:moveTo>
                  <a:pt x="591" y="1318"/>
                </a:moveTo>
                <a:cubicBezTo>
                  <a:pt x="569" y="1325"/>
                  <a:pt x="533" y="1326"/>
                  <a:pt x="505" y="1318"/>
                </a:cubicBezTo>
                <a:cubicBezTo>
                  <a:pt x="505" y="1229"/>
                  <a:pt x="505" y="1229"/>
                  <a:pt x="505" y="1229"/>
                </a:cubicBezTo>
                <a:cubicBezTo>
                  <a:pt x="516" y="1228"/>
                  <a:pt x="533" y="1227"/>
                  <a:pt x="539" y="1227"/>
                </a:cubicBezTo>
                <a:cubicBezTo>
                  <a:pt x="561" y="1226"/>
                  <a:pt x="579" y="1229"/>
                  <a:pt x="590" y="1232"/>
                </a:cubicBezTo>
                <a:cubicBezTo>
                  <a:pt x="607" y="1256"/>
                  <a:pt x="599" y="1308"/>
                  <a:pt x="591" y="1318"/>
                </a:cubicBezTo>
                <a:close/>
                <a:moveTo>
                  <a:pt x="239" y="1025"/>
                </a:moveTo>
                <a:cubicBezTo>
                  <a:pt x="216" y="1034"/>
                  <a:pt x="216" y="1034"/>
                  <a:pt x="216" y="1034"/>
                </a:cubicBezTo>
                <a:cubicBezTo>
                  <a:pt x="216" y="1398"/>
                  <a:pt x="216" y="1398"/>
                  <a:pt x="216" y="1398"/>
                </a:cubicBezTo>
                <a:cubicBezTo>
                  <a:pt x="290" y="1398"/>
                  <a:pt x="290" y="1398"/>
                  <a:pt x="290" y="1398"/>
                </a:cubicBezTo>
                <a:cubicBezTo>
                  <a:pt x="290" y="1242"/>
                  <a:pt x="290" y="1242"/>
                  <a:pt x="290" y="1242"/>
                </a:cubicBezTo>
                <a:cubicBezTo>
                  <a:pt x="321" y="1242"/>
                  <a:pt x="364" y="1242"/>
                  <a:pt x="384" y="1242"/>
                </a:cubicBezTo>
                <a:cubicBezTo>
                  <a:pt x="384" y="1168"/>
                  <a:pt x="384" y="1168"/>
                  <a:pt x="384" y="1168"/>
                </a:cubicBezTo>
                <a:cubicBezTo>
                  <a:pt x="364" y="1168"/>
                  <a:pt x="321" y="1168"/>
                  <a:pt x="290" y="1168"/>
                </a:cubicBezTo>
                <a:cubicBezTo>
                  <a:pt x="290" y="1086"/>
                  <a:pt x="290" y="1086"/>
                  <a:pt x="290" y="1086"/>
                </a:cubicBezTo>
                <a:cubicBezTo>
                  <a:pt x="321" y="1079"/>
                  <a:pt x="352" y="1081"/>
                  <a:pt x="384" y="1094"/>
                </a:cubicBezTo>
                <a:cubicBezTo>
                  <a:pt x="384" y="1016"/>
                  <a:pt x="384" y="1016"/>
                  <a:pt x="384" y="1016"/>
                </a:cubicBezTo>
                <a:cubicBezTo>
                  <a:pt x="336" y="1003"/>
                  <a:pt x="287" y="1006"/>
                  <a:pt x="239" y="1025"/>
                </a:cubicBezTo>
                <a:close/>
                <a:moveTo>
                  <a:pt x="24" y="1025"/>
                </a:moveTo>
                <a:cubicBezTo>
                  <a:pt x="1" y="1034"/>
                  <a:pt x="1" y="1034"/>
                  <a:pt x="1" y="1034"/>
                </a:cubicBezTo>
                <a:cubicBezTo>
                  <a:pt x="1" y="1398"/>
                  <a:pt x="1" y="1398"/>
                  <a:pt x="1" y="1398"/>
                </a:cubicBezTo>
                <a:cubicBezTo>
                  <a:pt x="75" y="1398"/>
                  <a:pt x="75" y="1398"/>
                  <a:pt x="75" y="1398"/>
                </a:cubicBezTo>
                <a:cubicBezTo>
                  <a:pt x="75" y="1242"/>
                  <a:pt x="75" y="1242"/>
                  <a:pt x="75" y="1242"/>
                </a:cubicBezTo>
                <a:cubicBezTo>
                  <a:pt x="106" y="1242"/>
                  <a:pt x="148" y="1242"/>
                  <a:pt x="169" y="1242"/>
                </a:cubicBezTo>
                <a:cubicBezTo>
                  <a:pt x="169" y="1168"/>
                  <a:pt x="169" y="1168"/>
                  <a:pt x="169" y="1168"/>
                </a:cubicBezTo>
                <a:cubicBezTo>
                  <a:pt x="149" y="1168"/>
                  <a:pt x="106" y="1168"/>
                  <a:pt x="75" y="1168"/>
                </a:cubicBezTo>
                <a:cubicBezTo>
                  <a:pt x="75" y="1086"/>
                  <a:pt x="75" y="1086"/>
                  <a:pt x="75" y="1086"/>
                </a:cubicBezTo>
                <a:cubicBezTo>
                  <a:pt x="106" y="1079"/>
                  <a:pt x="137" y="1081"/>
                  <a:pt x="169" y="1094"/>
                </a:cubicBezTo>
                <a:cubicBezTo>
                  <a:pt x="169" y="1016"/>
                  <a:pt x="169" y="1016"/>
                  <a:pt x="169" y="1016"/>
                </a:cubicBezTo>
                <a:cubicBezTo>
                  <a:pt x="121" y="1003"/>
                  <a:pt x="72" y="1006"/>
                  <a:pt x="24" y="1025"/>
                </a:cubicBezTo>
                <a:close/>
                <a:moveTo>
                  <a:pt x="460" y="920"/>
                </a:moveTo>
                <a:cubicBezTo>
                  <a:pt x="583" y="920"/>
                  <a:pt x="699" y="872"/>
                  <a:pt x="785" y="785"/>
                </a:cubicBezTo>
                <a:cubicBezTo>
                  <a:pt x="872" y="698"/>
                  <a:pt x="920" y="583"/>
                  <a:pt x="920" y="460"/>
                </a:cubicBezTo>
                <a:cubicBezTo>
                  <a:pt x="920" y="337"/>
                  <a:pt x="872" y="221"/>
                  <a:pt x="785" y="134"/>
                </a:cubicBezTo>
                <a:cubicBezTo>
                  <a:pt x="699" y="48"/>
                  <a:pt x="583" y="0"/>
                  <a:pt x="460" y="0"/>
                </a:cubicBezTo>
                <a:cubicBezTo>
                  <a:pt x="337" y="0"/>
                  <a:pt x="221" y="48"/>
                  <a:pt x="134" y="134"/>
                </a:cubicBezTo>
                <a:cubicBezTo>
                  <a:pt x="48" y="221"/>
                  <a:pt x="0" y="337"/>
                  <a:pt x="0" y="460"/>
                </a:cubicBezTo>
                <a:cubicBezTo>
                  <a:pt x="0" y="583"/>
                  <a:pt x="48" y="698"/>
                  <a:pt x="134" y="785"/>
                </a:cubicBezTo>
                <a:cubicBezTo>
                  <a:pt x="221" y="872"/>
                  <a:pt x="337" y="920"/>
                  <a:pt x="460" y="920"/>
                </a:cubicBezTo>
                <a:close/>
                <a:moveTo>
                  <a:pt x="193" y="193"/>
                </a:moveTo>
                <a:cubicBezTo>
                  <a:pt x="264" y="122"/>
                  <a:pt x="359" y="82"/>
                  <a:pt x="460" y="82"/>
                </a:cubicBezTo>
                <a:cubicBezTo>
                  <a:pt x="561" y="82"/>
                  <a:pt x="656" y="122"/>
                  <a:pt x="727" y="193"/>
                </a:cubicBezTo>
                <a:cubicBezTo>
                  <a:pt x="798" y="264"/>
                  <a:pt x="838" y="359"/>
                  <a:pt x="838" y="460"/>
                </a:cubicBezTo>
                <a:cubicBezTo>
                  <a:pt x="838" y="561"/>
                  <a:pt x="798" y="656"/>
                  <a:pt x="727" y="727"/>
                </a:cubicBezTo>
                <a:cubicBezTo>
                  <a:pt x="656" y="798"/>
                  <a:pt x="561" y="837"/>
                  <a:pt x="460" y="837"/>
                </a:cubicBezTo>
                <a:cubicBezTo>
                  <a:pt x="359" y="837"/>
                  <a:pt x="264" y="798"/>
                  <a:pt x="193" y="727"/>
                </a:cubicBezTo>
                <a:cubicBezTo>
                  <a:pt x="122" y="656"/>
                  <a:pt x="82" y="561"/>
                  <a:pt x="82" y="460"/>
                </a:cubicBezTo>
                <a:cubicBezTo>
                  <a:pt x="82" y="359"/>
                  <a:pt x="122" y="264"/>
                  <a:pt x="193" y="1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orme libre : forme 8">
            <a:extLst>
              <a:ext uri="{FF2B5EF4-FFF2-40B4-BE49-F238E27FC236}">
                <a16:creationId xmlns:a16="http://schemas.microsoft.com/office/drawing/2014/main" id="{FA235FD5-22E3-49CF-8A9F-1AE724624AC1}"/>
              </a:ext>
            </a:extLst>
          </p:cNvPr>
          <p:cNvSpPr/>
          <p:nvPr userDrawn="1"/>
        </p:nvSpPr>
        <p:spPr>
          <a:xfrm>
            <a:off x="-1" y="0"/>
            <a:ext cx="12192000" cy="6858000"/>
          </a:xfrm>
          <a:custGeom>
            <a:avLst/>
            <a:gdLst>
              <a:gd name="connsiteX0" fmla="*/ 255775 w 12192000"/>
              <a:gd name="connsiteY0" fmla="*/ 262171 h 6858000"/>
              <a:gd name="connsiteX1" fmla="*/ 255775 w 12192000"/>
              <a:gd name="connsiteY1" fmla="*/ 6599027 h 6858000"/>
              <a:gd name="connsiteX2" fmla="*/ 11931960 w 12192000"/>
              <a:gd name="connsiteY2" fmla="*/ 6599027 h 6858000"/>
              <a:gd name="connsiteX3" fmla="*/ 11931960 w 12192000"/>
              <a:gd name="connsiteY3" fmla="*/ 26217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5775" y="262171"/>
                </a:moveTo>
                <a:lnTo>
                  <a:pt x="255775" y="6599027"/>
                </a:lnTo>
                <a:lnTo>
                  <a:pt x="11931960" y="6599027"/>
                </a:lnTo>
                <a:lnTo>
                  <a:pt x="11931960" y="262171"/>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Titre 11">
            <a:extLst>
              <a:ext uri="{FF2B5EF4-FFF2-40B4-BE49-F238E27FC236}">
                <a16:creationId xmlns:a16="http://schemas.microsoft.com/office/drawing/2014/main" id="{0163F66B-7F18-43BF-AE54-78B9E5DF2852}"/>
              </a:ext>
            </a:extLst>
          </p:cNvPr>
          <p:cNvSpPr>
            <a:spLocks noGrp="1"/>
          </p:cNvSpPr>
          <p:nvPr>
            <p:ph type="title"/>
          </p:nvPr>
        </p:nvSpPr>
        <p:spPr>
          <a:xfrm>
            <a:off x="738190" y="2699570"/>
            <a:ext cx="7760351" cy="729430"/>
          </a:xfrm>
        </p:spPr>
        <p:txBody>
          <a:bodyPr anchor="t" anchorCtr="0">
            <a:spAutoFit/>
          </a:bodyPr>
          <a:lstStyle>
            <a:lvl1pPr>
              <a:defRPr sz="4600" b="1">
                <a:solidFill>
                  <a:schemeClr val="bg1"/>
                </a:solidFill>
              </a:defRPr>
            </a:lvl1pPr>
          </a:lstStyle>
          <a:p>
            <a:r>
              <a:rPr lang="fr-FR" dirty="0"/>
              <a:t>Modifiez le style du titre</a:t>
            </a:r>
          </a:p>
        </p:txBody>
      </p:sp>
      <p:sp>
        <p:nvSpPr>
          <p:cNvPr id="14" name="Espace réservé du texte 13">
            <a:extLst>
              <a:ext uri="{FF2B5EF4-FFF2-40B4-BE49-F238E27FC236}">
                <a16:creationId xmlns:a16="http://schemas.microsoft.com/office/drawing/2014/main" id="{2C2D8D62-E0BA-4F55-A822-E983FC1BD51C}"/>
              </a:ext>
            </a:extLst>
          </p:cNvPr>
          <p:cNvSpPr>
            <a:spLocks noGrp="1"/>
          </p:cNvSpPr>
          <p:nvPr>
            <p:ph type="body" sz="quarter" idx="10"/>
          </p:nvPr>
        </p:nvSpPr>
        <p:spPr>
          <a:xfrm>
            <a:off x="738188" y="3986018"/>
            <a:ext cx="7759700" cy="300082"/>
          </a:xfrm>
        </p:spPr>
        <p:txBody>
          <a:bodyPr>
            <a:spAutoFit/>
          </a:bodyPr>
          <a:lstStyle>
            <a:lvl1pPr>
              <a:buNone/>
              <a:defRPr sz="1500" b="1">
                <a:solidFill>
                  <a:schemeClr val="bg1"/>
                </a:solidFill>
              </a:defRPr>
            </a:lvl1pPr>
            <a:lvl2pPr>
              <a:defRPr sz="1800"/>
            </a:lvl2pPr>
            <a:lvl3pPr>
              <a:defRPr sz="1800"/>
            </a:lvl3pPr>
            <a:lvl4pPr>
              <a:defRPr sz="1800"/>
            </a:lvl4pPr>
            <a:lvl5pPr>
              <a:defRPr sz="1800"/>
            </a:lvl5pPr>
          </a:lstStyle>
          <a:p>
            <a:pPr lvl="0"/>
            <a:r>
              <a:rPr lang="fr-FR" dirty="0"/>
              <a:t>Cliquez pour modifier les styles du texte du masque</a:t>
            </a:r>
          </a:p>
        </p:txBody>
      </p:sp>
    </p:spTree>
    <p:extLst>
      <p:ext uri="{BB962C8B-B14F-4D97-AF65-F5344CB8AC3E}">
        <p14:creationId xmlns:p14="http://schemas.microsoft.com/office/powerpoint/2010/main" val="324612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Bis">
    <p:spTree>
      <p:nvGrpSpPr>
        <p:cNvPr id="1" name=""/>
        <p:cNvGrpSpPr/>
        <p:nvPr/>
      </p:nvGrpSpPr>
      <p:grpSpPr>
        <a:xfrm>
          <a:off x="0" y="0"/>
          <a:ext cx="0" cy="0"/>
          <a:chOff x="0" y="0"/>
          <a:chExt cx="0" cy="0"/>
        </a:xfrm>
      </p:grpSpPr>
      <p:sp>
        <p:nvSpPr>
          <p:cNvPr id="55" name="Freeform 5">
            <a:extLst>
              <a:ext uri="{FF2B5EF4-FFF2-40B4-BE49-F238E27FC236}">
                <a16:creationId xmlns:a16="http://schemas.microsoft.com/office/drawing/2014/main" id="{BCBA2EFB-C6E3-4403-91A5-347145279567}"/>
              </a:ext>
            </a:extLst>
          </p:cNvPr>
          <p:cNvSpPr>
            <a:spLocks noChangeAspect="1" noEditPoints="1"/>
          </p:cNvSpPr>
          <p:nvPr userDrawn="1"/>
        </p:nvSpPr>
        <p:spPr bwMode="auto">
          <a:xfrm>
            <a:off x="-3447142" y="237348"/>
            <a:ext cx="7916748" cy="7920416"/>
          </a:xfrm>
          <a:custGeom>
            <a:avLst/>
            <a:gdLst>
              <a:gd name="T0" fmla="*/ 1493 w 1990"/>
              <a:gd name="T1" fmla="*/ 498 h 1991"/>
              <a:gd name="T2" fmla="*/ 1061 w 1990"/>
              <a:gd name="T3" fmla="*/ 294 h 1991"/>
              <a:gd name="T4" fmla="*/ 1061 w 1990"/>
              <a:gd name="T5" fmla="*/ 294 h 1991"/>
              <a:gd name="T6" fmla="*/ 1061 w 1990"/>
              <a:gd name="T7" fmla="*/ 294 h 1991"/>
              <a:gd name="T8" fmla="*/ 995 w 1990"/>
              <a:gd name="T9" fmla="*/ 291 h 1991"/>
              <a:gd name="T10" fmla="*/ 497 w 1990"/>
              <a:gd name="T11" fmla="*/ 498 h 1991"/>
              <a:gd name="T12" fmla="*/ 291 w 1990"/>
              <a:gd name="T13" fmla="*/ 996 h 1991"/>
              <a:gd name="T14" fmla="*/ 497 w 1990"/>
              <a:gd name="T15" fmla="*/ 1494 h 1991"/>
              <a:gd name="T16" fmla="*/ 995 w 1990"/>
              <a:gd name="T17" fmla="*/ 1700 h 1991"/>
              <a:gd name="T18" fmla="*/ 1493 w 1990"/>
              <a:gd name="T19" fmla="*/ 1494 h 1991"/>
              <a:gd name="T20" fmla="*/ 1493 w 1990"/>
              <a:gd name="T21" fmla="*/ 498 h 1991"/>
              <a:gd name="T22" fmla="*/ 623 w 1990"/>
              <a:gd name="T23" fmla="*/ 624 h 1991"/>
              <a:gd name="T24" fmla="*/ 871 w 1990"/>
              <a:gd name="T25" fmla="*/ 485 h 1991"/>
              <a:gd name="T26" fmla="*/ 731 w 1990"/>
              <a:gd name="T27" fmla="*/ 732 h 1991"/>
              <a:gd name="T28" fmla="*/ 484 w 1990"/>
              <a:gd name="T29" fmla="*/ 871 h 1991"/>
              <a:gd name="T30" fmla="*/ 623 w 1990"/>
              <a:gd name="T31" fmla="*/ 624 h 1991"/>
              <a:gd name="T32" fmla="*/ 473 w 1990"/>
              <a:gd name="T33" fmla="*/ 1056 h 1991"/>
              <a:gd name="T34" fmla="*/ 858 w 1990"/>
              <a:gd name="T35" fmla="*/ 859 h 1991"/>
              <a:gd name="T36" fmla="*/ 1055 w 1990"/>
              <a:gd name="T37" fmla="*/ 474 h 1991"/>
              <a:gd name="T38" fmla="*/ 1298 w 1990"/>
              <a:gd name="T39" fmla="*/ 566 h 1991"/>
              <a:gd name="T40" fmla="*/ 566 w 1990"/>
              <a:gd name="T41" fmla="*/ 1299 h 1991"/>
              <a:gd name="T42" fmla="*/ 473 w 1990"/>
              <a:gd name="T43" fmla="*/ 1056 h 1991"/>
              <a:gd name="T44" fmla="*/ 930 w 1990"/>
              <a:gd name="T45" fmla="*/ 1517 h 1991"/>
              <a:gd name="T46" fmla="*/ 692 w 1990"/>
              <a:gd name="T47" fmla="*/ 1425 h 1991"/>
              <a:gd name="T48" fmla="*/ 1424 w 1990"/>
              <a:gd name="T49" fmla="*/ 693 h 1991"/>
              <a:gd name="T50" fmla="*/ 1515 w 1990"/>
              <a:gd name="T51" fmla="*/ 923 h 1991"/>
              <a:gd name="T52" fmla="*/ 1129 w 1990"/>
              <a:gd name="T53" fmla="*/ 1121 h 1991"/>
              <a:gd name="T54" fmla="*/ 930 w 1990"/>
              <a:gd name="T55" fmla="*/ 1517 h 1991"/>
              <a:gd name="T56" fmla="*/ 1367 w 1990"/>
              <a:gd name="T57" fmla="*/ 1367 h 1991"/>
              <a:gd name="T58" fmla="*/ 1113 w 1990"/>
              <a:gd name="T59" fmla="*/ 1508 h 1991"/>
              <a:gd name="T60" fmla="*/ 1255 w 1990"/>
              <a:gd name="T61" fmla="*/ 1247 h 1991"/>
              <a:gd name="T62" fmla="*/ 1508 w 1990"/>
              <a:gd name="T63" fmla="*/ 1107 h 1991"/>
              <a:gd name="T64" fmla="*/ 1367 w 1990"/>
              <a:gd name="T65" fmla="*/ 1367 h 1991"/>
              <a:gd name="T66" fmla="*/ 1699 w 1990"/>
              <a:gd name="T67" fmla="*/ 292 h 1991"/>
              <a:gd name="T68" fmla="*/ 995 w 1990"/>
              <a:gd name="T69" fmla="*/ 0 h 1991"/>
              <a:gd name="T70" fmla="*/ 291 w 1990"/>
              <a:gd name="T71" fmla="*/ 292 h 1991"/>
              <a:gd name="T72" fmla="*/ 0 w 1990"/>
              <a:gd name="T73" fmla="*/ 996 h 1991"/>
              <a:gd name="T74" fmla="*/ 291 w 1990"/>
              <a:gd name="T75" fmla="*/ 1700 h 1991"/>
              <a:gd name="T76" fmla="*/ 995 w 1990"/>
              <a:gd name="T77" fmla="*/ 1991 h 1991"/>
              <a:gd name="T78" fmla="*/ 1699 w 1990"/>
              <a:gd name="T79" fmla="*/ 1700 h 1991"/>
              <a:gd name="T80" fmla="*/ 1990 w 1990"/>
              <a:gd name="T81" fmla="*/ 996 h 1991"/>
              <a:gd name="T82" fmla="*/ 1699 w 1990"/>
              <a:gd name="T83" fmla="*/ 292 h 1991"/>
              <a:gd name="T84" fmla="*/ 1572 w 1990"/>
              <a:gd name="T85" fmla="*/ 1573 h 1991"/>
              <a:gd name="T86" fmla="*/ 995 w 1990"/>
              <a:gd name="T87" fmla="*/ 1812 h 1991"/>
              <a:gd name="T88" fmla="*/ 418 w 1990"/>
              <a:gd name="T89" fmla="*/ 1573 h 1991"/>
              <a:gd name="T90" fmla="*/ 178 w 1990"/>
              <a:gd name="T91" fmla="*/ 996 h 1991"/>
              <a:gd name="T92" fmla="*/ 418 w 1990"/>
              <a:gd name="T93" fmla="*/ 418 h 1991"/>
              <a:gd name="T94" fmla="*/ 995 w 1990"/>
              <a:gd name="T95" fmla="*/ 179 h 1991"/>
              <a:gd name="T96" fmla="*/ 1572 w 1990"/>
              <a:gd name="T97" fmla="*/ 418 h 1991"/>
              <a:gd name="T98" fmla="*/ 1811 w 1990"/>
              <a:gd name="T99" fmla="*/ 996 h 1991"/>
              <a:gd name="T100" fmla="*/ 1572 w 1990"/>
              <a:gd name="T101" fmla="*/ 1573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0" h="1991">
                <a:moveTo>
                  <a:pt x="1493" y="498"/>
                </a:moveTo>
                <a:cubicBezTo>
                  <a:pt x="1376" y="380"/>
                  <a:pt x="1224" y="310"/>
                  <a:pt x="1061" y="294"/>
                </a:cubicBezTo>
                <a:cubicBezTo>
                  <a:pt x="1061" y="294"/>
                  <a:pt x="1061" y="294"/>
                  <a:pt x="1061" y="294"/>
                </a:cubicBezTo>
                <a:cubicBezTo>
                  <a:pt x="1061" y="294"/>
                  <a:pt x="1061" y="294"/>
                  <a:pt x="1061" y="294"/>
                </a:cubicBezTo>
                <a:cubicBezTo>
                  <a:pt x="1039" y="292"/>
                  <a:pt x="1017" y="291"/>
                  <a:pt x="995" y="291"/>
                </a:cubicBezTo>
                <a:cubicBezTo>
                  <a:pt x="807" y="291"/>
                  <a:pt x="630" y="365"/>
                  <a:pt x="497" y="498"/>
                </a:cubicBezTo>
                <a:cubicBezTo>
                  <a:pt x="364" y="631"/>
                  <a:pt x="291" y="808"/>
                  <a:pt x="291" y="996"/>
                </a:cubicBezTo>
                <a:cubicBezTo>
                  <a:pt x="291" y="1184"/>
                  <a:pt x="364" y="1361"/>
                  <a:pt x="497" y="1494"/>
                </a:cubicBezTo>
                <a:cubicBezTo>
                  <a:pt x="630" y="1627"/>
                  <a:pt x="807" y="1700"/>
                  <a:pt x="995" y="1700"/>
                </a:cubicBezTo>
                <a:cubicBezTo>
                  <a:pt x="1183" y="1700"/>
                  <a:pt x="1360" y="1627"/>
                  <a:pt x="1493" y="1494"/>
                </a:cubicBezTo>
                <a:cubicBezTo>
                  <a:pt x="1768" y="1219"/>
                  <a:pt x="1768" y="772"/>
                  <a:pt x="1493" y="498"/>
                </a:cubicBezTo>
                <a:close/>
                <a:moveTo>
                  <a:pt x="623" y="624"/>
                </a:moveTo>
                <a:cubicBezTo>
                  <a:pt x="693" y="555"/>
                  <a:pt x="778" y="507"/>
                  <a:pt x="871" y="485"/>
                </a:cubicBezTo>
                <a:cubicBezTo>
                  <a:pt x="848" y="578"/>
                  <a:pt x="801" y="663"/>
                  <a:pt x="731" y="732"/>
                </a:cubicBezTo>
                <a:cubicBezTo>
                  <a:pt x="662" y="801"/>
                  <a:pt x="577" y="849"/>
                  <a:pt x="484" y="871"/>
                </a:cubicBezTo>
                <a:cubicBezTo>
                  <a:pt x="507" y="778"/>
                  <a:pt x="554" y="693"/>
                  <a:pt x="623" y="624"/>
                </a:cubicBezTo>
                <a:close/>
                <a:moveTo>
                  <a:pt x="473" y="1056"/>
                </a:moveTo>
                <a:cubicBezTo>
                  <a:pt x="617" y="1032"/>
                  <a:pt x="752" y="964"/>
                  <a:pt x="858" y="859"/>
                </a:cubicBezTo>
                <a:cubicBezTo>
                  <a:pt x="964" y="753"/>
                  <a:pt x="1032" y="618"/>
                  <a:pt x="1055" y="474"/>
                </a:cubicBezTo>
                <a:cubicBezTo>
                  <a:pt x="1143" y="484"/>
                  <a:pt x="1226" y="515"/>
                  <a:pt x="1298" y="566"/>
                </a:cubicBezTo>
                <a:cubicBezTo>
                  <a:pt x="566" y="1299"/>
                  <a:pt x="566" y="1299"/>
                  <a:pt x="566" y="1299"/>
                </a:cubicBezTo>
                <a:cubicBezTo>
                  <a:pt x="515" y="1227"/>
                  <a:pt x="483" y="1144"/>
                  <a:pt x="473" y="1056"/>
                </a:cubicBezTo>
                <a:close/>
                <a:moveTo>
                  <a:pt x="930" y="1517"/>
                </a:moveTo>
                <a:cubicBezTo>
                  <a:pt x="844" y="1507"/>
                  <a:pt x="762" y="1475"/>
                  <a:pt x="692" y="1425"/>
                </a:cubicBezTo>
                <a:cubicBezTo>
                  <a:pt x="1424" y="693"/>
                  <a:pt x="1424" y="693"/>
                  <a:pt x="1424" y="693"/>
                </a:cubicBezTo>
                <a:cubicBezTo>
                  <a:pt x="1474" y="763"/>
                  <a:pt x="1504" y="842"/>
                  <a:pt x="1515" y="923"/>
                </a:cubicBezTo>
                <a:cubicBezTo>
                  <a:pt x="1370" y="947"/>
                  <a:pt x="1235" y="1015"/>
                  <a:pt x="1129" y="1121"/>
                </a:cubicBezTo>
                <a:cubicBezTo>
                  <a:pt x="1020" y="1229"/>
                  <a:pt x="951" y="1368"/>
                  <a:pt x="930" y="1517"/>
                </a:cubicBezTo>
                <a:close/>
                <a:moveTo>
                  <a:pt x="1367" y="1367"/>
                </a:moveTo>
                <a:cubicBezTo>
                  <a:pt x="1296" y="1438"/>
                  <a:pt x="1208" y="1486"/>
                  <a:pt x="1113" y="1508"/>
                </a:cubicBezTo>
                <a:cubicBezTo>
                  <a:pt x="1134" y="1410"/>
                  <a:pt x="1183" y="1320"/>
                  <a:pt x="1255" y="1247"/>
                </a:cubicBezTo>
                <a:cubicBezTo>
                  <a:pt x="1326" y="1177"/>
                  <a:pt x="1414" y="1129"/>
                  <a:pt x="1508" y="1107"/>
                </a:cubicBezTo>
                <a:cubicBezTo>
                  <a:pt x="1488" y="1202"/>
                  <a:pt x="1441" y="1293"/>
                  <a:pt x="1367" y="1367"/>
                </a:cubicBezTo>
                <a:close/>
                <a:moveTo>
                  <a:pt x="1699" y="292"/>
                </a:moveTo>
                <a:cubicBezTo>
                  <a:pt x="1511" y="104"/>
                  <a:pt x="1261" y="0"/>
                  <a:pt x="995" y="0"/>
                </a:cubicBezTo>
                <a:cubicBezTo>
                  <a:pt x="729" y="0"/>
                  <a:pt x="479" y="104"/>
                  <a:pt x="291" y="292"/>
                </a:cubicBezTo>
                <a:cubicBezTo>
                  <a:pt x="103" y="480"/>
                  <a:pt x="0" y="730"/>
                  <a:pt x="0" y="996"/>
                </a:cubicBezTo>
                <a:cubicBezTo>
                  <a:pt x="0" y="1262"/>
                  <a:pt x="103" y="1512"/>
                  <a:pt x="291" y="1700"/>
                </a:cubicBezTo>
                <a:cubicBezTo>
                  <a:pt x="479" y="1888"/>
                  <a:pt x="729" y="1991"/>
                  <a:pt x="995" y="1991"/>
                </a:cubicBezTo>
                <a:cubicBezTo>
                  <a:pt x="1261" y="1991"/>
                  <a:pt x="1511" y="1888"/>
                  <a:pt x="1699" y="1700"/>
                </a:cubicBezTo>
                <a:cubicBezTo>
                  <a:pt x="1887" y="1512"/>
                  <a:pt x="1990" y="1262"/>
                  <a:pt x="1990" y="996"/>
                </a:cubicBezTo>
                <a:cubicBezTo>
                  <a:pt x="1990" y="730"/>
                  <a:pt x="1887" y="480"/>
                  <a:pt x="1699" y="292"/>
                </a:cubicBezTo>
                <a:close/>
                <a:moveTo>
                  <a:pt x="1572" y="1573"/>
                </a:moveTo>
                <a:cubicBezTo>
                  <a:pt x="1418" y="1727"/>
                  <a:pt x="1213" y="1812"/>
                  <a:pt x="995" y="1812"/>
                </a:cubicBezTo>
                <a:cubicBezTo>
                  <a:pt x="777" y="1812"/>
                  <a:pt x="572" y="1727"/>
                  <a:pt x="418" y="1573"/>
                </a:cubicBezTo>
                <a:cubicBezTo>
                  <a:pt x="263" y="1419"/>
                  <a:pt x="178" y="1214"/>
                  <a:pt x="178" y="996"/>
                </a:cubicBezTo>
                <a:cubicBezTo>
                  <a:pt x="178" y="778"/>
                  <a:pt x="263" y="572"/>
                  <a:pt x="418" y="418"/>
                </a:cubicBezTo>
                <a:cubicBezTo>
                  <a:pt x="572" y="264"/>
                  <a:pt x="777" y="179"/>
                  <a:pt x="995" y="179"/>
                </a:cubicBezTo>
                <a:cubicBezTo>
                  <a:pt x="1213" y="179"/>
                  <a:pt x="1418" y="264"/>
                  <a:pt x="1572" y="418"/>
                </a:cubicBezTo>
                <a:cubicBezTo>
                  <a:pt x="1727" y="572"/>
                  <a:pt x="1811" y="778"/>
                  <a:pt x="1811" y="996"/>
                </a:cubicBezTo>
                <a:cubicBezTo>
                  <a:pt x="1811" y="1214"/>
                  <a:pt x="1727" y="1419"/>
                  <a:pt x="1572" y="1573"/>
                </a:cubicBezTo>
                <a:close/>
              </a:path>
            </a:pathLst>
          </a:custGeom>
          <a:gradFill>
            <a:gsLst>
              <a:gs pos="55000">
                <a:srgbClr val="002776"/>
              </a:gs>
              <a:gs pos="25000">
                <a:srgbClr val="D52B1E"/>
              </a:gs>
            </a:gsLst>
            <a:lin ang="8400000" scaled="0"/>
          </a:gradFill>
          <a:ln>
            <a:noFill/>
          </a:ln>
        </p:spPr>
        <p:txBody>
          <a:bodyPr vert="horz" wrap="square" lIns="91440" tIns="45720" rIns="91440" bIns="45720" numCol="1" anchor="t" anchorCtr="0" compatLnSpc="1">
            <a:prstTxWarp prst="textNoShape">
              <a:avLst/>
            </a:prstTxWarp>
          </a:bodyPr>
          <a:lstStyle/>
          <a:p>
            <a:endParaRPr lang="fr-FR"/>
          </a:p>
        </p:txBody>
      </p:sp>
      <p:grpSp>
        <p:nvGrpSpPr>
          <p:cNvPr id="9" name="Group 9">
            <a:extLst>
              <a:ext uri="{FF2B5EF4-FFF2-40B4-BE49-F238E27FC236}">
                <a16:creationId xmlns:a16="http://schemas.microsoft.com/office/drawing/2014/main" id="{43661E21-9B03-4DDF-9335-C49DFA9C9964}"/>
              </a:ext>
            </a:extLst>
          </p:cNvPr>
          <p:cNvGrpSpPr>
            <a:grpSpLocks noChangeAspect="1"/>
          </p:cNvGrpSpPr>
          <p:nvPr userDrawn="1"/>
        </p:nvGrpSpPr>
        <p:grpSpPr bwMode="auto">
          <a:xfrm>
            <a:off x="7722396" y="3697779"/>
            <a:ext cx="762995" cy="1496095"/>
            <a:chOff x="3578" y="2635"/>
            <a:chExt cx="536" cy="1051"/>
          </a:xfrm>
          <a:solidFill>
            <a:schemeClr val="tx2"/>
          </a:solidFill>
        </p:grpSpPr>
        <p:sp>
          <p:nvSpPr>
            <p:cNvPr id="10" name="Freeform 10">
              <a:extLst>
                <a:ext uri="{FF2B5EF4-FFF2-40B4-BE49-F238E27FC236}">
                  <a16:creationId xmlns:a16="http://schemas.microsoft.com/office/drawing/2014/main" id="{33B2CE70-0A6F-41F9-B00D-681C32945345}"/>
                </a:ext>
              </a:extLst>
            </p:cNvPr>
            <p:cNvSpPr>
              <a:spLocks noEditPoints="1"/>
            </p:cNvSpPr>
            <p:nvPr/>
          </p:nvSpPr>
          <p:spPr bwMode="auto">
            <a:xfrm>
              <a:off x="3578" y="2635"/>
              <a:ext cx="536" cy="787"/>
            </a:xfrm>
            <a:custGeom>
              <a:avLst/>
              <a:gdLst>
                <a:gd name="T0" fmla="*/ 690 w 951"/>
                <a:gd name="T1" fmla="*/ 690 h 1398"/>
                <a:gd name="T2" fmla="*/ 491 w 951"/>
                <a:gd name="T3" fmla="*/ 136 h 1398"/>
                <a:gd name="T4" fmla="*/ 490 w 951"/>
                <a:gd name="T5" fmla="*/ 136 h 1398"/>
                <a:gd name="T6" fmla="*/ 230 w 951"/>
                <a:gd name="T7" fmla="*/ 230 h 1398"/>
                <a:gd name="T8" fmla="*/ 230 w 951"/>
                <a:gd name="T9" fmla="*/ 690 h 1398"/>
                <a:gd name="T10" fmla="*/ 632 w 951"/>
                <a:gd name="T11" fmla="*/ 632 h 1398"/>
                <a:gd name="T12" fmla="*/ 580 w 951"/>
                <a:gd name="T13" fmla="*/ 576 h 1398"/>
                <a:gd name="T14" fmla="*/ 632 w 951"/>
                <a:gd name="T15" fmla="*/ 632 h 1398"/>
                <a:gd name="T16" fmla="*/ 522 w 951"/>
                <a:gd name="T17" fmla="*/ 518 h 1398"/>
                <a:gd name="T18" fmla="*/ 320 w 951"/>
                <a:gd name="T19" fmla="*/ 658 h 1398"/>
                <a:gd name="T20" fmla="*/ 701 w 951"/>
                <a:gd name="T21" fmla="*/ 426 h 1398"/>
                <a:gd name="T22" fmla="*/ 402 w 951"/>
                <a:gd name="T23" fmla="*/ 224 h 1398"/>
                <a:gd name="T24" fmla="*/ 224 w 951"/>
                <a:gd name="T25" fmla="*/ 402 h 1398"/>
                <a:gd name="T26" fmla="*/ 397 w 951"/>
                <a:gd name="T27" fmla="*/ 397 h 1398"/>
                <a:gd name="T28" fmla="*/ 600 w 951"/>
                <a:gd name="T29" fmla="*/ 261 h 1398"/>
                <a:gd name="T30" fmla="*/ 219 w 951"/>
                <a:gd name="T31" fmla="*/ 488 h 1398"/>
                <a:gd name="T32" fmla="*/ 937 w 951"/>
                <a:gd name="T33" fmla="*/ 1215 h 1398"/>
                <a:gd name="T34" fmla="*/ 906 w 951"/>
                <a:gd name="T35" fmla="*/ 1040 h 1398"/>
                <a:gd name="T36" fmla="*/ 887 w 951"/>
                <a:gd name="T37" fmla="*/ 1021 h 1398"/>
                <a:gd name="T38" fmla="*/ 704 w 951"/>
                <a:gd name="T39" fmla="*/ 1031 h 1398"/>
                <a:gd name="T40" fmla="*/ 815 w 951"/>
                <a:gd name="T41" fmla="*/ 1398 h 1398"/>
                <a:gd name="T42" fmla="*/ 922 w 951"/>
                <a:gd name="T43" fmla="*/ 1375 h 1398"/>
                <a:gd name="T44" fmla="*/ 937 w 951"/>
                <a:gd name="T45" fmla="*/ 1215 h 1398"/>
                <a:gd name="T46" fmla="*/ 843 w 951"/>
                <a:gd name="T47" fmla="*/ 1084 h 1398"/>
                <a:gd name="T48" fmla="*/ 807 w 951"/>
                <a:gd name="T49" fmla="*/ 1160 h 1398"/>
                <a:gd name="T50" fmla="*/ 779 w 951"/>
                <a:gd name="T51" fmla="*/ 1081 h 1398"/>
                <a:gd name="T52" fmla="*/ 779 w 951"/>
                <a:gd name="T53" fmla="*/ 1318 h 1398"/>
                <a:gd name="T54" fmla="*/ 814 w 951"/>
                <a:gd name="T55" fmla="*/ 1227 h 1398"/>
                <a:gd name="T56" fmla="*/ 865 w 951"/>
                <a:gd name="T57" fmla="*/ 1318 h 1398"/>
                <a:gd name="T58" fmla="*/ 632 w 951"/>
                <a:gd name="T59" fmla="*/ 1040 h 1398"/>
                <a:gd name="T60" fmla="*/ 613 w 951"/>
                <a:gd name="T61" fmla="*/ 1021 h 1398"/>
                <a:gd name="T62" fmla="*/ 430 w 951"/>
                <a:gd name="T63" fmla="*/ 1031 h 1398"/>
                <a:gd name="T64" fmla="*/ 541 w 951"/>
                <a:gd name="T65" fmla="*/ 1398 h 1398"/>
                <a:gd name="T66" fmla="*/ 648 w 951"/>
                <a:gd name="T67" fmla="*/ 1375 h 1398"/>
                <a:gd name="T68" fmla="*/ 662 w 951"/>
                <a:gd name="T69" fmla="*/ 1215 h 1398"/>
                <a:gd name="T70" fmla="*/ 505 w 951"/>
                <a:gd name="T71" fmla="*/ 1081 h 1398"/>
                <a:gd name="T72" fmla="*/ 569 w 951"/>
                <a:gd name="T73" fmla="*/ 1154 h 1398"/>
                <a:gd name="T74" fmla="*/ 505 w 951"/>
                <a:gd name="T75" fmla="*/ 1160 h 1398"/>
                <a:gd name="T76" fmla="*/ 591 w 951"/>
                <a:gd name="T77" fmla="*/ 1318 h 1398"/>
                <a:gd name="T78" fmla="*/ 505 w 951"/>
                <a:gd name="T79" fmla="*/ 1229 h 1398"/>
                <a:gd name="T80" fmla="*/ 590 w 951"/>
                <a:gd name="T81" fmla="*/ 1232 h 1398"/>
                <a:gd name="T82" fmla="*/ 239 w 951"/>
                <a:gd name="T83" fmla="*/ 1025 h 1398"/>
                <a:gd name="T84" fmla="*/ 216 w 951"/>
                <a:gd name="T85" fmla="*/ 1398 h 1398"/>
                <a:gd name="T86" fmla="*/ 290 w 951"/>
                <a:gd name="T87" fmla="*/ 1242 h 1398"/>
                <a:gd name="T88" fmla="*/ 384 w 951"/>
                <a:gd name="T89" fmla="*/ 1168 h 1398"/>
                <a:gd name="T90" fmla="*/ 290 w 951"/>
                <a:gd name="T91" fmla="*/ 1086 h 1398"/>
                <a:gd name="T92" fmla="*/ 384 w 951"/>
                <a:gd name="T93" fmla="*/ 1016 h 1398"/>
                <a:gd name="T94" fmla="*/ 24 w 951"/>
                <a:gd name="T95" fmla="*/ 1025 h 1398"/>
                <a:gd name="T96" fmla="*/ 1 w 951"/>
                <a:gd name="T97" fmla="*/ 1398 h 1398"/>
                <a:gd name="T98" fmla="*/ 75 w 951"/>
                <a:gd name="T99" fmla="*/ 1242 h 1398"/>
                <a:gd name="T100" fmla="*/ 169 w 951"/>
                <a:gd name="T101" fmla="*/ 1168 h 1398"/>
                <a:gd name="T102" fmla="*/ 75 w 951"/>
                <a:gd name="T103" fmla="*/ 1086 h 1398"/>
                <a:gd name="T104" fmla="*/ 169 w 951"/>
                <a:gd name="T105" fmla="*/ 1016 h 1398"/>
                <a:gd name="T106" fmla="*/ 460 w 951"/>
                <a:gd name="T107" fmla="*/ 920 h 1398"/>
                <a:gd name="T108" fmla="*/ 920 w 951"/>
                <a:gd name="T109" fmla="*/ 460 h 1398"/>
                <a:gd name="T110" fmla="*/ 460 w 951"/>
                <a:gd name="T111" fmla="*/ 0 h 1398"/>
                <a:gd name="T112" fmla="*/ 0 w 951"/>
                <a:gd name="T113" fmla="*/ 460 h 1398"/>
                <a:gd name="T114" fmla="*/ 460 w 951"/>
                <a:gd name="T115" fmla="*/ 920 h 1398"/>
                <a:gd name="T116" fmla="*/ 460 w 951"/>
                <a:gd name="T117" fmla="*/ 82 h 1398"/>
                <a:gd name="T118" fmla="*/ 838 w 951"/>
                <a:gd name="T119" fmla="*/ 460 h 1398"/>
                <a:gd name="T120" fmla="*/ 460 w 951"/>
                <a:gd name="T121" fmla="*/ 837 h 1398"/>
                <a:gd name="T122" fmla="*/ 82 w 951"/>
                <a:gd name="T123" fmla="*/ 46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1" h="1398">
                  <a:moveTo>
                    <a:pt x="460" y="786"/>
                  </a:moveTo>
                  <a:cubicBezTo>
                    <a:pt x="547" y="786"/>
                    <a:pt x="629" y="752"/>
                    <a:pt x="690" y="690"/>
                  </a:cubicBezTo>
                  <a:cubicBezTo>
                    <a:pt x="817" y="563"/>
                    <a:pt x="817" y="357"/>
                    <a:pt x="690" y="230"/>
                  </a:cubicBezTo>
                  <a:cubicBezTo>
                    <a:pt x="636" y="175"/>
                    <a:pt x="566" y="143"/>
                    <a:pt x="491" y="136"/>
                  </a:cubicBezTo>
                  <a:cubicBezTo>
                    <a:pt x="491" y="136"/>
                    <a:pt x="491" y="136"/>
                    <a:pt x="491" y="136"/>
                  </a:cubicBezTo>
                  <a:cubicBezTo>
                    <a:pt x="490" y="136"/>
                    <a:pt x="490" y="136"/>
                    <a:pt x="490" y="136"/>
                  </a:cubicBezTo>
                  <a:cubicBezTo>
                    <a:pt x="480" y="135"/>
                    <a:pt x="470" y="134"/>
                    <a:pt x="460" y="134"/>
                  </a:cubicBezTo>
                  <a:cubicBezTo>
                    <a:pt x="373" y="134"/>
                    <a:pt x="291" y="168"/>
                    <a:pt x="230" y="230"/>
                  </a:cubicBezTo>
                  <a:cubicBezTo>
                    <a:pt x="168" y="291"/>
                    <a:pt x="134" y="373"/>
                    <a:pt x="134" y="460"/>
                  </a:cubicBezTo>
                  <a:cubicBezTo>
                    <a:pt x="134" y="547"/>
                    <a:pt x="168" y="629"/>
                    <a:pt x="230" y="690"/>
                  </a:cubicBezTo>
                  <a:cubicBezTo>
                    <a:pt x="291" y="752"/>
                    <a:pt x="373" y="786"/>
                    <a:pt x="460" y="786"/>
                  </a:cubicBezTo>
                  <a:close/>
                  <a:moveTo>
                    <a:pt x="632" y="632"/>
                  </a:moveTo>
                  <a:cubicBezTo>
                    <a:pt x="599" y="665"/>
                    <a:pt x="559" y="687"/>
                    <a:pt x="515" y="697"/>
                  </a:cubicBezTo>
                  <a:cubicBezTo>
                    <a:pt x="524" y="652"/>
                    <a:pt x="547" y="610"/>
                    <a:pt x="580" y="576"/>
                  </a:cubicBezTo>
                  <a:cubicBezTo>
                    <a:pt x="613" y="544"/>
                    <a:pt x="654" y="521"/>
                    <a:pt x="697" y="511"/>
                  </a:cubicBezTo>
                  <a:cubicBezTo>
                    <a:pt x="688" y="555"/>
                    <a:pt x="666" y="598"/>
                    <a:pt x="632" y="632"/>
                  </a:cubicBezTo>
                  <a:close/>
                  <a:moveTo>
                    <a:pt x="701" y="426"/>
                  </a:moveTo>
                  <a:cubicBezTo>
                    <a:pt x="633" y="437"/>
                    <a:pt x="571" y="469"/>
                    <a:pt x="522" y="518"/>
                  </a:cubicBezTo>
                  <a:cubicBezTo>
                    <a:pt x="472" y="568"/>
                    <a:pt x="440" y="632"/>
                    <a:pt x="430" y="701"/>
                  </a:cubicBezTo>
                  <a:cubicBezTo>
                    <a:pt x="390" y="696"/>
                    <a:pt x="352" y="682"/>
                    <a:pt x="320" y="658"/>
                  </a:cubicBezTo>
                  <a:cubicBezTo>
                    <a:pt x="659" y="320"/>
                    <a:pt x="659" y="320"/>
                    <a:pt x="659" y="320"/>
                  </a:cubicBezTo>
                  <a:cubicBezTo>
                    <a:pt x="681" y="352"/>
                    <a:pt x="695" y="389"/>
                    <a:pt x="701" y="426"/>
                  </a:cubicBezTo>
                  <a:close/>
                  <a:moveTo>
                    <a:pt x="288" y="288"/>
                  </a:moveTo>
                  <a:cubicBezTo>
                    <a:pt x="320" y="256"/>
                    <a:pt x="360" y="234"/>
                    <a:pt x="402" y="224"/>
                  </a:cubicBezTo>
                  <a:cubicBezTo>
                    <a:pt x="392" y="267"/>
                    <a:pt x="370" y="306"/>
                    <a:pt x="338" y="338"/>
                  </a:cubicBezTo>
                  <a:cubicBezTo>
                    <a:pt x="306" y="370"/>
                    <a:pt x="267" y="392"/>
                    <a:pt x="224" y="402"/>
                  </a:cubicBezTo>
                  <a:cubicBezTo>
                    <a:pt x="234" y="359"/>
                    <a:pt x="256" y="320"/>
                    <a:pt x="288" y="288"/>
                  </a:cubicBezTo>
                  <a:close/>
                  <a:moveTo>
                    <a:pt x="397" y="397"/>
                  </a:moveTo>
                  <a:cubicBezTo>
                    <a:pt x="446" y="348"/>
                    <a:pt x="477" y="285"/>
                    <a:pt x="488" y="219"/>
                  </a:cubicBezTo>
                  <a:cubicBezTo>
                    <a:pt x="529" y="223"/>
                    <a:pt x="567" y="238"/>
                    <a:pt x="600" y="261"/>
                  </a:cubicBezTo>
                  <a:cubicBezTo>
                    <a:pt x="261" y="600"/>
                    <a:pt x="261" y="600"/>
                    <a:pt x="261" y="600"/>
                  </a:cubicBezTo>
                  <a:cubicBezTo>
                    <a:pt x="238" y="567"/>
                    <a:pt x="223" y="528"/>
                    <a:pt x="219" y="488"/>
                  </a:cubicBezTo>
                  <a:cubicBezTo>
                    <a:pt x="285" y="477"/>
                    <a:pt x="348" y="445"/>
                    <a:pt x="397" y="397"/>
                  </a:cubicBezTo>
                  <a:close/>
                  <a:moveTo>
                    <a:pt x="937" y="1215"/>
                  </a:moveTo>
                  <a:cubicBezTo>
                    <a:pt x="931" y="1198"/>
                    <a:pt x="919" y="1187"/>
                    <a:pt x="911" y="1175"/>
                  </a:cubicBezTo>
                  <a:cubicBezTo>
                    <a:pt x="924" y="1145"/>
                    <a:pt x="930" y="1093"/>
                    <a:pt x="906" y="1040"/>
                  </a:cubicBezTo>
                  <a:cubicBezTo>
                    <a:pt x="900" y="1027"/>
                    <a:pt x="900" y="1027"/>
                    <a:pt x="900" y="1027"/>
                  </a:cubicBezTo>
                  <a:cubicBezTo>
                    <a:pt x="887" y="1021"/>
                    <a:pt x="887" y="1021"/>
                    <a:pt x="887" y="1021"/>
                  </a:cubicBezTo>
                  <a:cubicBezTo>
                    <a:pt x="834" y="998"/>
                    <a:pt x="779" y="998"/>
                    <a:pt x="727" y="1021"/>
                  </a:cubicBezTo>
                  <a:cubicBezTo>
                    <a:pt x="704" y="1031"/>
                    <a:pt x="704" y="1031"/>
                    <a:pt x="704" y="1031"/>
                  </a:cubicBezTo>
                  <a:cubicBezTo>
                    <a:pt x="704" y="1371"/>
                    <a:pt x="704" y="1371"/>
                    <a:pt x="704" y="1371"/>
                  </a:cubicBezTo>
                  <a:cubicBezTo>
                    <a:pt x="740" y="1390"/>
                    <a:pt x="788" y="1398"/>
                    <a:pt x="815" y="1398"/>
                  </a:cubicBezTo>
                  <a:cubicBezTo>
                    <a:pt x="842" y="1398"/>
                    <a:pt x="882" y="1392"/>
                    <a:pt x="909" y="1381"/>
                  </a:cubicBezTo>
                  <a:cubicBezTo>
                    <a:pt x="922" y="1375"/>
                    <a:pt x="922" y="1375"/>
                    <a:pt x="922" y="1375"/>
                  </a:cubicBezTo>
                  <a:cubicBezTo>
                    <a:pt x="928" y="1361"/>
                    <a:pt x="928" y="1361"/>
                    <a:pt x="928" y="1361"/>
                  </a:cubicBezTo>
                  <a:cubicBezTo>
                    <a:pt x="951" y="1309"/>
                    <a:pt x="950" y="1255"/>
                    <a:pt x="937" y="1215"/>
                  </a:cubicBezTo>
                  <a:close/>
                  <a:moveTo>
                    <a:pt x="779" y="1081"/>
                  </a:moveTo>
                  <a:cubicBezTo>
                    <a:pt x="800" y="1076"/>
                    <a:pt x="822" y="1077"/>
                    <a:pt x="843" y="1084"/>
                  </a:cubicBezTo>
                  <a:cubicBezTo>
                    <a:pt x="851" y="1108"/>
                    <a:pt x="851" y="1129"/>
                    <a:pt x="843" y="1154"/>
                  </a:cubicBezTo>
                  <a:cubicBezTo>
                    <a:pt x="831" y="1158"/>
                    <a:pt x="819" y="1159"/>
                    <a:pt x="807" y="1160"/>
                  </a:cubicBezTo>
                  <a:cubicBezTo>
                    <a:pt x="798" y="1161"/>
                    <a:pt x="789" y="1160"/>
                    <a:pt x="779" y="1160"/>
                  </a:cubicBezTo>
                  <a:lnTo>
                    <a:pt x="779" y="1081"/>
                  </a:lnTo>
                  <a:close/>
                  <a:moveTo>
                    <a:pt x="865" y="1318"/>
                  </a:moveTo>
                  <a:cubicBezTo>
                    <a:pt x="843" y="1325"/>
                    <a:pt x="807" y="1326"/>
                    <a:pt x="779" y="1318"/>
                  </a:cubicBezTo>
                  <a:cubicBezTo>
                    <a:pt x="779" y="1229"/>
                    <a:pt x="779" y="1229"/>
                    <a:pt x="779" y="1229"/>
                  </a:cubicBezTo>
                  <a:cubicBezTo>
                    <a:pt x="790" y="1228"/>
                    <a:pt x="808" y="1227"/>
                    <a:pt x="814" y="1227"/>
                  </a:cubicBezTo>
                  <a:cubicBezTo>
                    <a:pt x="836" y="1226"/>
                    <a:pt x="853" y="1229"/>
                    <a:pt x="865" y="1232"/>
                  </a:cubicBezTo>
                  <a:cubicBezTo>
                    <a:pt x="878" y="1258"/>
                    <a:pt x="874" y="1303"/>
                    <a:pt x="865" y="1318"/>
                  </a:cubicBezTo>
                  <a:close/>
                  <a:moveTo>
                    <a:pt x="637" y="1175"/>
                  </a:moveTo>
                  <a:cubicBezTo>
                    <a:pt x="650" y="1145"/>
                    <a:pt x="655" y="1093"/>
                    <a:pt x="632" y="1040"/>
                  </a:cubicBezTo>
                  <a:cubicBezTo>
                    <a:pt x="626" y="1027"/>
                    <a:pt x="626" y="1027"/>
                    <a:pt x="626" y="1027"/>
                  </a:cubicBezTo>
                  <a:cubicBezTo>
                    <a:pt x="613" y="1021"/>
                    <a:pt x="613" y="1021"/>
                    <a:pt x="613" y="1021"/>
                  </a:cubicBezTo>
                  <a:cubicBezTo>
                    <a:pt x="560" y="998"/>
                    <a:pt x="505" y="998"/>
                    <a:pt x="452" y="1021"/>
                  </a:cubicBezTo>
                  <a:cubicBezTo>
                    <a:pt x="430" y="1031"/>
                    <a:pt x="430" y="1031"/>
                    <a:pt x="430" y="1031"/>
                  </a:cubicBezTo>
                  <a:cubicBezTo>
                    <a:pt x="430" y="1371"/>
                    <a:pt x="430" y="1371"/>
                    <a:pt x="430" y="1371"/>
                  </a:cubicBezTo>
                  <a:cubicBezTo>
                    <a:pt x="466" y="1390"/>
                    <a:pt x="514" y="1398"/>
                    <a:pt x="541" y="1398"/>
                  </a:cubicBezTo>
                  <a:cubicBezTo>
                    <a:pt x="568" y="1398"/>
                    <a:pt x="608" y="1392"/>
                    <a:pt x="635" y="1381"/>
                  </a:cubicBezTo>
                  <a:cubicBezTo>
                    <a:pt x="648" y="1375"/>
                    <a:pt x="648" y="1375"/>
                    <a:pt x="648" y="1375"/>
                  </a:cubicBezTo>
                  <a:cubicBezTo>
                    <a:pt x="654" y="1361"/>
                    <a:pt x="654" y="1361"/>
                    <a:pt x="654" y="1361"/>
                  </a:cubicBezTo>
                  <a:cubicBezTo>
                    <a:pt x="677" y="1309"/>
                    <a:pt x="675" y="1255"/>
                    <a:pt x="662" y="1215"/>
                  </a:cubicBezTo>
                  <a:cubicBezTo>
                    <a:pt x="656" y="1195"/>
                    <a:pt x="644" y="1187"/>
                    <a:pt x="637" y="1175"/>
                  </a:cubicBezTo>
                  <a:close/>
                  <a:moveTo>
                    <a:pt x="505" y="1081"/>
                  </a:moveTo>
                  <a:cubicBezTo>
                    <a:pt x="526" y="1076"/>
                    <a:pt x="547" y="1077"/>
                    <a:pt x="569" y="1084"/>
                  </a:cubicBezTo>
                  <a:cubicBezTo>
                    <a:pt x="577" y="1108"/>
                    <a:pt x="577" y="1129"/>
                    <a:pt x="569" y="1154"/>
                  </a:cubicBezTo>
                  <a:cubicBezTo>
                    <a:pt x="557" y="1158"/>
                    <a:pt x="545" y="1159"/>
                    <a:pt x="533" y="1160"/>
                  </a:cubicBezTo>
                  <a:cubicBezTo>
                    <a:pt x="524" y="1161"/>
                    <a:pt x="515" y="1160"/>
                    <a:pt x="505" y="1160"/>
                  </a:cubicBezTo>
                  <a:lnTo>
                    <a:pt x="505" y="1081"/>
                  </a:lnTo>
                  <a:close/>
                  <a:moveTo>
                    <a:pt x="591" y="1318"/>
                  </a:moveTo>
                  <a:cubicBezTo>
                    <a:pt x="569" y="1325"/>
                    <a:pt x="533" y="1326"/>
                    <a:pt x="505" y="1318"/>
                  </a:cubicBezTo>
                  <a:cubicBezTo>
                    <a:pt x="505" y="1229"/>
                    <a:pt x="505" y="1229"/>
                    <a:pt x="505" y="1229"/>
                  </a:cubicBezTo>
                  <a:cubicBezTo>
                    <a:pt x="516" y="1228"/>
                    <a:pt x="533" y="1227"/>
                    <a:pt x="539" y="1227"/>
                  </a:cubicBezTo>
                  <a:cubicBezTo>
                    <a:pt x="561" y="1226"/>
                    <a:pt x="579" y="1229"/>
                    <a:pt x="590" y="1232"/>
                  </a:cubicBezTo>
                  <a:cubicBezTo>
                    <a:pt x="607" y="1256"/>
                    <a:pt x="599" y="1308"/>
                    <a:pt x="591" y="1318"/>
                  </a:cubicBezTo>
                  <a:close/>
                  <a:moveTo>
                    <a:pt x="239" y="1025"/>
                  </a:moveTo>
                  <a:cubicBezTo>
                    <a:pt x="216" y="1034"/>
                    <a:pt x="216" y="1034"/>
                    <a:pt x="216" y="1034"/>
                  </a:cubicBezTo>
                  <a:cubicBezTo>
                    <a:pt x="216" y="1398"/>
                    <a:pt x="216" y="1398"/>
                    <a:pt x="216" y="1398"/>
                  </a:cubicBezTo>
                  <a:cubicBezTo>
                    <a:pt x="290" y="1398"/>
                    <a:pt x="290" y="1398"/>
                    <a:pt x="290" y="1398"/>
                  </a:cubicBezTo>
                  <a:cubicBezTo>
                    <a:pt x="290" y="1242"/>
                    <a:pt x="290" y="1242"/>
                    <a:pt x="290" y="1242"/>
                  </a:cubicBezTo>
                  <a:cubicBezTo>
                    <a:pt x="321" y="1242"/>
                    <a:pt x="364" y="1242"/>
                    <a:pt x="384" y="1242"/>
                  </a:cubicBezTo>
                  <a:cubicBezTo>
                    <a:pt x="384" y="1168"/>
                    <a:pt x="384" y="1168"/>
                    <a:pt x="384" y="1168"/>
                  </a:cubicBezTo>
                  <a:cubicBezTo>
                    <a:pt x="364" y="1168"/>
                    <a:pt x="321" y="1168"/>
                    <a:pt x="290" y="1168"/>
                  </a:cubicBezTo>
                  <a:cubicBezTo>
                    <a:pt x="290" y="1086"/>
                    <a:pt x="290" y="1086"/>
                    <a:pt x="290" y="1086"/>
                  </a:cubicBezTo>
                  <a:cubicBezTo>
                    <a:pt x="321" y="1079"/>
                    <a:pt x="352" y="1081"/>
                    <a:pt x="384" y="1094"/>
                  </a:cubicBezTo>
                  <a:cubicBezTo>
                    <a:pt x="384" y="1016"/>
                    <a:pt x="384" y="1016"/>
                    <a:pt x="384" y="1016"/>
                  </a:cubicBezTo>
                  <a:cubicBezTo>
                    <a:pt x="336" y="1003"/>
                    <a:pt x="287" y="1006"/>
                    <a:pt x="239" y="1025"/>
                  </a:cubicBezTo>
                  <a:close/>
                  <a:moveTo>
                    <a:pt x="24" y="1025"/>
                  </a:moveTo>
                  <a:cubicBezTo>
                    <a:pt x="1" y="1034"/>
                    <a:pt x="1" y="1034"/>
                    <a:pt x="1" y="1034"/>
                  </a:cubicBezTo>
                  <a:cubicBezTo>
                    <a:pt x="1" y="1398"/>
                    <a:pt x="1" y="1398"/>
                    <a:pt x="1" y="1398"/>
                  </a:cubicBezTo>
                  <a:cubicBezTo>
                    <a:pt x="75" y="1398"/>
                    <a:pt x="75" y="1398"/>
                    <a:pt x="75" y="1398"/>
                  </a:cubicBezTo>
                  <a:cubicBezTo>
                    <a:pt x="75" y="1242"/>
                    <a:pt x="75" y="1242"/>
                    <a:pt x="75" y="1242"/>
                  </a:cubicBezTo>
                  <a:cubicBezTo>
                    <a:pt x="106" y="1242"/>
                    <a:pt x="148" y="1242"/>
                    <a:pt x="169" y="1242"/>
                  </a:cubicBezTo>
                  <a:cubicBezTo>
                    <a:pt x="169" y="1168"/>
                    <a:pt x="169" y="1168"/>
                    <a:pt x="169" y="1168"/>
                  </a:cubicBezTo>
                  <a:cubicBezTo>
                    <a:pt x="149" y="1168"/>
                    <a:pt x="106" y="1168"/>
                    <a:pt x="75" y="1168"/>
                  </a:cubicBezTo>
                  <a:cubicBezTo>
                    <a:pt x="75" y="1086"/>
                    <a:pt x="75" y="1086"/>
                    <a:pt x="75" y="1086"/>
                  </a:cubicBezTo>
                  <a:cubicBezTo>
                    <a:pt x="106" y="1079"/>
                    <a:pt x="137" y="1081"/>
                    <a:pt x="169" y="1094"/>
                  </a:cubicBezTo>
                  <a:cubicBezTo>
                    <a:pt x="169" y="1016"/>
                    <a:pt x="169" y="1016"/>
                    <a:pt x="169" y="1016"/>
                  </a:cubicBezTo>
                  <a:cubicBezTo>
                    <a:pt x="121" y="1003"/>
                    <a:pt x="72" y="1006"/>
                    <a:pt x="24" y="1025"/>
                  </a:cubicBezTo>
                  <a:close/>
                  <a:moveTo>
                    <a:pt x="460" y="920"/>
                  </a:moveTo>
                  <a:cubicBezTo>
                    <a:pt x="583" y="920"/>
                    <a:pt x="699" y="872"/>
                    <a:pt x="785" y="785"/>
                  </a:cubicBezTo>
                  <a:cubicBezTo>
                    <a:pt x="872" y="698"/>
                    <a:pt x="920" y="583"/>
                    <a:pt x="920" y="460"/>
                  </a:cubicBezTo>
                  <a:cubicBezTo>
                    <a:pt x="920" y="337"/>
                    <a:pt x="872" y="221"/>
                    <a:pt x="785" y="134"/>
                  </a:cubicBezTo>
                  <a:cubicBezTo>
                    <a:pt x="699" y="48"/>
                    <a:pt x="583" y="0"/>
                    <a:pt x="460" y="0"/>
                  </a:cubicBezTo>
                  <a:cubicBezTo>
                    <a:pt x="337" y="0"/>
                    <a:pt x="221" y="48"/>
                    <a:pt x="134" y="134"/>
                  </a:cubicBezTo>
                  <a:cubicBezTo>
                    <a:pt x="48" y="221"/>
                    <a:pt x="0" y="337"/>
                    <a:pt x="0" y="460"/>
                  </a:cubicBezTo>
                  <a:cubicBezTo>
                    <a:pt x="0" y="583"/>
                    <a:pt x="48" y="698"/>
                    <a:pt x="134" y="785"/>
                  </a:cubicBezTo>
                  <a:cubicBezTo>
                    <a:pt x="221" y="872"/>
                    <a:pt x="337" y="920"/>
                    <a:pt x="460" y="920"/>
                  </a:cubicBezTo>
                  <a:close/>
                  <a:moveTo>
                    <a:pt x="193" y="193"/>
                  </a:moveTo>
                  <a:cubicBezTo>
                    <a:pt x="264" y="122"/>
                    <a:pt x="359" y="82"/>
                    <a:pt x="460" y="82"/>
                  </a:cubicBezTo>
                  <a:cubicBezTo>
                    <a:pt x="561" y="82"/>
                    <a:pt x="656" y="122"/>
                    <a:pt x="727" y="193"/>
                  </a:cubicBezTo>
                  <a:cubicBezTo>
                    <a:pt x="798" y="264"/>
                    <a:pt x="838" y="359"/>
                    <a:pt x="838" y="460"/>
                  </a:cubicBezTo>
                  <a:cubicBezTo>
                    <a:pt x="838" y="561"/>
                    <a:pt x="798" y="656"/>
                    <a:pt x="727" y="727"/>
                  </a:cubicBezTo>
                  <a:cubicBezTo>
                    <a:pt x="656" y="798"/>
                    <a:pt x="561" y="837"/>
                    <a:pt x="460" y="837"/>
                  </a:cubicBezTo>
                  <a:cubicBezTo>
                    <a:pt x="359" y="837"/>
                    <a:pt x="264" y="798"/>
                    <a:pt x="193" y="727"/>
                  </a:cubicBezTo>
                  <a:cubicBezTo>
                    <a:pt x="122" y="656"/>
                    <a:pt x="82" y="561"/>
                    <a:pt x="82" y="460"/>
                  </a:cubicBezTo>
                  <a:cubicBezTo>
                    <a:pt x="82" y="359"/>
                    <a:pt x="122" y="264"/>
                    <a:pt x="193" y="193"/>
                  </a:cubicBezTo>
                  <a:close/>
                </a:path>
              </a:pathLst>
            </a:custGeom>
            <a:gradFill>
              <a:gsLst>
                <a:gs pos="74000">
                  <a:srgbClr val="002776"/>
                </a:gs>
                <a:gs pos="25000">
                  <a:srgbClr val="D52B1E"/>
                </a:gs>
              </a:gsLst>
              <a:lin ang="8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 name="Freeform 11">
              <a:extLst>
                <a:ext uri="{FF2B5EF4-FFF2-40B4-BE49-F238E27FC236}">
                  <a16:creationId xmlns:a16="http://schemas.microsoft.com/office/drawing/2014/main" id="{7DD01082-8DF4-4179-B217-C4A44E0C4D1A}"/>
                </a:ext>
              </a:extLst>
            </p:cNvPr>
            <p:cNvSpPr>
              <a:spLocks/>
            </p:cNvSpPr>
            <p:nvPr/>
          </p:nvSpPr>
          <p:spPr bwMode="auto">
            <a:xfrm>
              <a:off x="3619" y="3487"/>
              <a:ext cx="33" cy="49"/>
            </a:xfrm>
            <a:custGeom>
              <a:avLst/>
              <a:gdLst>
                <a:gd name="T0" fmla="*/ 10 w 33"/>
                <a:gd name="T1" fmla="*/ 20 h 49"/>
                <a:gd name="T2" fmla="*/ 28 w 33"/>
                <a:gd name="T3" fmla="*/ 20 h 49"/>
                <a:gd name="T4" fmla="*/ 28 w 33"/>
                <a:gd name="T5" fmla="*/ 29 h 49"/>
                <a:gd name="T6" fmla="*/ 10 w 33"/>
                <a:gd name="T7" fmla="*/ 29 h 49"/>
                <a:gd name="T8" fmla="*/ 10 w 33"/>
                <a:gd name="T9" fmla="*/ 49 h 49"/>
                <a:gd name="T10" fmla="*/ 0 w 33"/>
                <a:gd name="T11" fmla="*/ 49 h 49"/>
                <a:gd name="T12" fmla="*/ 0 w 33"/>
                <a:gd name="T13" fmla="*/ 0 h 49"/>
                <a:gd name="T14" fmla="*/ 33 w 33"/>
                <a:gd name="T15" fmla="*/ 0 h 49"/>
                <a:gd name="T16" fmla="*/ 33 w 33"/>
                <a:gd name="T17" fmla="*/ 9 h 49"/>
                <a:gd name="T18" fmla="*/ 10 w 33"/>
                <a:gd name="T19" fmla="*/ 9 h 49"/>
                <a:gd name="T20" fmla="*/ 10 w 33"/>
                <a:gd name="T21"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9">
                  <a:moveTo>
                    <a:pt x="10" y="20"/>
                  </a:moveTo>
                  <a:lnTo>
                    <a:pt x="28" y="20"/>
                  </a:lnTo>
                  <a:lnTo>
                    <a:pt x="28" y="29"/>
                  </a:lnTo>
                  <a:lnTo>
                    <a:pt x="10" y="29"/>
                  </a:lnTo>
                  <a:lnTo>
                    <a:pt x="10" y="49"/>
                  </a:lnTo>
                  <a:lnTo>
                    <a:pt x="0" y="49"/>
                  </a:lnTo>
                  <a:lnTo>
                    <a:pt x="0" y="0"/>
                  </a:lnTo>
                  <a:lnTo>
                    <a:pt x="33" y="0"/>
                  </a:lnTo>
                  <a:lnTo>
                    <a:pt x="33" y="9"/>
                  </a:lnTo>
                  <a:lnTo>
                    <a:pt x="10" y="9"/>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2">
              <a:extLst>
                <a:ext uri="{FF2B5EF4-FFF2-40B4-BE49-F238E27FC236}">
                  <a16:creationId xmlns:a16="http://schemas.microsoft.com/office/drawing/2014/main" id="{53198BC0-F972-4D63-A906-285A9305CBAD}"/>
                </a:ext>
              </a:extLst>
            </p:cNvPr>
            <p:cNvSpPr>
              <a:spLocks noEditPoints="1"/>
            </p:cNvSpPr>
            <p:nvPr/>
          </p:nvSpPr>
          <p:spPr bwMode="auto">
            <a:xfrm>
              <a:off x="3661" y="3473"/>
              <a:ext cx="33" cy="63"/>
            </a:xfrm>
            <a:custGeom>
              <a:avLst/>
              <a:gdLst>
                <a:gd name="T0" fmla="*/ 0 w 33"/>
                <a:gd name="T1" fmla="*/ 14 h 63"/>
                <a:gd name="T2" fmla="*/ 30 w 33"/>
                <a:gd name="T3" fmla="*/ 14 h 63"/>
                <a:gd name="T4" fmla="*/ 30 w 33"/>
                <a:gd name="T5" fmla="*/ 23 h 63"/>
                <a:gd name="T6" fmla="*/ 10 w 33"/>
                <a:gd name="T7" fmla="*/ 23 h 63"/>
                <a:gd name="T8" fmla="*/ 10 w 33"/>
                <a:gd name="T9" fmla="*/ 32 h 63"/>
                <a:gd name="T10" fmla="*/ 25 w 33"/>
                <a:gd name="T11" fmla="*/ 32 h 63"/>
                <a:gd name="T12" fmla="*/ 25 w 33"/>
                <a:gd name="T13" fmla="*/ 41 h 63"/>
                <a:gd name="T14" fmla="*/ 10 w 33"/>
                <a:gd name="T15" fmla="*/ 41 h 63"/>
                <a:gd name="T16" fmla="*/ 10 w 33"/>
                <a:gd name="T17" fmla="*/ 54 h 63"/>
                <a:gd name="T18" fmla="*/ 33 w 33"/>
                <a:gd name="T19" fmla="*/ 54 h 63"/>
                <a:gd name="T20" fmla="*/ 33 w 33"/>
                <a:gd name="T21" fmla="*/ 63 h 63"/>
                <a:gd name="T22" fmla="*/ 0 w 33"/>
                <a:gd name="T23" fmla="*/ 63 h 63"/>
                <a:gd name="T24" fmla="*/ 0 w 33"/>
                <a:gd name="T25" fmla="*/ 14 h 63"/>
                <a:gd name="T26" fmla="*/ 6 w 33"/>
                <a:gd name="T27" fmla="*/ 6 h 63"/>
                <a:gd name="T28" fmla="*/ 22 w 33"/>
                <a:gd name="T29" fmla="*/ 0 h 63"/>
                <a:gd name="T30" fmla="*/ 25 w 33"/>
                <a:gd name="T31" fmla="*/ 6 h 63"/>
                <a:gd name="T32" fmla="*/ 8 w 33"/>
                <a:gd name="T33" fmla="*/ 11 h 63"/>
                <a:gd name="T34" fmla="*/ 6 w 33"/>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3">
                  <a:moveTo>
                    <a:pt x="0" y="14"/>
                  </a:moveTo>
                  <a:lnTo>
                    <a:pt x="30" y="14"/>
                  </a:lnTo>
                  <a:lnTo>
                    <a:pt x="30" y="23"/>
                  </a:lnTo>
                  <a:lnTo>
                    <a:pt x="10" y="23"/>
                  </a:lnTo>
                  <a:lnTo>
                    <a:pt x="10" y="32"/>
                  </a:lnTo>
                  <a:lnTo>
                    <a:pt x="25" y="32"/>
                  </a:lnTo>
                  <a:lnTo>
                    <a:pt x="25" y="41"/>
                  </a:lnTo>
                  <a:lnTo>
                    <a:pt x="10" y="41"/>
                  </a:lnTo>
                  <a:lnTo>
                    <a:pt x="10" y="54"/>
                  </a:lnTo>
                  <a:lnTo>
                    <a:pt x="33" y="54"/>
                  </a:lnTo>
                  <a:lnTo>
                    <a:pt x="33" y="63"/>
                  </a:lnTo>
                  <a:lnTo>
                    <a:pt x="0" y="63"/>
                  </a:lnTo>
                  <a:lnTo>
                    <a:pt x="0" y="14"/>
                  </a:lnTo>
                  <a:close/>
                  <a:moveTo>
                    <a:pt x="6" y="6"/>
                  </a:moveTo>
                  <a:lnTo>
                    <a:pt x="22" y="0"/>
                  </a:lnTo>
                  <a:lnTo>
                    <a:pt x="25" y="6"/>
                  </a:lnTo>
                  <a:lnTo>
                    <a:pt x="8" y="11"/>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3">
              <a:extLst>
                <a:ext uri="{FF2B5EF4-FFF2-40B4-BE49-F238E27FC236}">
                  <a16:creationId xmlns:a16="http://schemas.microsoft.com/office/drawing/2014/main" id="{A94B17E9-2311-490B-A631-73EEDAD1F2F4}"/>
                </a:ext>
              </a:extLst>
            </p:cNvPr>
            <p:cNvSpPr>
              <a:spLocks noEditPoints="1"/>
            </p:cNvSpPr>
            <p:nvPr/>
          </p:nvSpPr>
          <p:spPr bwMode="auto">
            <a:xfrm>
              <a:off x="3705" y="3487"/>
              <a:ext cx="39" cy="49"/>
            </a:xfrm>
            <a:custGeom>
              <a:avLst/>
              <a:gdLst>
                <a:gd name="T0" fmla="*/ 26 w 70"/>
                <a:gd name="T1" fmla="*/ 0 h 87"/>
                <a:gd name="T2" fmla="*/ 70 w 70"/>
                <a:gd name="T3" fmla="*/ 43 h 87"/>
                <a:gd name="T4" fmla="*/ 24 w 70"/>
                <a:gd name="T5" fmla="*/ 87 h 87"/>
                <a:gd name="T6" fmla="*/ 0 w 70"/>
                <a:gd name="T7" fmla="*/ 87 h 87"/>
                <a:gd name="T8" fmla="*/ 0 w 70"/>
                <a:gd name="T9" fmla="*/ 0 h 87"/>
                <a:gd name="T10" fmla="*/ 26 w 70"/>
                <a:gd name="T11" fmla="*/ 0 h 87"/>
                <a:gd name="T12" fmla="*/ 18 w 70"/>
                <a:gd name="T13" fmla="*/ 70 h 87"/>
                <a:gd name="T14" fmla="*/ 24 w 70"/>
                <a:gd name="T15" fmla="*/ 70 h 87"/>
                <a:gd name="T16" fmla="*/ 52 w 70"/>
                <a:gd name="T17" fmla="*/ 43 h 87"/>
                <a:gd name="T18" fmla="*/ 25 w 70"/>
                <a:gd name="T19" fmla="*/ 17 h 87"/>
                <a:gd name="T20" fmla="*/ 18 w 70"/>
                <a:gd name="T21" fmla="*/ 17 h 87"/>
                <a:gd name="T22" fmla="*/ 18 w 70"/>
                <a:gd name="T23"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7">
                  <a:moveTo>
                    <a:pt x="26" y="0"/>
                  </a:moveTo>
                  <a:cubicBezTo>
                    <a:pt x="48" y="0"/>
                    <a:pt x="70" y="11"/>
                    <a:pt x="70" y="43"/>
                  </a:cubicBezTo>
                  <a:cubicBezTo>
                    <a:pt x="70" y="73"/>
                    <a:pt x="46" y="87"/>
                    <a:pt x="24" y="87"/>
                  </a:cubicBezTo>
                  <a:cubicBezTo>
                    <a:pt x="0" y="87"/>
                    <a:pt x="0" y="87"/>
                    <a:pt x="0" y="87"/>
                  </a:cubicBezTo>
                  <a:cubicBezTo>
                    <a:pt x="0" y="0"/>
                    <a:pt x="0" y="0"/>
                    <a:pt x="0" y="0"/>
                  </a:cubicBezTo>
                  <a:lnTo>
                    <a:pt x="26" y="0"/>
                  </a:lnTo>
                  <a:close/>
                  <a:moveTo>
                    <a:pt x="18" y="70"/>
                  </a:moveTo>
                  <a:cubicBezTo>
                    <a:pt x="24" y="70"/>
                    <a:pt x="24" y="70"/>
                    <a:pt x="24" y="70"/>
                  </a:cubicBezTo>
                  <a:cubicBezTo>
                    <a:pt x="43" y="70"/>
                    <a:pt x="52" y="59"/>
                    <a:pt x="52" y="43"/>
                  </a:cubicBezTo>
                  <a:cubicBezTo>
                    <a:pt x="52" y="25"/>
                    <a:pt x="44" y="17"/>
                    <a:pt x="25" y="17"/>
                  </a:cubicBezTo>
                  <a:cubicBezTo>
                    <a:pt x="18" y="17"/>
                    <a:pt x="18" y="17"/>
                    <a:pt x="18" y="17"/>
                  </a:cubicBez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4">
              <a:extLst>
                <a:ext uri="{FF2B5EF4-FFF2-40B4-BE49-F238E27FC236}">
                  <a16:creationId xmlns:a16="http://schemas.microsoft.com/office/drawing/2014/main" id="{6BAF4FC9-56B0-4C78-8D08-19AE3DB3B8F1}"/>
                </a:ext>
              </a:extLst>
            </p:cNvPr>
            <p:cNvSpPr>
              <a:spLocks noEditPoints="1"/>
            </p:cNvSpPr>
            <p:nvPr/>
          </p:nvSpPr>
          <p:spPr bwMode="auto">
            <a:xfrm>
              <a:off x="3755" y="3473"/>
              <a:ext cx="33" cy="63"/>
            </a:xfrm>
            <a:custGeom>
              <a:avLst/>
              <a:gdLst>
                <a:gd name="T0" fmla="*/ 0 w 33"/>
                <a:gd name="T1" fmla="*/ 14 h 63"/>
                <a:gd name="T2" fmla="*/ 31 w 33"/>
                <a:gd name="T3" fmla="*/ 14 h 63"/>
                <a:gd name="T4" fmla="*/ 31 w 33"/>
                <a:gd name="T5" fmla="*/ 23 h 63"/>
                <a:gd name="T6" fmla="*/ 10 w 33"/>
                <a:gd name="T7" fmla="*/ 23 h 63"/>
                <a:gd name="T8" fmla="*/ 10 w 33"/>
                <a:gd name="T9" fmla="*/ 32 h 63"/>
                <a:gd name="T10" fmla="*/ 25 w 33"/>
                <a:gd name="T11" fmla="*/ 32 h 63"/>
                <a:gd name="T12" fmla="*/ 25 w 33"/>
                <a:gd name="T13" fmla="*/ 41 h 63"/>
                <a:gd name="T14" fmla="*/ 10 w 33"/>
                <a:gd name="T15" fmla="*/ 41 h 63"/>
                <a:gd name="T16" fmla="*/ 10 w 33"/>
                <a:gd name="T17" fmla="*/ 54 h 63"/>
                <a:gd name="T18" fmla="*/ 33 w 33"/>
                <a:gd name="T19" fmla="*/ 54 h 63"/>
                <a:gd name="T20" fmla="*/ 33 w 33"/>
                <a:gd name="T21" fmla="*/ 63 h 63"/>
                <a:gd name="T22" fmla="*/ 0 w 33"/>
                <a:gd name="T23" fmla="*/ 63 h 63"/>
                <a:gd name="T24" fmla="*/ 0 w 33"/>
                <a:gd name="T25" fmla="*/ 14 h 63"/>
                <a:gd name="T26" fmla="*/ 7 w 33"/>
                <a:gd name="T27" fmla="*/ 6 h 63"/>
                <a:gd name="T28" fmla="*/ 22 w 33"/>
                <a:gd name="T29" fmla="*/ 0 h 63"/>
                <a:gd name="T30" fmla="*/ 25 w 33"/>
                <a:gd name="T31" fmla="*/ 6 h 63"/>
                <a:gd name="T32" fmla="*/ 9 w 33"/>
                <a:gd name="T33" fmla="*/ 11 h 63"/>
                <a:gd name="T34" fmla="*/ 7 w 33"/>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3">
                  <a:moveTo>
                    <a:pt x="0" y="14"/>
                  </a:moveTo>
                  <a:lnTo>
                    <a:pt x="31" y="14"/>
                  </a:lnTo>
                  <a:lnTo>
                    <a:pt x="31" y="23"/>
                  </a:lnTo>
                  <a:lnTo>
                    <a:pt x="10" y="23"/>
                  </a:lnTo>
                  <a:lnTo>
                    <a:pt x="10" y="32"/>
                  </a:lnTo>
                  <a:lnTo>
                    <a:pt x="25" y="32"/>
                  </a:lnTo>
                  <a:lnTo>
                    <a:pt x="25" y="41"/>
                  </a:lnTo>
                  <a:lnTo>
                    <a:pt x="10" y="41"/>
                  </a:lnTo>
                  <a:lnTo>
                    <a:pt x="10" y="54"/>
                  </a:lnTo>
                  <a:lnTo>
                    <a:pt x="33" y="54"/>
                  </a:lnTo>
                  <a:lnTo>
                    <a:pt x="33" y="63"/>
                  </a:lnTo>
                  <a:lnTo>
                    <a:pt x="0" y="63"/>
                  </a:lnTo>
                  <a:lnTo>
                    <a:pt x="0" y="14"/>
                  </a:lnTo>
                  <a:close/>
                  <a:moveTo>
                    <a:pt x="7" y="6"/>
                  </a:moveTo>
                  <a:lnTo>
                    <a:pt x="22" y="0"/>
                  </a:lnTo>
                  <a:lnTo>
                    <a:pt x="25" y="6"/>
                  </a:lnTo>
                  <a:lnTo>
                    <a:pt x="9" y="11"/>
                  </a:ln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5">
              <a:extLst>
                <a:ext uri="{FF2B5EF4-FFF2-40B4-BE49-F238E27FC236}">
                  <a16:creationId xmlns:a16="http://schemas.microsoft.com/office/drawing/2014/main" id="{45992FE6-246C-425C-AECB-91E74D3C29AE}"/>
                </a:ext>
              </a:extLst>
            </p:cNvPr>
            <p:cNvSpPr>
              <a:spLocks noEditPoints="1"/>
            </p:cNvSpPr>
            <p:nvPr/>
          </p:nvSpPr>
          <p:spPr bwMode="auto">
            <a:xfrm>
              <a:off x="3799" y="3487"/>
              <a:ext cx="39" cy="49"/>
            </a:xfrm>
            <a:custGeom>
              <a:avLst/>
              <a:gdLst>
                <a:gd name="T0" fmla="*/ 35 w 69"/>
                <a:gd name="T1" fmla="*/ 56 h 87"/>
                <a:gd name="T2" fmla="*/ 18 w 69"/>
                <a:gd name="T3" fmla="*/ 56 h 87"/>
                <a:gd name="T4" fmla="*/ 18 w 69"/>
                <a:gd name="T5" fmla="*/ 87 h 87"/>
                <a:gd name="T6" fmla="*/ 0 w 69"/>
                <a:gd name="T7" fmla="*/ 87 h 87"/>
                <a:gd name="T8" fmla="*/ 0 w 69"/>
                <a:gd name="T9" fmla="*/ 0 h 87"/>
                <a:gd name="T10" fmla="*/ 37 w 69"/>
                <a:gd name="T11" fmla="*/ 0 h 87"/>
                <a:gd name="T12" fmla="*/ 67 w 69"/>
                <a:gd name="T13" fmla="*/ 28 h 87"/>
                <a:gd name="T14" fmla="*/ 54 w 69"/>
                <a:gd name="T15" fmla="*/ 50 h 87"/>
                <a:gd name="T16" fmla="*/ 69 w 69"/>
                <a:gd name="T17" fmla="*/ 87 h 87"/>
                <a:gd name="T18" fmla="*/ 51 w 69"/>
                <a:gd name="T19" fmla="*/ 87 h 87"/>
                <a:gd name="T20" fmla="*/ 35 w 69"/>
                <a:gd name="T21" fmla="*/ 56 h 87"/>
                <a:gd name="T22" fmla="*/ 18 w 69"/>
                <a:gd name="T23" fmla="*/ 16 h 87"/>
                <a:gd name="T24" fmla="*/ 18 w 69"/>
                <a:gd name="T25" fmla="*/ 40 h 87"/>
                <a:gd name="T26" fmla="*/ 36 w 69"/>
                <a:gd name="T27" fmla="*/ 40 h 87"/>
                <a:gd name="T28" fmla="*/ 49 w 69"/>
                <a:gd name="T29" fmla="*/ 28 h 87"/>
                <a:gd name="T30" fmla="*/ 36 w 69"/>
                <a:gd name="T31" fmla="*/ 16 h 87"/>
                <a:gd name="T32" fmla="*/ 18 w 69"/>
                <a:gd name="T33"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87">
                  <a:moveTo>
                    <a:pt x="35" y="56"/>
                  </a:moveTo>
                  <a:cubicBezTo>
                    <a:pt x="18" y="56"/>
                    <a:pt x="18" y="56"/>
                    <a:pt x="18" y="56"/>
                  </a:cubicBezTo>
                  <a:cubicBezTo>
                    <a:pt x="18" y="87"/>
                    <a:pt x="18" y="87"/>
                    <a:pt x="18" y="87"/>
                  </a:cubicBezTo>
                  <a:cubicBezTo>
                    <a:pt x="0" y="87"/>
                    <a:pt x="0" y="87"/>
                    <a:pt x="0" y="87"/>
                  </a:cubicBezTo>
                  <a:cubicBezTo>
                    <a:pt x="0" y="0"/>
                    <a:pt x="0" y="0"/>
                    <a:pt x="0" y="0"/>
                  </a:cubicBezTo>
                  <a:cubicBezTo>
                    <a:pt x="37" y="0"/>
                    <a:pt x="37" y="0"/>
                    <a:pt x="37" y="0"/>
                  </a:cubicBezTo>
                  <a:cubicBezTo>
                    <a:pt x="54" y="0"/>
                    <a:pt x="67" y="9"/>
                    <a:pt x="67" y="28"/>
                  </a:cubicBezTo>
                  <a:cubicBezTo>
                    <a:pt x="67" y="39"/>
                    <a:pt x="62" y="46"/>
                    <a:pt x="54" y="50"/>
                  </a:cubicBezTo>
                  <a:cubicBezTo>
                    <a:pt x="62" y="58"/>
                    <a:pt x="69" y="69"/>
                    <a:pt x="69" y="87"/>
                  </a:cubicBezTo>
                  <a:cubicBezTo>
                    <a:pt x="51" y="87"/>
                    <a:pt x="51" y="87"/>
                    <a:pt x="51" y="87"/>
                  </a:cubicBezTo>
                  <a:cubicBezTo>
                    <a:pt x="51" y="74"/>
                    <a:pt x="42" y="61"/>
                    <a:pt x="35" y="56"/>
                  </a:cubicBezTo>
                  <a:close/>
                  <a:moveTo>
                    <a:pt x="18" y="16"/>
                  </a:moveTo>
                  <a:cubicBezTo>
                    <a:pt x="18" y="40"/>
                    <a:pt x="18" y="40"/>
                    <a:pt x="18" y="40"/>
                  </a:cubicBezTo>
                  <a:cubicBezTo>
                    <a:pt x="36" y="40"/>
                    <a:pt x="36" y="40"/>
                    <a:pt x="36" y="40"/>
                  </a:cubicBezTo>
                  <a:cubicBezTo>
                    <a:pt x="45" y="40"/>
                    <a:pt x="49" y="35"/>
                    <a:pt x="49" y="28"/>
                  </a:cubicBezTo>
                  <a:cubicBezTo>
                    <a:pt x="49" y="20"/>
                    <a:pt x="44" y="16"/>
                    <a:pt x="36"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6">
              <a:extLst>
                <a:ext uri="{FF2B5EF4-FFF2-40B4-BE49-F238E27FC236}">
                  <a16:creationId xmlns:a16="http://schemas.microsoft.com/office/drawing/2014/main" id="{C9E29585-5A6E-483B-90F0-DB7E7B722550}"/>
                </a:ext>
              </a:extLst>
            </p:cNvPr>
            <p:cNvSpPr>
              <a:spLocks noEditPoints="1"/>
            </p:cNvSpPr>
            <p:nvPr/>
          </p:nvSpPr>
          <p:spPr bwMode="auto">
            <a:xfrm>
              <a:off x="3843" y="3487"/>
              <a:ext cx="41" cy="49"/>
            </a:xfrm>
            <a:custGeom>
              <a:avLst/>
              <a:gdLst>
                <a:gd name="T0" fmla="*/ 48 w 73"/>
                <a:gd name="T1" fmla="*/ 0 h 87"/>
                <a:gd name="T2" fmla="*/ 73 w 73"/>
                <a:gd name="T3" fmla="*/ 87 h 87"/>
                <a:gd name="T4" fmla="*/ 55 w 73"/>
                <a:gd name="T5" fmla="*/ 87 h 87"/>
                <a:gd name="T6" fmla="*/ 53 w 73"/>
                <a:gd name="T7" fmla="*/ 67 h 87"/>
                <a:gd name="T8" fmla="*/ 19 w 73"/>
                <a:gd name="T9" fmla="*/ 67 h 87"/>
                <a:gd name="T10" fmla="*/ 18 w 73"/>
                <a:gd name="T11" fmla="*/ 87 h 87"/>
                <a:gd name="T12" fmla="*/ 0 w 73"/>
                <a:gd name="T13" fmla="*/ 87 h 87"/>
                <a:gd name="T14" fmla="*/ 25 w 73"/>
                <a:gd name="T15" fmla="*/ 0 h 87"/>
                <a:gd name="T16" fmla="*/ 48 w 73"/>
                <a:gd name="T17" fmla="*/ 0 h 87"/>
                <a:gd name="T18" fmla="*/ 50 w 73"/>
                <a:gd name="T19" fmla="*/ 51 h 87"/>
                <a:gd name="T20" fmla="*/ 36 w 73"/>
                <a:gd name="T21" fmla="*/ 15 h 87"/>
                <a:gd name="T22" fmla="*/ 22 w 73"/>
                <a:gd name="T23" fmla="*/ 51 h 87"/>
                <a:gd name="T24" fmla="*/ 50 w 73"/>
                <a:gd name="T2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8" y="0"/>
                  </a:moveTo>
                  <a:cubicBezTo>
                    <a:pt x="64" y="26"/>
                    <a:pt x="73" y="55"/>
                    <a:pt x="73" y="87"/>
                  </a:cubicBezTo>
                  <a:cubicBezTo>
                    <a:pt x="55" y="87"/>
                    <a:pt x="55" y="87"/>
                    <a:pt x="55" y="87"/>
                  </a:cubicBezTo>
                  <a:cubicBezTo>
                    <a:pt x="55" y="83"/>
                    <a:pt x="54" y="75"/>
                    <a:pt x="53" y="67"/>
                  </a:cubicBezTo>
                  <a:cubicBezTo>
                    <a:pt x="19" y="67"/>
                    <a:pt x="19" y="67"/>
                    <a:pt x="19" y="67"/>
                  </a:cubicBezTo>
                  <a:cubicBezTo>
                    <a:pt x="18" y="72"/>
                    <a:pt x="18" y="79"/>
                    <a:pt x="18" y="87"/>
                  </a:cubicBezTo>
                  <a:cubicBezTo>
                    <a:pt x="0" y="87"/>
                    <a:pt x="0" y="87"/>
                    <a:pt x="0" y="87"/>
                  </a:cubicBezTo>
                  <a:cubicBezTo>
                    <a:pt x="0" y="54"/>
                    <a:pt x="9" y="26"/>
                    <a:pt x="25" y="0"/>
                  </a:cubicBezTo>
                  <a:lnTo>
                    <a:pt x="48" y="0"/>
                  </a:lnTo>
                  <a:close/>
                  <a:moveTo>
                    <a:pt x="50" y="51"/>
                  </a:moveTo>
                  <a:cubicBezTo>
                    <a:pt x="48" y="38"/>
                    <a:pt x="41" y="23"/>
                    <a:pt x="36" y="15"/>
                  </a:cubicBezTo>
                  <a:cubicBezTo>
                    <a:pt x="32" y="23"/>
                    <a:pt x="26" y="35"/>
                    <a:pt x="22" y="51"/>
                  </a:cubicBezTo>
                  <a:lnTo>
                    <a:pt x="5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7">
              <a:extLst>
                <a:ext uri="{FF2B5EF4-FFF2-40B4-BE49-F238E27FC236}">
                  <a16:creationId xmlns:a16="http://schemas.microsoft.com/office/drawing/2014/main" id="{A222C004-9880-4B96-8ACB-05D1FC9AC3CC}"/>
                </a:ext>
              </a:extLst>
            </p:cNvPr>
            <p:cNvSpPr>
              <a:spLocks/>
            </p:cNvSpPr>
            <p:nvPr/>
          </p:nvSpPr>
          <p:spPr bwMode="auto">
            <a:xfrm>
              <a:off x="3886" y="3487"/>
              <a:ext cx="39" cy="49"/>
            </a:xfrm>
            <a:custGeom>
              <a:avLst/>
              <a:gdLst>
                <a:gd name="T0" fmla="*/ 25 w 39"/>
                <a:gd name="T1" fmla="*/ 49 h 49"/>
                <a:gd name="T2" fmla="*/ 15 w 39"/>
                <a:gd name="T3" fmla="*/ 49 h 49"/>
                <a:gd name="T4" fmla="*/ 15 w 39"/>
                <a:gd name="T5" fmla="*/ 9 h 49"/>
                <a:gd name="T6" fmla="*/ 0 w 39"/>
                <a:gd name="T7" fmla="*/ 9 h 49"/>
                <a:gd name="T8" fmla="*/ 0 w 39"/>
                <a:gd name="T9" fmla="*/ 0 h 49"/>
                <a:gd name="T10" fmla="*/ 39 w 39"/>
                <a:gd name="T11" fmla="*/ 0 h 49"/>
                <a:gd name="T12" fmla="*/ 39 w 39"/>
                <a:gd name="T13" fmla="*/ 9 h 49"/>
                <a:gd name="T14" fmla="*/ 25 w 39"/>
                <a:gd name="T15" fmla="*/ 9 h 49"/>
                <a:gd name="T16" fmla="*/ 25 w 39"/>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9">
                  <a:moveTo>
                    <a:pt x="25" y="49"/>
                  </a:moveTo>
                  <a:lnTo>
                    <a:pt x="15" y="49"/>
                  </a:lnTo>
                  <a:lnTo>
                    <a:pt x="15" y="9"/>
                  </a:lnTo>
                  <a:lnTo>
                    <a:pt x="0" y="9"/>
                  </a:lnTo>
                  <a:lnTo>
                    <a:pt x="0" y="0"/>
                  </a:lnTo>
                  <a:lnTo>
                    <a:pt x="39" y="0"/>
                  </a:lnTo>
                  <a:lnTo>
                    <a:pt x="39" y="9"/>
                  </a:lnTo>
                  <a:lnTo>
                    <a:pt x="25" y="9"/>
                  </a:lnTo>
                  <a:lnTo>
                    <a:pt x="2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8">
              <a:extLst>
                <a:ext uri="{FF2B5EF4-FFF2-40B4-BE49-F238E27FC236}">
                  <a16:creationId xmlns:a16="http://schemas.microsoft.com/office/drawing/2014/main" id="{89A6406B-A186-4CF0-9E7B-02FA669EE4F2}"/>
                </a:ext>
              </a:extLst>
            </p:cNvPr>
            <p:cNvSpPr>
              <a:spLocks noChangeArrowheads="1"/>
            </p:cNvSpPr>
            <p:nvPr/>
          </p:nvSpPr>
          <p:spPr bwMode="auto">
            <a:xfrm>
              <a:off x="3935" y="3487"/>
              <a:ext cx="10" cy="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9">
              <a:extLst>
                <a:ext uri="{FF2B5EF4-FFF2-40B4-BE49-F238E27FC236}">
                  <a16:creationId xmlns:a16="http://schemas.microsoft.com/office/drawing/2014/main" id="{53048D91-3946-4F54-B8D9-93DCB36944EB}"/>
                </a:ext>
              </a:extLst>
            </p:cNvPr>
            <p:cNvSpPr>
              <a:spLocks noEditPoints="1"/>
            </p:cNvSpPr>
            <p:nvPr/>
          </p:nvSpPr>
          <p:spPr bwMode="auto">
            <a:xfrm>
              <a:off x="3956" y="3486"/>
              <a:ext cx="44" cy="50"/>
            </a:xfrm>
            <a:custGeom>
              <a:avLst/>
              <a:gdLst>
                <a:gd name="T0" fmla="*/ 0 w 77"/>
                <a:gd name="T1" fmla="*/ 44 h 89"/>
                <a:gd name="T2" fmla="*/ 38 w 77"/>
                <a:gd name="T3" fmla="*/ 0 h 89"/>
                <a:gd name="T4" fmla="*/ 77 w 77"/>
                <a:gd name="T5" fmla="*/ 44 h 89"/>
                <a:gd name="T6" fmla="*/ 38 w 77"/>
                <a:gd name="T7" fmla="*/ 89 h 89"/>
                <a:gd name="T8" fmla="*/ 0 w 77"/>
                <a:gd name="T9" fmla="*/ 44 h 89"/>
                <a:gd name="T10" fmla="*/ 19 w 77"/>
                <a:gd name="T11" fmla="*/ 44 h 89"/>
                <a:gd name="T12" fmla="*/ 38 w 77"/>
                <a:gd name="T13" fmla="*/ 74 h 89"/>
                <a:gd name="T14" fmla="*/ 58 w 77"/>
                <a:gd name="T15" fmla="*/ 44 h 89"/>
                <a:gd name="T16" fmla="*/ 38 w 77"/>
                <a:gd name="T17" fmla="*/ 15 h 89"/>
                <a:gd name="T18" fmla="*/ 19 w 77"/>
                <a:gd name="T19"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9">
                  <a:moveTo>
                    <a:pt x="0" y="44"/>
                  </a:moveTo>
                  <a:cubicBezTo>
                    <a:pt x="0" y="18"/>
                    <a:pt x="14" y="0"/>
                    <a:pt x="38" y="0"/>
                  </a:cubicBezTo>
                  <a:cubicBezTo>
                    <a:pt x="63" y="0"/>
                    <a:pt x="77" y="18"/>
                    <a:pt x="77" y="44"/>
                  </a:cubicBezTo>
                  <a:cubicBezTo>
                    <a:pt x="77" y="71"/>
                    <a:pt x="63" y="89"/>
                    <a:pt x="38" y="89"/>
                  </a:cubicBezTo>
                  <a:cubicBezTo>
                    <a:pt x="14" y="89"/>
                    <a:pt x="0" y="71"/>
                    <a:pt x="0" y="44"/>
                  </a:cubicBezTo>
                  <a:close/>
                  <a:moveTo>
                    <a:pt x="19" y="44"/>
                  </a:moveTo>
                  <a:cubicBezTo>
                    <a:pt x="19" y="60"/>
                    <a:pt x="24" y="74"/>
                    <a:pt x="38" y="74"/>
                  </a:cubicBezTo>
                  <a:cubicBezTo>
                    <a:pt x="53" y="74"/>
                    <a:pt x="58" y="60"/>
                    <a:pt x="58" y="44"/>
                  </a:cubicBezTo>
                  <a:cubicBezTo>
                    <a:pt x="58" y="29"/>
                    <a:pt x="53" y="15"/>
                    <a:pt x="38" y="15"/>
                  </a:cubicBezTo>
                  <a:cubicBezTo>
                    <a:pt x="24" y="15"/>
                    <a:pt x="19" y="29"/>
                    <a:pt x="1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20">
              <a:extLst>
                <a:ext uri="{FF2B5EF4-FFF2-40B4-BE49-F238E27FC236}">
                  <a16:creationId xmlns:a16="http://schemas.microsoft.com/office/drawing/2014/main" id="{C3D30FBF-C517-40CF-9996-59820D085AC8}"/>
                </a:ext>
              </a:extLst>
            </p:cNvPr>
            <p:cNvSpPr>
              <a:spLocks/>
            </p:cNvSpPr>
            <p:nvPr/>
          </p:nvSpPr>
          <p:spPr bwMode="auto">
            <a:xfrm>
              <a:off x="4011" y="3487"/>
              <a:ext cx="41" cy="49"/>
            </a:xfrm>
            <a:custGeom>
              <a:avLst/>
              <a:gdLst>
                <a:gd name="T0" fmla="*/ 17 w 73"/>
                <a:gd name="T1" fmla="*/ 23 h 87"/>
                <a:gd name="T2" fmla="*/ 18 w 73"/>
                <a:gd name="T3" fmla="*/ 38 h 87"/>
                <a:gd name="T4" fmla="*/ 18 w 73"/>
                <a:gd name="T5" fmla="*/ 87 h 87"/>
                <a:gd name="T6" fmla="*/ 0 w 73"/>
                <a:gd name="T7" fmla="*/ 87 h 87"/>
                <a:gd name="T8" fmla="*/ 0 w 73"/>
                <a:gd name="T9" fmla="*/ 0 h 87"/>
                <a:gd name="T10" fmla="*/ 17 w 73"/>
                <a:gd name="T11" fmla="*/ 0 h 87"/>
                <a:gd name="T12" fmla="*/ 55 w 73"/>
                <a:gd name="T13" fmla="*/ 44 h 87"/>
                <a:gd name="T14" fmla="*/ 56 w 73"/>
                <a:gd name="T15" fmla="*/ 44 h 87"/>
                <a:gd name="T16" fmla="*/ 55 w 73"/>
                <a:gd name="T17" fmla="*/ 25 h 87"/>
                <a:gd name="T18" fmla="*/ 55 w 73"/>
                <a:gd name="T19" fmla="*/ 0 h 87"/>
                <a:gd name="T20" fmla="*/ 73 w 73"/>
                <a:gd name="T21" fmla="*/ 0 h 87"/>
                <a:gd name="T22" fmla="*/ 73 w 73"/>
                <a:gd name="T23" fmla="*/ 87 h 87"/>
                <a:gd name="T24" fmla="*/ 58 w 73"/>
                <a:gd name="T25" fmla="*/ 87 h 87"/>
                <a:gd name="T26" fmla="*/ 17 w 73"/>
                <a:gd name="T27"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87">
                  <a:moveTo>
                    <a:pt x="17" y="23"/>
                  </a:moveTo>
                  <a:cubicBezTo>
                    <a:pt x="17" y="28"/>
                    <a:pt x="18" y="33"/>
                    <a:pt x="18" y="38"/>
                  </a:cubicBezTo>
                  <a:cubicBezTo>
                    <a:pt x="18" y="87"/>
                    <a:pt x="18" y="87"/>
                    <a:pt x="18" y="87"/>
                  </a:cubicBezTo>
                  <a:cubicBezTo>
                    <a:pt x="0" y="87"/>
                    <a:pt x="0" y="87"/>
                    <a:pt x="0" y="87"/>
                  </a:cubicBezTo>
                  <a:cubicBezTo>
                    <a:pt x="0" y="0"/>
                    <a:pt x="0" y="0"/>
                    <a:pt x="0" y="0"/>
                  </a:cubicBezTo>
                  <a:cubicBezTo>
                    <a:pt x="17" y="0"/>
                    <a:pt x="17" y="0"/>
                    <a:pt x="17" y="0"/>
                  </a:cubicBezTo>
                  <a:cubicBezTo>
                    <a:pt x="27" y="8"/>
                    <a:pt x="46" y="26"/>
                    <a:pt x="55" y="44"/>
                  </a:cubicBezTo>
                  <a:cubicBezTo>
                    <a:pt x="56" y="44"/>
                    <a:pt x="56" y="44"/>
                    <a:pt x="56" y="44"/>
                  </a:cubicBezTo>
                  <a:cubicBezTo>
                    <a:pt x="55" y="37"/>
                    <a:pt x="55" y="33"/>
                    <a:pt x="55" y="25"/>
                  </a:cubicBezTo>
                  <a:cubicBezTo>
                    <a:pt x="55" y="0"/>
                    <a:pt x="55" y="0"/>
                    <a:pt x="55" y="0"/>
                  </a:cubicBezTo>
                  <a:cubicBezTo>
                    <a:pt x="73" y="0"/>
                    <a:pt x="73" y="0"/>
                    <a:pt x="73" y="0"/>
                  </a:cubicBezTo>
                  <a:cubicBezTo>
                    <a:pt x="73" y="87"/>
                    <a:pt x="73" y="87"/>
                    <a:pt x="73" y="87"/>
                  </a:cubicBezTo>
                  <a:cubicBezTo>
                    <a:pt x="58" y="87"/>
                    <a:pt x="58" y="87"/>
                    <a:pt x="58" y="87"/>
                  </a:cubicBezTo>
                  <a:cubicBezTo>
                    <a:pt x="51" y="65"/>
                    <a:pt x="32" y="38"/>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21">
              <a:extLst>
                <a:ext uri="{FF2B5EF4-FFF2-40B4-BE49-F238E27FC236}">
                  <a16:creationId xmlns:a16="http://schemas.microsoft.com/office/drawing/2014/main" id="{9BC8C9B6-A666-4D0F-884E-2E8720A08E74}"/>
                </a:ext>
              </a:extLst>
            </p:cNvPr>
            <p:cNvSpPr>
              <a:spLocks/>
            </p:cNvSpPr>
            <p:nvPr/>
          </p:nvSpPr>
          <p:spPr bwMode="auto">
            <a:xfrm>
              <a:off x="3586" y="3562"/>
              <a:ext cx="34" cy="49"/>
            </a:xfrm>
            <a:custGeom>
              <a:avLst/>
              <a:gdLst>
                <a:gd name="T0" fmla="*/ 11 w 34"/>
                <a:gd name="T1" fmla="*/ 20 h 49"/>
                <a:gd name="T2" fmla="*/ 29 w 34"/>
                <a:gd name="T3" fmla="*/ 20 h 49"/>
                <a:gd name="T4" fmla="*/ 29 w 34"/>
                <a:gd name="T5" fmla="*/ 29 h 49"/>
                <a:gd name="T6" fmla="*/ 11 w 34"/>
                <a:gd name="T7" fmla="*/ 29 h 49"/>
                <a:gd name="T8" fmla="*/ 11 w 34"/>
                <a:gd name="T9" fmla="*/ 49 h 49"/>
                <a:gd name="T10" fmla="*/ 0 w 34"/>
                <a:gd name="T11" fmla="*/ 49 h 49"/>
                <a:gd name="T12" fmla="*/ 0 w 34"/>
                <a:gd name="T13" fmla="*/ 0 h 49"/>
                <a:gd name="T14" fmla="*/ 34 w 34"/>
                <a:gd name="T15" fmla="*/ 0 h 49"/>
                <a:gd name="T16" fmla="*/ 34 w 34"/>
                <a:gd name="T17" fmla="*/ 9 h 49"/>
                <a:gd name="T18" fmla="*/ 11 w 34"/>
                <a:gd name="T19" fmla="*/ 9 h 49"/>
                <a:gd name="T20" fmla="*/ 11 w 34"/>
                <a:gd name="T21"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9">
                  <a:moveTo>
                    <a:pt x="11" y="20"/>
                  </a:moveTo>
                  <a:lnTo>
                    <a:pt x="29" y="20"/>
                  </a:lnTo>
                  <a:lnTo>
                    <a:pt x="29" y="29"/>
                  </a:lnTo>
                  <a:lnTo>
                    <a:pt x="11" y="29"/>
                  </a:lnTo>
                  <a:lnTo>
                    <a:pt x="11" y="49"/>
                  </a:lnTo>
                  <a:lnTo>
                    <a:pt x="0" y="49"/>
                  </a:lnTo>
                  <a:lnTo>
                    <a:pt x="0" y="0"/>
                  </a:lnTo>
                  <a:lnTo>
                    <a:pt x="34" y="0"/>
                  </a:lnTo>
                  <a:lnTo>
                    <a:pt x="34" y="9"/>
                  </a:lnTo>
                  <a:lnTo>
                    <a:pt x="11" y="9"/>
                  </a:lnTo>
                  <a:lnTo>
                    <a:pt x="1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22">
              <a:extLst>
                <a:ext uri="{FF2B5EF4-FFF2-40B4-BE49-F238E27FC236}">
                  <a16:creationId xmlns:a16="http://schemas.microsoft.com/office/drawing/2014/main" id="{A649761D-D8C1-4659-B68B-5C6C41EA7D3A}"/>
                </a:ext>
              </a:extLst>
            </p:cNvPr>
            <p:cNvSpPr>
              <a:spLocks noEditPoints="1"/>
            </p:cNvSpPr>
            <p:nvPr/>
          </p:nvSpPr>
          <p:spPr bwMode="auto">
            <a:xfrm>
              <a:off x="3629" y="3562"/>
              <a:ext cx="38" cy="49"/>
            </a:xfrm>
            <a:custGeom>
              <a:avLst/>
              <a:gdLst>
                <a:gd name="T0" fmla="*/ 35 w 68"/>
                <a:gd name="T1" fmla="*/ 56 h 87"/>
                <a:gd name="T2" fmla="*/ 18 w 68"/>
                <a:gd name="T3" fmla="*/ 56 h 87"/>
                <a:gd name="T4" fmla="*/ 18 w 68"/>
                <a:gd name="T5" fmla="*/ 87 h 87"/>
                <a:gd name="T6" fmla="*/ 0 w 68"/>
                <a:gd name="T7" fmla="*/ 87 h 87"/>
                <a:gd name="T8" fmla="*/ 0 w 68"/>
                <a:gd name="T9" fmla="*/ 0 h 87"/>
                <a:gd name="T10" fmla="*/ 36 w 68"/>
                <a:gd name="T11" fmla="*/ 0 h 87"/>
                <a:gd name="T12" fmla="*/ 67 w 68"/>
                <a:gd name="T13" fmla="*/ 28 h 87"/>
                <a:gd name="T14" fmla="*/ 53 w 68"/>
                <a:gd name="T15" fmla="*/ 50 h 87"/>
                <a:gd name="T16" fmla="*/ 68 w 68"/>
                <a:gd name="T17" fmla="*/ 87 h 87"/>
                <a:gd name="T18" fmla="*/ 50 w 68"/>
                <a:gd name="T19" fmla="*/ 87 h 87"/>
                <a:gd name="T20" fmla="*/ 35 w 68"/>
                <a:gd name="T21" fmla="*/ 56 h 87"/>
                <a:gd name="T22" fmla="*/ 18 w 68"/>
                <a:gd name="T23" fmla="*/ 16 h 87"/>
                <a:gd name="T24" fmla="*/ 18 w 68"/>
                <a:gd name="T25" fmla="*/ 40 h 87"/>
                <a:gd name="T26" fmla="*/ 36 w 68"/>
                <a:gd name="T27" fmla="*/ 40 h 87"/>
                <a:gd name="T28" fmla="*/ 48 w 68"/>
                <a:gd name="T29" fmla="*/ 28 h 87"/>
                <a:gd name="T30" fmla="*/ 35 w 68"/>
                <a:gd name="T31" fmla="*/ 16 h 87"/>
                <a:gd name="T32" fmla="*/ 18 w 68"/>
                <a:gd name="T33"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7">
                  <a:moveTo>
                    <a:pt x="35" y="56"/>
                  </a:moveTo>
                  <a:cubicBezTo>
                    <a:pt x="18" y="56"/>
                    <a:pt x="18" y="56"/>
                    <a:pt x="18" y="56"/>
                  </a:cubicBezTo>
                  <a:cubicBezTo>
                    <a:pt x="18" y="87"/>
                    <a:pt x="18" y="87"/>
                    <a:pt x="18" y="87"/>
                  </a:cubicBezTo>
                  <a:cubicBezTo>
                    <a:pt x="0" y="87"/>
                    <a:pt x="0" y="87"/>
                    <a:pt x="0" y="87"/>
                  </a:cubicBezTo>
                  <a:cubicBezTo>
                    <a:pt x="0" y="0"/>
                    <a:pt x="0" y="0"/>
                    <a:pt x="0" y="0"/>
                  </a:cubicBezTo>
                  <a:cubicBezTo>
                    <a:pt x="36" y="0"/>
                    <a:pt x="36" y="0"/>
                    <a:pt x="36" y="0"/>
                  </a:cubicBezTo>
                  <a:cubicBezTo>
                    <a:pt x="53" y="0"/>
                    <a:pt x="67" y="10"/>
                    <a:pt x="67" y="28"/>
                  </a:cubicBezTo>
                  <a:cubicBezTo>
                    <a:pt x="67" y="39"/>
                    <a:pt x="61" y="46"/>
                    <a:pt x="53" y="50"/>
                  </a:cubicBezTo>
                  <a:cubicBezTo>
                    <a:pt x="61" y="58"/>
                    <a:pt x="68" y="69"/>
                    <a:pt x="68" y="87"/>
                  </a:cubicBezTo>
                  <a:cubicBezTo>
                    <a:pt x="50" y="87"/>
                    <a:pt x="50" y="87"/>
                    <a:pt x="50" y="87"/>
                  </a:cubicBezTo>
                  <a:cubicBezTo>
                    <a:pt x="50" y="74"/>
                    <a:pt x="42" y="61"/>
                    <a:pt x="35" y="56"/>
                  </a:cubicBezTo>
                  <a:close/>
                  <a:moveTo>
                    <a:pt x="18" y="16"/>
                  </a:moveTo>
                  <a:cubicBezTo>
                    <a:pt x="18" y="40"/>
                    <a:pt x="18" y="40"/>
                    <a:pt x="18" y="40"/>
                  </a:cubicBezTo>
                  <a:cubicBezTo>
                    <a:pt x="36" y="40"/>
                    <a:pt x="36" y="40"/>
                    <a:pt x="36" y="40"/>
                  </a:cubicBezTo>
                  <a:cubicBezTo>
                    <a:pt x="44" y="40"/>
                    <a:pt x="48" y="36"/>
                    <a:pt x="48" y="28"/>
                  </a:cubicBezTo>
                  <a:cubicBezTo>
                    <a:pt x="48" y="21"/>
                    <a:pt x="43" y="16"/>
                    <a:pt x="35"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3">
              <a:extLst>
                <a:ext uri="{FF2B5EF4-FFF2-40B4-BE49-F238E27FC236}">
                  <a16:creationId xmlns:a16="http://schemas.microsoft.com/office/drawing/2014/main" id="{D8B95DCA-7A71-4375-BB9F-5CCB8DBF7996}"/>
                </a:ext>
              </a:extLst>
            </p:cNvPr>
            <p:cNvSpPr>
              <a:spLocks noEditPoints="1"/>
            </p:cNvSpPr>
            <p:nvPr/>
          </p:nvSpPr>
          <p:spPr bwMode="auto">
            <a:xfrm>
              <a:off x="3673" y="3562"/>
              <a:ext cx="41" cy="49"/>
            </a:xfrm>
            <a:custGeom>
              <a:avLst/>
              <a:gdLst>
                <a:gd name="T0" fmla="*/ 47 w 73"/>
                <a:gd name="T1" fmla="*/ 0 h 87"/>
                <a:gd name="T2" fmla="*/ 73 w 73"/>
                <a:gd name="T3" fmla="*/ 87 h 87"/>
                <a:gd name="T4" fmla="*/ 54 w 73"/>
                <a:gd name="T5" fmla="*/ 87 h 87"/>
                <a:gd name="T6" fmla="*/ 53 w 73"/>
                <a:gd name="T7" fmla="*/ 67 h 87"/>
                <a:gd name="T8" fmla="*/ 18 w 73"/>
                <a:gd name="T9" fmla="*/ 67 h 87"/>
                <a:gd name="T10" fmla="*/ 17 w 73"/>
                <a:gd name="T11" fmla="*/ 87 h 87"/>
                <a:gd name="T12" fmla="*/ 0 w 73"/>
                <a:gd name="T13" fmla="*/ 87 h 87"/>
                <a:gd name="T14" fmla="*/ 24 w 73"/>
                <a:gd name="T15" fmla="*/ 0 h 87"/>
                <a:gd name="T16" fmla="*/ 47 w 73"/>
                <a:gd name="T17" fmla="*/ 0 h 87"/>
                <a:gd name="T18" fmla="*/ 50 w 73"/>
                <a:gd name="T19" fmla="*/ 52 h 87"/>
                <a:gd name="T20" fmla="*/ 35 w 73"/>
                <a:gd name="T21" fmla="*/ 15 h 87"/>
                <a:gd name="T22" fmla="*/ 21 w 73"/>
                <a:gd name="T23" fmla="*/ 52 h 87"/>
                <a:gd name="T24" fmla="*/ 50 w 73"/>
                <a:gd name="T25"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7" y="0"/>
                  </a:moveTo>
                  <a:cubicBezTo>
                    <a:pt x="64" y="26"/>
                    <a:pt x="72" y="56"/>
                    <a:pt x="73" y="87"/>
                  </a:cubicBezTo>
                  <a:cubicBezTo>
                    <a:pt x="54" y="87"/>
                    <a:pt x="54" y="87"/>
                    <a:pt x="54" y="87"/>
                  </a:cubicBezTo>
                  <a:cubicBezTo>
                    <a:pt x="54" y="84"/>
                    <a:pt x="54" y="76"/>
                    <a:pt x="53" y="67"/>
                  </a:cubicBezTo>
                  <a:cubicBezTo>
                    <a:pt x="18" y="67"/>
                    <a:pt x="18" y="67"/>
                    <a:pt x="18" y="67"/>
                  </a:cubicBezTo>
                  <a:cubicBezTo>
                    <a:pt x="18" y="72"/>
                    <a:pt x="17" y="79"/>
                    <a:pt x="17" y="87"/>
                  </a:cubicBezTo>
                  <a:cubicBezTo>
                    <a:pt x="0" y="87"/>
                    <a:pt x="0" y="87"/>
                    <a:pt x="0" y="87"/>
                  </a:cubicBezTo>
                  <a:cubicBezTo>
                    <a:pt x="0" y="54"/>
                    <a:pt x="9" y="26"/>
                    <a:pt x="24" y="0"/>
                  </a:cubicBezTo>
                  <a:lnTo>
                    <a:pt x="47" y="0"/>
                  </a:lnTo>
                  <a:close/>
                  <a:moveTo>
                    <a:pt x="50" y="52"/>
                  </a:moveTo>
                  <a:cubicBezTo>
                    <a:pt x="47" y="38"/>
                    <a:pt x="40" y="24"/>
                    <a:pt x="35" y="15"/>
                  </a:cubicBezTo>
                  <a:cubicBezTo>
                    <a:pt x="31" y="23"/>
                    <a:pt x="26" y="35"/>
                    <a:pt x="21" y="52"/>
                  </a:cubicBezTo>
                  <a:lnTo>
                    <a:pt x="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4">
              <a:extLst>
                <a:ext uri="{FF2B5EF4-FFF2-40B4-BE49-F238E27FC236}">
                  <a16:creationId xmlns:a16="http://schemas.microsoft.com/office/drawing/2014/main" id="{93D40287-FC1F-48BE-AD48-F672CAF90812}"/>
                </a:ext>
              </a:extLst>
            </p:cNvPr>
            <p:cNvSpPr>
              <a:spLocks/>
            </p:cNvSpPr>
            <p:nvPr/>
          </p:nvSpPr>
          <p:spPr bwMode="auto">
            <a:xfrm>
              <a:off x="3723" y="3562"/>
              <a:ext cx="41" cy="49"/>
            </a:xfrm>
            <a:custGeom>
              <a:avLst/>
              <a:gdLst>
                <a:gd name="T0" fmla="*/ 17 w 73"/>
                <a:gd name="T1" fmla="*/ 23 h 87"/>
                <a:gd name="T2" fmla="*/ 18 w 73"/>
                <a:gd name="T3" fmla="*/ 39 h 87"/>
                <a:gd name="T4" fmla="*/ 18 w 73"/>
                <a:gd name="T5" fmla="*/ 87 h 87"/>
                <a:gd name="T6" fmla="*/ 0 w 73"/>
                <a:gd name="T7" fmla="*/ 87 h 87"/>
                <a:gd name="T8" fmla="*/ 0 w 73"/>
                <a:gd name="T9" fmla="*/ 0 h 87"/>
                <a:gd name="T10" fmla="*/ 18 w 73"/>
                <a:gd name="T11" fmla="*/ 0 h 87"/>
                <a:gd name="T12" fmla="*/ 56 w 73"/>
                <a:gd name="T13" fmla="*/ 44 h 87"/>
                <a:gd name="T14" fmla="*/ 56 w 73"/>
                <a:gd name="T15" fmla="*/ 44 h 87"/>
                <a:gd name="T16" fmla="*/ 55 w 73"/>
                <a:gd name="T17" fmla="*/ 25 h 87"/>
                <a:gd name="T18" fmla="*/ 55 w 73"/>
                <a:gd name="T19" fmla="*/ 0 h 87"/>
                <a:gd name="T20" fmla="*/ 73 w 73"/>
                <a:gd name="T21" fmla="*/ 0 h 87"/>
                <a:gd name="T22" fmla="*/ 73 w 73"/>
                <a:gd name="T23" fmla="*/ 87 h 87"/>
                <a:gd name="T24" fmla="*/ 58 w 73"/>
                <a:gd name="T25" fmla="*/ 87 h 87"/>
                <a:gd name="T26" fmla="*/ 17 w 73"/>
                <a:gd name="T27"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87">
                  <a:moveTo>
                    <a:pt x="17" y="23"/>
                  </a:moveTo>
                  <a:cubicBezTo>
                    <a:pt x="17" y="28"/>
                    <a:pt x="18" y="34"/>
                    <a:pt x="18" y="39"/>
                  </a:cubicBezTo>
                  <a:cubicBezTo>
                    <a:pt x="18" y="87"/>
                    <a:pt x="18" y="87"/>
                    <a:pt x="18" y="87"/>
                  </a:cubicBezTo>
                  <a:cubicBezTo>
                    <a:pt x="0" y="87"/>
                    <a:pt x="0" y="87"/>
                    <a:pt x="0" y="87"/>
                  </a:cubicBezTo>
                  <a:cubicBezTo>
                    <a:pt x="0" y="0"/>
                    <a:pt x="0" y="0"/>
                    <a:pt x="0" y="0"/>
                  </a:cubicBezTo>
                  <a:cubicBezTo>
                    <a:pt x="18" y="0"/>
                    <a:pt x="18" y="0"/>
                    <a:pt x="18" y="0"/>
                  </a:cubicBezTo>
                  <a:cubicBezTo>
                    <a:pt x="27" y="9"/>
                    <a:pt x="47" y="27"/>
                    <a:pt x="56" y="44"/>
                  </a:cubicBezTo>
                  <a:cubicBezTo>
                    <a:pt x="56" y="44"/>
                    <a:pt x="56" y="44"/>
                    <a:pt x="56" y="44"/>
                  </a:cubicBezTo>
                  <a:cubicBezTo>
                    <a:pt x="55" y="38"/>
                    <a:pt x="55" y="33"/>
                    <a:pt x="55" y="25"/>
                  </a:cubicBezTo>
                  <a:cubicBezTo>
                    <a:pt x="55" y="0"/>
                    <a:pt x="55" y="0"/>
                    <a:pt x="55" y="0"/>
                  </a:cubicBezTo>
                  <a:cubicBezTo>
                    <a:pt x="73" y="0"/>
                    <a:pt x="73" y="0"/>
                    <a:pt x="73" y="0"/>
                  </a:cubicBezTo>
                  <a:cubicBezTo>
                    <a:pt x="73" y="87"/>
                    <a:pt x="73" y="87"/>
                    <a:pt x="73" y="87"/>
                  </a:cubicBezTo>
                  <a:cubicBezTo>
                    <a:pt x="58" y="87"/>
                    <a:pt x="58" y="87"/>
                    <a:pt x="58" y="87"/>
                  </a:cubicBezTo>
                  <a:cubicBezTo>
                    <a:pt x="52" y="65"/>
                    <a:pt x="32" y="38"/>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5">
              <a:extLst>
                <a:ext uri="{FF2B5EF4-FFF2-40B4-BE49-F238E27FC236}">
                  <a16:creationId xmlns:a16="http://schemas.microsoft.com/office/drawing/2014/main" id="{3A9F8371-A5BB-439D-AE32-66964D241281}"/>
                </a:ext>
              </a:extLst>
            </p:cNvPr>
            <p:cNvSpPr>
              <a:spLocks/>
            </p:cNvSpPr>
            <p:nvPr/>
          </p:nvSpPr>
          <p:spPr bwMode="auto">
            <a:xfrm>
              <a:off x="3774" y="3561"/>
              <a:ext cx="41" cy="60"/>
            </a:xfrm>
            <a:custGeom>
              <a:avLst/>
              <a:gdLst>
                <a:gd name="T0" fmla="*/ 27 w 72"/>
                <a:gd name="T1" fmla="*/ 102 h 107"/>
                <a:gd name="T2" fmla="*/ 32 w 72"/>
                <a:gd name="T3" fmla="*/ 89 h 107"/>
                <a:gd name="T4" fmla="*/ 0 w 72"/>
                <a:gd name="T5" fmla="*/ 45 h 107"/>
                <a:gd name="T6" fmla="*/ 40 w 72"/>
                <a:gd name="T7" fmla="*/ 0 h 107"/>
                <a:gd name="T8" fmla="*/ 72 w 72"/>
                <a:gd name="T9" fmla="*/ 19 h 107"/>
                <a:gd name="T10" fmla="*/ 60 w 72"/>
                <a:gd name="T11" fmla="*/ 29 h 107"/>
                <a:gd name="T12" fmla="*/ 40 w 72"/>
                <a:gd name="T13" fmla="*/ 15 h 107"/>
                <a:gd name="T14" fmla="*/ 19 w 72"/>
                <a:gd name="T15" fmla="*/ 45 h 107"/>
                <a:gd name="T16" fmla="*/ 40 w 72"/>
                <a:gd name="T17" fmla="*/ 74 h 107"/>
                <a:gd name="T18" fmla="*/ 58 w 72"/>
                <a:gd name="T19" fmla="*/ 63 h 107"/>
                <a:gd name="T20" fmla="*/ 72 w 72"/>
                <a:gd name="T21" fmla="*/ 71 h 107"/>
                <a:gd name="T22" fmla="*/ 47 w 72"/>
                <a:gd name="T23" fmla="*/ 89 h 107"/>
                <a:gd name="T24" fmla="*/ 38 w 72"/>
                <a:gd name="T25" fmla="*/ 107 h 107"/>
                <a:gd name="T26" fmla="*/ 27 w 72"/>
                <a:gd name="T27"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07">
                  <a:moveTo>
                    <a:pt x="27" y="102"/>
                  </a:moveTo>
                  <a:cubicBezTo>
                    <a:pt x="31" y="97"/>
                    <a:pt x="32" y="94"/>
                    <a:pt x="32" y="89"/>
                  </a:cubicBezTo>
                  <a:cubicBezTo>
                    <a:pt x="13" y="86"/>
                    <a:pt x="0" y="69"/>
                    <a:pt x="0" y="45"/>
                  </a:cubicBezTo>
                  <a:cubicBezTo>
                    <a:pt x="0" y="19"/>
                    <a:pt x="17" y="0"/>
                    <a:pt x="40" y="0"/>
                  </a:cubicBezTo>
                  <a:cubicBezTo>
                    <a:pt x="57" y="0"/>
                    <a:pt x="67" y="9"/>
                    <a:pt x="72" y="19"/>
                  </a:cubicBezTo>
                  <a:cubicBezTo>
                    <a:pt x="60" y="29"/>
                    <a:pt x="60" y="29"/>
                    <a:pt x="60" y="29"/>
                  </a:cubicBezTo>
                  <a:cubicBezTo>
                    <a:pt x="57" y="23"/>
                    <a:pt x="48" y="15"/>
                    <a:pt x="40" y="15"/>
                  </a:cubicBezTo>
                  <a:cubicBezTo>
                    <a:pt x="26" y="15"/>
                    <a:pt x="19" y="29"/>
                    <a:pt x="19" y="45"/>
                  </a:cubicBezTo>
                  <a:cubicBezTo>
                    <a:pt x="19" y="60"/>
                    <a:pt x="27" y="74"/>
                    <a:pt x="40" y="74"/>
                  </a:cubicBezTo>
                  <a:cubicBezTo>
                    <a:pt x="48" y="74"/>
                    <a:pt x="54" y="71"/>
                    <a:pt x="58" y="63"/>
                  </a:cubicBezTo>
                  <a:cubicBezTo>
                    <a:pt x="72" y="71"/>
                    <a:pt x="72" y="71"/>
                    <a:pt x="72" y="71"/>
                  </a:cubicBezTo>
                  <a:cubicBezTo>
                    <a:pt x="66" y="80"/>
                    <a:pt x="58" y="87"/>
                    <a:pt x="47" y="89"/>
                  </a:cubicBezTo>
                  <a:cubicBezTo>
                    <a:pt x="46" y="96"/>
                    <a:pt x="43" y="102"/>
                    <a:pt x="38" y="107"/>
                  </a:cubicBezTo>
                  <a:lnTo>
                    <a:pt x="27"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6">
              <a:extLst>
                <a:ext uri="{FF2B5EF4-FFF2-40B4-BE49-F238E27FC236}">
                  <a16:creationId xmlns:a16="http://schemas.microsoft.com/office/drawing/2014/main" id="{19E03E2B-F1D8-4CB3-97D1-23FA18F91A66}"/>
                </a:ext>
              </a:extLst>
            </p:cNvPr>
            <p:cNvSpPr>
              <a:spLocks noEditPoints="1"/>
            </p:cNvSpPr>
            <p:nvPr/>
          </p:nvSpPr>
          <p:spPr bwMode="auto">
            <a:xfrm>
              <a:off x="3821" y="3562"/>
              <a:ext cx="41" cy="49"/>
            </a:xfrm>
            <a:custGeom>
              <a:avLst/>
              <a:gdLst>
                <a:gd name="T0" fmla="*/ 47 w 73"/>
                <a:gd name="T1" fmla="*/ 0 h 87"/>
                <a:gd name="T2" fmla="*/ 73 w 73"/>
                <a:gd name="T3" fmla="*/ 87 h 87"/>
                <a:gd name="T4" fmla="*/ 54 w 73"/>
                <a:gd name="T5" fmla="*/ 87 h 87"/>
                <a:gd name="T6" fmla="*/ 53 w 73"/>
                <a:gd name="T7" fmla="*/ 67 h 87"/>
                <a:gd name="T8" fmla="*/ 18 w 73"/>
                <a:gd name="T9" fmla="*/ 67 h 87"/>
                <a:gd name="T10" fmla="*/ 17 w 73"/>
                <a:gd name="T11" fmla="*/ 87 h 87"/>
                <a:gd name="T12" fmla="*/ 0 w 73"/>
                <a:gd name="T13" fmla="*/ 87 h 87"/>
                <a:gd name="T14" fmla="*/ 24 w 73"/>
                <a:gd name="T15" fmla="*/ 0 h 87"/>
                <a:gd name="T16" fmla="*/ 47 w 73"/>
                <a:gd name="T17" fmla="*/ 0 h 87"/>
                <a:gd name="T18" fmla="*/ 50 w 73"/>
                <a:gd name="T19" fmla="*/ 52 h 87"/>
                <a:gd name="T20" fmla="*/ 35 w 73"/>
                <a:gd name="T21" fmla="*/ 15 h 87"/>
                <a:gd name="T22" fmla="*/ 21 w 73"/>
                <a:gd name="T23" fmla="*/ 52 h 87"/>
                <a:gd name="T24" fmla="*/ 50 w 73"/>
                <a:gd name="T25"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7" y="0"/>
                  </a:moveTo>
                  <a:cubicBezTo>
                    <a:pt x="64" y="26"/>
                    <a:pt x="72" y="56"/>
                    <a:pt x="73" y="87"/>
                  </a:cubicBezTo>
                  <a:cubicBezTo>
                    <a:pt x="54" y="87"/>
                    <a:pt x="54" y="87"/>
                    <a:pt x="54" y="87"/>
                  </a:cubicBezTo>
                  <a:cubicBezTo>
                    <a:pt x="54" y="84"/>
                    <a:pt x="54" y="76"/>
                    <a:pt x="53" y="67"/>
                  </a:cubicBezTo>
                  <a:cubicBezTo>
                    <a:pt x="18" y="67"/>
                    <a:pt x="18" y="67"/>
                    <a:pt x="18" y="67"/>
                  </a:cubicBezTo>
                  <a:cubicBezTo>
                    <a:pt x="17" y="72"/>
                    <a:pt x="17" y="79"/>
                    <a:pt x="17" y="87"/>
                  </a:cubicBezTo>
                  <a:cubicBezTo>
                    <a:pt x="0" y="87"/>
                    <a:pt x="0" y="87"/>
                    <a:pt x="0" y="87"/>
                  </a:cubicBezTo>
                  <a:cubicBezTo>
                    <a:pt x="0" y="54"/>
                    <a:pt x="9" y="26"/>
                    <a:pt x="24" y="0"/>
                  </a:cubicBezTo>
                  <a:lnTo>
                    <a:pt x="47" y="0"/>
                  </a:lnTo>
                  <a:close/>
                  <a:moveTo>
                    <a:pt x="50" y="52"/>
                  </a:moveTo>
                  <a:cubicBezTo>
                    <a:pt x="47" y="38"/>
                    <a:pt x="40" y="24"/>
                    <a:pt x="35" y="15"/>
                  </a:cubicBezTo>
                  <a:cubicBezTo>
                    <a:pt x="31" y="23"/>
                    <a:pt x="26" y="35"/>
                    <a:pt x="21" y="52"/>
                  </a:cubicBezTo>
                  <a:lnTo>
                    <a:pt x="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7">
              <a:extLst>
                <a:ext uri="{FF2B5EF4-FFF2-40B4-BE49-F238E27FC236}">
                  <a16:creationId xmlns:a16="http://schemas.microsoft.com/office/drawing/2014/main" id="{8FE14165-A54C-4EEE-8678-49BA5BC5111C}"/>
                </a:ext>
              </a:extLst>
            </p:cNvPr>
            <p:cNvSpPr>
              <a:spLocks noChangeArrowheads="1"/>
            </p:cNvSpPr>
            <p:nvPr/>
          </p:nvSpPr>
          <p:spPr bwMode="auto">
            <a:xfrm>
              <a:off x="3871" y="3562"/>
              <a:ext cx="10" cy="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8">
              <a:extLst>
                <a:ext uri="{FF2B5EF4-FFF2-40B4-BE49-F238E27FC236}">
                  <a16:creationId xmlns:a16="http://schemas.microsoft.com/office/drawing/2014/main" id="{EDE66B94-8CD4-4BD4-B6B9-ED2069AB0D93}"/>
                </a:ext>
              </a:extLst>
            </p:cNvPr>
            <p:cNvSpPr>
              <a:spLocks/>
            </p:cNvSpPr>
            <p:nvPr/>
          </p:nvSpPr>
          <p:spPr bwMode="auto">
            <a:xfrm>
              <a:off x="3892" y="3561"/>
              <a:ext cx="36" cy="50"/>
            </a:xfrm>
            <a:custGeom>
              <a:avLst/>
              <a:gdLst>
                <a:gd name="T0" fmla="*/ 0 w 64"/>
                <a:gd name="T1" fmla="*/ 73 h 89"/>
                <a:gd name="T2" fmla="*/ 12 w 64"/>
                <a:gd name="T3" fmla="*/ 62 h 89"/>
                <a:gd name="T4" fmla="*/ 34 w 64"/>
                <a:gd name="T5" fmla="*/ 74 h 89"/>
                <a:gd name="T6" fmla="*/ 47 w 64"/>
                <a:gd name="T7" fmla="*/ 64 h 89"/>
                <a:gd name="T8" fmla="*/ 4 w 64"/>
                <a:gd name="T9" fmla="*/ 24 h 89"/>
                <a:gd name="T10" fmla="*/ 33 w 64"/>
                <a:gd name="T11" fmla="*/ 0 h 89"/>
                <a:gd name="T12" fmla="*/ 63 w 64"/>
                <a:gd name="T13" fmla="*/ 14 h 89"/>
                <a:gd name="T14" fmla="*/ 53 w 64"/>
                <a:gd name="T15" fmla="*/ 25 h 89"/>
                <a:gd name="T16" fmla="*/ 33 w 64"/>
                <a:gd name="T17" fmla="*/ 15 h 89"/>
                <a:gd name="T18" fmla="*/ 22 w 64"/>
                <a:gd name="T19" fmla="*/ 24 h 89"/>
                <a:gd name="T20" fmla="*/ 64 w 64"/>
                <a:gd name="T21" fmla="*/ 63 h 89"/>
                <a:gd name="T22" fmla="*/ 33 w 64"/>
                <a:gd name="T23" fmla="*/ 89 h 89"/>
                <a:gd name="T24" fmla="*/ 0 w 64"/>
                <a:gd name="T25"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9">
                  <a:moveTo>
                    <a:pt x="0" y="73"/>
                  </a:moveTo>
                  <a:cubicBezTo>
                    <a:pt x="12" y="62"/>
                    <a:pt x="12" y="62"/>
                    <a:pt x="12" y="62"/>
                  </a:cubicBezTo>
                  <a:cubicBezTo>
                    <a:pt x="17" y="69"/>
                    <a:pt x="26" y="74"/>
                    <a:pt x="34" y="74"/>
                  </a:cubicBezTo>
                  <a:cubicBezTo>
                    <a:pt x="42" y="74"/>
                    <a:pt x="47" y="71"/>
                    <a:pt x="47" y="64"/>
                  </a:cubicBezTo>
                  <a:cubicBezTo>
                    <a:pt x="47" y="49"/>
                    <a:pt x="4" y="56"/>
                    <a:pt x="4" y="24"/>
                  </a:cubicBezTo>
                  <a:cubicBezTo>
                    <a:pt x="4" y="10"/>
                    <a:pt x="16" y="0"/>
                    <a:pt x="33" y="0"/>
                  </a:cubicBezTo>
                  <a:cubicBezTo>
                    <a:pt x="47" y="0"/>
                    <a:pt x="56" y="5"/>
                    <a:pt x="63" y="14"/>
                  </a:cubicBezTo>
                  <a:cubicBezTo>
                    <a:pt x="53" y="25"/>
                    <a:pt x="53" y="25"/>
                    <a:pt x="53" y="25"/>
                  </a:cubicBezTo>
                  <a:cubicBezTo>
                    <a:pt x="47" y="20"/>
                    <a:pt x="40" y="15"/>
                    <a:pt x="33" y="15"/>
                  </a:cubicBezTo>
                  <a:cubicBezTo>
                    <a:pt x="27" y="15"/>
                    <a:pt x="22" y="18"/>
                    <a:pt x="22" y="24"/>
                  </a:cubicBezTo>
                  <a:cubicBezTo>
                    <a:pt x="22" y="38"/>
                    <a:pt x="64" y="32"/>
                    <a:pt x="64" y="63"/>
                  </a:cubicBezTo>
                  <a:cubicBezTo>
                    <a:pt x="64" y="78"/>
                    <a:pt x="54" y="89"/>
                    <a:pt x="33" y="89"/>
                  </a:cubicBezTo>
                  <a:cubicBezTo>
                    <a:pt x="20" y="89"/>
                    <a:pt x="8" y="83"/>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
              <a:extLst>
                <a:ext uri="{FF2B5EF4-FFF2-40B4-BE49-F238E27FC236}">
                  <a16:creationId xmlns:a16="http://schemas.microsoft.com/office/drawing/2014/main" id="{7996D42C-2DF3-443B-B910-B79948E5309F}"/>
                </a:ext>
              </a:extLst>
            </p:cNvPr>
            <p:cNvSpPr>
              <a:spLocks/>
            </p:cNvSpPr>
            <p:nvPr/>
          </p:nvSpPr>
          <p:spPr bwMode="auto">
            <a:xfrm>
              <a:off x="3940" y="3562"/>
              <a:ext cx="32" cy="49"/>
            </a:xfrm>
            <a:custGeom>
              <a:avLst/>
              <a:gdLst>
                <a:gd name="T0" fmla="*/ 0 w 32"/>
                <a:gd name="T1" fmla="*/ 0 h 49"/>
                <a:gd name="T2" fmla="*/ 30 w 32"/>
                <a:gd name="T3" fmla="*/ 0 h 49"/>
                <a:gd name="T4" fmla="*/ 30 w 32"/>
                <a:gd name="T5" fmla="*/ 9 h 49"/>
                <a:gd name="T6" fmla="*/ 10 w 32"/>
                <a:gd name="T7" fmla="*/ 9 h 49"/>
                <a:gd name="T8" fmla="*/ 10 w 32"/>
                <a:gd name="T9" fmla="*/ 19 h 49"/>
                <a:gd name="T10" fmla="*/ 24 w 32"/>
                <a:gd name="T11" fmla="*/ 19 h 49"/>
                <a:gd name="T12" fmla="*/ 24 w 32"/>
                <a:gd name="T13" fmla="*/ 27 h 49"/>
                <a:gd name="T14" fmla="*/ 10 w 32"/>
                <a:gd name="T15" fmla="*/ 27 h 49"/>
                <a:gd name="T16" fmla="*/ 10 w 32"/>
                <a:gd name="T17" fmla="*/ 40 h 49"/>
                <a:gd name="T18" fmla="*/ 32 w 32"/>
                <a:gd name="T19" fmla="*/ 40 h 49"/>
                <a:gd name="T20" fmla="*/ 32 w 32"/>
                <a:gd name="T21" fmla="*/ 49 h 49"/>
                <a:gd name="T22" fmla="*/ 0 w 32"/>
                <a:gd name="T23" fmla="*/ 49 h 49"/>
                <a:gd name="T24" fmla="*/ 0 w 32"/>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9">
                  <a:moveTo>
                    <a:pt x="0" y="0"/>
                  </a:moveTo>
                  <a:lnTo>
                    <a:pt x="30" y="0"/>
                  </a:lnTo>
                  <a:lnTo>
                    <a:pt x="30" y="9"/>
                  </a:lnTo>
                  <a:lnTo>
                    <a:pt x="10" y="9"/>
                  </a:lnTo>
                  <a:lnTo>
                    <a:pt x="10" y="19"/>
                  </a:lnTo>
                  <a:lnTo>
                    <a:pt x="24" y="19"/>
                  </a:lnTo>
                  <a:lnTo>
                    <a:pt x="24" y="27"/>
                  </a:lnTo>
                  <a:lnTo>
                    <a:pt x="10" y="27"/>
                  </a:lnTo>
                  <a:lnTo>
                    <a:pt x="10" y="40"/>
                  </a:lnTo>
                  <a:lnTo>
                    <a:pt x="32" y="40"/>
                  </a:lnTo>
                  <a:lnTo>
                    <a:pt x="32" y="49"/>
                  </a:lnTo>
                  <a:lnTo>
                    <a:pt x="0" y="4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
              <a:extLst>
                <a:ext uri="{FF2B5EF4-FFF2-40B4-BE49-F238E27FC236}">
                  <a16:creationId xmlns:a16="http://schemas.microsoft.com/office/drawing/2014/main" id="{DD92BCD9-3558-43D0-B9B3-1865466B4DDB}"/>
                </a:ext>
              </a:extLst>
            </p:cNvPr>
            <p:cNvSpPr>
              <a:spLocks noEditPoints="1"/>
            </p:cNvSpPr>
            <p:nvPr/>
          </p:nvSpPr>
          <p:spPr bwMode="auto">
            <a:xfrm>
              <a:off x="4005" y="3562"/>
              <a:ext cx="39" cy="49"/>
            </a:xfrm>
            <a:custGeom>
              <a:avLst/>
              <a:gdLst>
                <a:gd name="T0" fmla="*/ 25 w 70"/>
                <a:gd name="T1" fmla="*/ 0 h 87"/>
                <a:gd name="T2" fmla="*/ 70 w 70"/>
                <a:gd name="T3" fmla="*/ 43 h 87"/>
                <a:gd name="T4" fmla="*/ 24 w 70"/>
                <a:gd name="T5" fmla="*/ 87 h 87"/>
                <a:gd name="T6" fmla="*/ 0 w 70"/>
                <a:gd name="T7" fmla="*/ 87 h 87"/>
                <a:gd name="T8" fmla="*/ 0 w 70"/>
                <a:gd name="T9" fmla="*/ 0 h 87"/>
                <a:gd name="T10" fmla="*/ 25 w 70"/>
                <a:gd name="T11" fmla="*/ 0 h 87"/>
                <a:gd name="T12" fmla="*/ 18 w 70"/>
                <a:gd name="T13" fmla="*/ 70 h 87"/>
                <a:gd name="T14" fmla="*/ 24 w 70"/>
                <a:gd name="T15" fmla="*/ 70 h 87"/>
                <a:gd name="T16" fmla="*/ 52 w 70"/>
                <a:gd name="T17" fmla="*/ 43 h 87"/>
                <a:gd name="T18" fmla="*/ 24 w 70"/>
                <a:gd name="T19" fmla="*/ 17 h 87"/>
                <a:gd name="T20" fmla="*/ 18 w 70"/>
                <a:gd name="T21" fmla="*/ 17 h 87"/>
                <a:gd name="T22" fmla="*/ 18 w 70"/>
                <a:gd name="T23"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7">
                  <a:moveTo>
                    <a:pt x="25" y="0"/>
                  </a:moveTo>
                  <a:cubicBezTo>
                    <a:pt x="48" y="0"/>
                    <a:pt x="70" y="12"/>
                    <a:pt x="70" y="43"/>
                  </a:cubicBezTo>
                  <a:cubicBezTo>
                    <a:pt x="70" y="73"/>
                    <a:pt x="46" y="87"/>
                    <a:pt x="24" y="87"/>
                  </a:cubicBezTo>
                  <a:cubicBezTo>
                    <a:pt x="0" y="87"/>
                    <a:pt x="0" y="87"/>
                    <a:pt x="0" y="87"/>
                  </a:cubicBezTo>
                  <a:cubicBezTo>
                    <a:pt x="0" y="0"/>
                    <a:pt x="0" y="0"/>
                    <a:pt x="0" y="0"/>
                  </a:cubicBezTo>
                  <a:lnTo>
                    <a:pt x="25" y="0"/>
                  </a:lnTo>
                  <a:close/>
                  <a:moveTo>
                    <a:pt x="18" y="70"/>
                  </a:moveTo>
                  <a:cubicBezTo>
                    <a:pt x="24" y="70"/>
                    <a:pt x="24" y="70"/>
                    <a:pt x="24" y="70"/>
                  </a:cubicBezTo>
                  <a:cubicBezTo>
                    <a:pt x="43" y="70"/>
                    <a:pt x="52" y="59"/>
                    <a:pt x="52" y="43"/>
                  </a:cubicBezTo>
                  <a:cubicBezTo>
                    <a:pt x="52" y="26"/>
                    <a:pt x="43" y="17"/>
                    <a:pt x="24" y="17"/>
                  </a:cubicBezTo>
                  <a:cubicBezTo>
                    <a:pt x="18" y="17"/>
                    <a:pt x="18" y="17"/>
                    <a:pt x="18" y="17"/>
                  </a:cubicBez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1">
              <a:extLst>
                <a:ext uri="{FF2B5EF4-FFF2-40B4-BE49-F238E27FC236}">
                  <a16:creationId xmlns:a16="http://schemas.microsoft.com/office/drawing/2014/main" id="{24C529AD-A83F-4D3A-9854-F03D44B89B25}"/>
                </a:ext>
              </a:extLst>
            </p:cNvPr>
            <p:cNvSpPr>
              <a:spLocks/>
            </p:cNvSpPr>
            <p:nvPr/>
          </p:nvSpPr>
          <p:spPr bwMode="auto">
            <a:xfrm>
              <a:off x="4055" y="3562"/>
              <a:ext cx="33" cy="49"/>
            </a:xfrm>
            <a:custGeom>
              <a:avLst/>
              <a:gdLst>
                <a:gd name="T0" fmla="*/ 0 w 33"/>
                <a:gd name="T1" fmla="*/ 0 h 49"/>
                <a:gd name="T2" fmla="*/ 31 w 33"/>
                <a:gd name="T3" fmla="*/ 0 h 49"/>
                <a:gd name="T4" fmla="*/ 31 w 33"/>
                <a:gd name="T5" fmla="*/ 9 h 49"/>
                <a:gd name="T6" fmla="*/ 10 w 33"/>
                <a:gd name="T7" fmla="*/ 9 h 49"/>
                <a:gd name="T8" fmla="*/ 10 w 33"/>
                <a:gd name="T9" fmla="*/ 19 h 49"/>
                <a:gd name="T10" fmla="*/ 25 w 33"/>
                <a:gd name="T11" fmla="*/ 19 h 49"/>
                <a:gd name="T12" fmla="*/ 25 w 33"/>
                <a:gd name="T13" fmla="*/ 27 h 49"/>
                <a:gd name="T14" fmla="*/ 10 w 33"/>
                <a:gd name="T15" fmla="*/ 27 h 49"/>
                <a:gd name="T16" fmla="*/ 10 w 33"/>
                <a:gd name="T17" fmla="*/ 40 h 49"/>
                <a:gd name="T18" fmla="*/ 33 w 33"/>
                <a:gd name="T19" fmla="*/ 40 h 49"/>
                <a:gd name="T20" fmla="*/ 33 w 33"/>
                <a:gd name="T21" fmla="*/ 49 h 49"/>
                <a:gd name="T22" fmla="*/ 0 w 33"/>
                <a:gd name="T23" fmla="*/ 49 h 49"/>
                <a:gd name="T24" fmla="*/ 0 w 33"/>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9">
                  <a:moveTo>
                    <a:pt x="0" y="0"/>
                  </a:moveTo>
                  <a:lnTo>
                    <a:pt x="31" y="0"/>
                  </a:lnTo>
                  <a:lnTo>
                    <a:pt x="31" y="9"/>
                  </a:lnTo>
                  <a:lnTo>
                    <a:pt x="10" y="9"/>
                  </a:lnTo>
                  <a:lnTo>
                    <a:pt x="10" y="19"/>
                  </a:lnTo>
                  <a:lnTo>
                    <a:pt x="25" y="19"/>
                  </a:lnTo>
                  <a:lnTo>
                    <a:pt x="25" y="27"/>
                  </a:lnTo>
                  <a:lnTo>
                    <a:pt x="10" y="27"/>
                  </a:lnTo>
                  <a:lnTo>
                    <a:pt x="10" y="40"/>
                  </a:lnTo>
                  <a:lnTo>
                    <a:pt x="33" y="40"/>
                  </a:lnTo>
                  <a:lnTo>
                    <a:pt x="33" y="49"/>
                  </a:lnTo>
                  <a:lnTo>
                    <a:pt x="0" y="4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2">
              <a:extLst>
                <a:ext uri="{FF2B5EF4-FFF2-40B4-BE49-F238E27FC236}">
                  <a16:creationId xmlns:a16="http://schemas.microsoft.com/office/drawing/2014/main" id="{EE1AB5C7-6391-4F64-82EB-320EA1FF472C}"/>
                </a:ext>
              </a:extLst>
            </p:cNvPr>
            <p:cNvSpPr>
              <a:spLocks noEditPoints="1"/>
            </p:cNvSpPr>
            <p:nvPr/>
          </p:nvSpPr>
          <p:spPr bwMode="auto">
            <a:xfrm>
              <a:off x="3621" y="3637"/>
              <a:ext cx="37" cy="48"/>
            </a:xfrm>
            <a:custGeom>
              <a:avLst/>
              <a:gdLst>
                <a:gd name="T0" fmla="*/ 0 w 65"/>
                <a:gd name="T1" fmla="*/ 0 h 86"/>
                <a:gd name="T2" fmla="*/ 35 w 65"/>
                <a:gd name="T3" fmla="*/ 0 h 86"/>
                <a:gd name="T4" fmla="*/ 62 w 65"/>
                <a:gd name="T5" fmla="*/ 21 h 86"/>
                <a:gd name="T6" fmla="*/ 52 w 65"/>
                <a:gd name="T7" fmla="*/ 38 h 86"/>
                <a:gd name="T8" fmla="*/ 52 w 65"/>
                <a:gd name="T9" fmla="*/ 39 h 86"/>
                <a:gd name="T10" fmla="*/ 65 w 65"/>
                <a:gd name="T11" fmla="*/ 58 h 86"/>
                <a:gd name="T12" fmla="*/ 33 w 65"/>
                <a:gd name="T13" fmla="*/ 86 h 86"/>
                <a:gd name="T14" fmla="*/ 0 w 65"/>
                <a:gd name="T15" fmla="*/ 86 h 86"/>
                <a:gd name="T16" fmla="*/ 0 w 65"/>
                <a:gd name="T17" fmla="*/ 0 h 86"/>
                <a:gd name="T18" fmla="*/ 34 w 65"/>
                <a:gd name="T19" fmla="*/ 33 h 86"/>
                <a:gd name="T20" fmla="*/ 43 w 65"/>
                <a:gd name="T21" fmla="*/ 23 h 86"/>
                <a:gd name="T22" fmla="*/ 34 w 65"/>
                <a:gd name="T23" fmla="*/ 15 h 86"/>
                <a:gd name="T24" fmla="*/ 18 w 65"/>
                <a:gd name="T25" fmla="*/ 15 h 86"/>
                <a:gd name="T26" fmla="*/ 18 w 65"/>
                <a:gd name="T27" fmla="*/ 33 h 86"/>
                <a:gd name="T28" fmla="*/ 34 w 65"/>
                <a:gd name="T29" fmla="*/ 33 h 86"/>
                <a:gd name="T30" fmla="*/ 34 w 65"/>
                <a:gd name="T31" fmla="*/ 71 h 86"/>
                <a:gd name="T32" fmla="*/ 47 w 65"/>
                <a:gd name="T33" fmla="*/ 59 h 86"/>
                <a:gd name="T34" fmla="*/ 34 w 65"/>
                <a:gd name="T35" fmla="*/ 47 h 86"/>
                <a:gd name="T36" fmla="*/ 18 w 65"/>
                <a:gd name="T37" fmla="*/ 47 h 86"/>
                <a:gd name="T38" fmla="*/ 18 w 65"/>
                <a:gd name="T39" fmla="*/ 71 h 86"/>
                <a:gd name="T40" fmla="*/ 34 w 65"/>
                <a:gd name="T41"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6">
                  <a:moveTo>
                    <a:pt x="0" y="0"/>
                  </a:moveTo>
                  <a:cubicBezTo>
                    <a:pt x="35" y="0"/>
                    <a:pt x="35" y="0"/>
                    <a:pt x="35" y="0"/>
                  </a:cubicBezTo>
                  <a:cubicBezTo>
                    <a:pt x="52" y="0"/>
                    <a:pt x="62" y="10"/>
                    <a:pt x="62" y="21"/>
                  </a:cubicBezTo>
                  <a:cubicBezTo>
                    <a:pt x="62" y="28"/>
                    <a:pt x="60" y="33"/>
                    <a:pt x="52" y="38"/>
                  </a:cubicBezTo>
                  <a:cubicBezTo>
                    <a:pt x="52" y="39"/>
                    <a:pt x="52" y="39"/>
                    <a:pt x="52" y="39"/>
                  </a:cubicBezTo>
                  <a:cubicBezTo>
                    <a:pt x="59" y="42"/>
                    <a:pt x="65" y="49"/>
                    <a:pt x="65" y="58"/>
                  </a:cubicBezTo>
                  <a:cubicBezTo>
                    <a:pt x="65" y="77"/>
                    <a:pt x="52" y="86"/>
                    <a:pt x="33" y="86"/>
                  </a:cubicBezTo>
                  <a:cubicBezTo>
                    <a:pt x="0" y="86"/>
                    <a:pt x="0" y="86"/>
                    <a:pt x="0" y="86"/>
                  </a:cubicBezTo>
                  <a:lnTo>
                    <a:pt x="0" y="0"/>
                  </a:lnTo>
                  <a:close/>
                  <a:moveTo>
                    <a:pt x="34" y="33"/>
                  </a:moveTo>
                  <a:cubicBezTo>
                    <a:pt x="41" y="33"/>
                    <a:pt x="43" y="28"/>
                    <a:pt x="43" y="23"/>
                  </a:cubicBezTo>
                  <a:cubicBezTo>
                    <a:pt x="43" y="18"/>
                    <a:pt x="40" y="15"/>
                    <a:pt x="34" y="15"/>
                  </a:cubicBezTo>
                  <a:cubicBezTo>
                    <a:pt x="18" y="15"/>
                    <a:pt x="18" y="15"/>
                    <a:pt x="18" y="15"/>
                  </a:cubicBezTo>
                  <a:cubicBezTo>
                    <a:pt x="18" y="33"/>
                    <a:pt x="18" y="33"/>
                    <a:pt x="18" y="33"/>
                  </a:cubicBezTo>
                  <a:lnTo>
                    <a:pt x="34" y="33"/>
                  </a:lnTo>
                  <a:close/>
                  <a:moveTo>
                    <a:pt x="34" y="71"/>
                  </a:moveTo>
                  <a:cubicBezTo>
                    <a:pt x="43" y="71"/>
                    <a:pt x="47" y="66"/>
                    <a:pt x="47" y="59"/>
                  </a:cubicBezTo>
                  <a:cubicBezTo>
                    <a:pt x="47" y="52"/>
                    <a:pt x="43" y="47"/>
                    <a:pt x="34" y="47"/>
                  </a:cubicBezTo>
                  <a:cubicBezTo>
                    <a:pt x="18" y="47"/>
                    <a:pt x="18" y="47"/>
                    <a:pt x="18" y="47"/>
                  </a:cubicBezTo>
                  <a:cubicBezTo>
                    <a:pt x="18" y="71"/>
                    <a:pt x="18" y="71"/>
                    <a:pt x="18" y="71"/>
                  </a:cubicBezTo>
                  <a:lnTo>
                    <a:pt x="34"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3">
              <a:extLst>
                <a:ext uri="{FF2B5EF4-FFF2-40B4-BE49-F238E27FC236}">
                  <a16:creationId xmlns:a16="http://schemas.microsoft.com/office/drawing/2014/main" id="{BD7691FC-6E07-479C-B02D-D1FC87356C55}"/>
                </a:ext>
              </a:extLst>
            </p:cNvPr>
            <p:cNvSpPr>
              <a:spLocks noEditPoints="1"/>
            </p:cNvSpPr>
            <p:nvPr/>
          </p:nvSpPr>
          <p:spPr bwMode="auto">
            <a:xfrm>
              <a:off x="3663" y="3637"/>
              <a:ext cx="41" cy="48"/>
            </a:xfrm>
            <a:custGeom>
              <a:avLst/>
              <a:gdLst>
                <a:gd name="T0" fmla="*/ 47 w 73"/>
                <a:gd name="T1" fmla="*/ 0 h 86"/>
                <a:gd name="T2" fmla="*/ 73 w 73"/>
                <a:gd name="T3" fmla="*/ 86 h 86"/>
                <a:gd name="T4" fmla="*/ 54 w 73"/>
                <a:gd name="T5" fmla="*/ 86 h 86"/>
                <a:gd name="T6" fmla="*/ 53 w 73"/>
                <a:gd name="T7" fmla="*/ 66 h 86"/>
                <a:gd name="T8" fmla="*/ 18 w 73"/>
                <a:gd name="T9" fmla="*/ 66 h 86"/>
                <a:gd name="T10" fmla="*/ 17 w 73"/>
                <a:gd name="T11" fmla="*/ 86 h 86"/>
                <a:gd name="T12" fmla="*/ 0 w 73"/>
                <a:gd name="T13" fmla="*/ 86 h 86"/>
                <a:gd name="T14" fmla="*/ 24 w 73"/>
                <a:gd name="T15" fmla="*/ 0 h 86"/>
                <a:gd name="T16" fmla="*/ 47 w 73"/>
                <a:gd name="T17" fmla="*/ 0 h 86"/>
                <a:gd name="T18" fmla="*/ 50 w 73"/>
                <a:gd name="T19" fmla="*/ 51 h 86"/>
                <a:gd name="T20" fmla="*/ 35 w 73"/>
                <a:gd name="T21" fmla="*/ 15 h 86"/>
                <a:gd name="T22" fmla="*/ 21 w 73"/>
                <a:gd name="T23" fmla="*/ 51 h 86"/>
                <a:gd name="T24" fmla="*/ 50 w 73"/>
                <a:gd name="T25"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6">
                  <a:moveTo>
                    <a:pt x="47" y="0"/>
                  </a:moveTo>
                  <a:cubicBezTo>
                    <a:pt x="64" y="25"/>
                    <a:pt x="72" y="55"/>
                    <a:pt x="73" y="86"/>
                  </a:cubicBezTo>
                  <a:cubicBezTo>
                    <a:pt x="54" y="86"/>
                    <a:pt x="54" y="86"/>
                    <a:pt x="54" y="86"/>
                  </a:cubicBezTo>
                  <a:cubicBezTo>
                    <a:pt x="54" y="83"/>
                    <a:pt x="54" y="75"/>
                    <a:pt x="53" y="66"/>
                  </a:cubicBezTo>
                  <a:cubicBezTo>
                    <a:pt x="18" y="66"/>
                    <a:pt x="18" y="66"/>
                    <a:pt x="18" y="66"/>
                  </a:cubicBezTo>
                  <a:cubicBezTo>
                    <a:pt x="17" y="72"/>
                    <a:pt x="17" y="78"/>
                    <a:pt x="17" y="86"/>
                  </a:cubicBezTo>
                  <a:cubicBezTo>
                    <a:pt x="0" y="86"/>
                    <a:pt x="0" y="86"/>
                    <a:pt x="0" y="86"/>
                  </a:cubicBezTo>
                  <a:cubicBezTo>
                    <a:pt x="0" y="54"/>
                    <a:pt x="9" y="25"/>
                    <a:pt x="24" y="0"/>
                  </a:cubicBezTo>
                  <a:lnTo>
                    <a:pt x="47" y="0"/>
                  </a:lnTo>
                  <a:close/>
                  <a:moveTo>
                    <a:pt x="50" y="51"/>
                  </a:moveTo>
                  <a:cubicBezTo>
                    <a:pt x="47" y="37"/>
                    <a:pt x="40" y="23"/>
                    <a:pt x="35" y="15"/>
                  </a:cubicBezTo>
                  <a:cubicBezTo>
                    <a:pt x="31" y="22"/>
                    <a:pt x="26" y="34"/>
                    <a:pt x="21" y="51"/>
                  </a:cubicBezTo>
                  <a:lnTo>
                    <a:pt x="5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4">
              <a:extLst>
                <a:ext uri="{FF2B5EF4-FFF2-40B4-BE49-F238E27FC236}">
                  <a16:creationId xmlns:a16="http://schemas.microsoft.com/office/drawing/2014/main" id="{0916EE19-E320-447B-9147-1BC37E9379B4}"/>
                </a:ext>
              </a:extLst>
            </p:cNvPr>
            <p:cNvSpPr>
              <a:spLocks/>
            </p:cNvSpPr>
            <p:nvPr/>
          </p:nvSpPr>
          <p:spPr bwMode="auto">
            <a:xfrm>
              <a:off x="3709" y="3636"/>
              <a:ext cx="37" cy="50"/>
            </a:xfrm>
            <a:custGeom>
              <a:avLst/>
              <a:gdLst>
                <a:gd name="T0" fmla="*/ 0 w 64"/>
                <a:gd name="T1" fmla="*/ 73 h 90"/>
                <a:gd name="T2" fmla="*/ 11 w 64"/>
                <a:gd name="T3" fmla="*/ 63 h 90"/>
                <a:gd name="T4" fmla="*/ 33 w 64"/>
                <a:gd name="T5" fmla="*/ 74 h 90"/>
                <a:gd name="T6" fmla="*/ 47 w 64"/>
                <a:gd name="T7" fmla="*/ 64 h 90"/>
                <a:gd name="T8" fmla="*/ 4 w 64"/>
                <a:gd name="T9" fmla="*/ 24 h 90"/>
                <a:gd name="T10" fmla="*/ 33 w 64"/>
                <a:gd name="T11" fmla="*/ 0 h 90"/>
                <a:gd name="T12" fmla="*/ 63 w 64"/>
                <a:gd name="T13" fmla="*/ 14 h 90"/>
                <a:gd name="T14" fmla="*/ 52 w 64"/>
                <a:gd name="T15" fmla="*/ 26 h 90"/>
                <a:gd name="T16" fmla="*/ 32 w 64"/>
                <a:gd name="T17" fmla="*/ 15 h 90"/>
                <a:gd name="T18" fmla="*/ 21 w 64"/>
                <a:gd name="T19" fmla="*/ 24 h 90"/>
                <a:gd name="T20" fmla="*/ 64 w 64"/>
                <a:gd name="T21" fmla="*/ 63 h 90"/>
                <a:gd name="T22" fmla="*/ 33 w 64"/>
                <a:gd name="T23" fmla="*/ 90 h 90"/>
                <a:gd name="T24" fmla="*/ 0 w 64"/>
                <a:gd name="T25"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0">
                  <a:moveTo>
                    <a:pt x="0" y="73"/>
                  </a:moveTo>
                  <a:cubicBezTo>
                    <a:pt x="11" y="63"/>
                    <a:pt x="11" y="63"/>
                    <a:pt x="11" y="63"/>
                  </a:cubicBezTo>
                  <a:cubicBezTo>
                    <a:pt x="17" y="70"/>
                    <a:pt x="25" y="74"/>
                    <a:pt x="33" y="74"/>
                  </a:cubicBezTo>
                  <a:cubicBezTo>
                    <a:pt x="42" y="74"/>
                    <a:pt x="47" y="71"/>
                    <a:pt x="47" y="64"/>
                  </a:cubicBezTo>
                  <a:cubicBezTo>
                    <a:pt x="47" y="49"/>
                    <a:pt x="4" y="56"/>
                    <a:pt x="4" y="24"/>
                  </a:cubicBezTo>
                  <a:cubicBezTo>
                    <a:pt x="4" y="11"/>
                    <a:pt x="15" y="0"/>
                    <a:pt x="33" y="0"/>
                  </a:cubicBezTo>
                  <a:cubicBezTo>
                    <a:pt x="46" y="0"/>
                    <a:pt x="55" y="6"/>
                    <a:pt x="63" y="14"/>
                  </a:cubicBezTo>
                  <a:cubicBezTo>
                    <a:pt x="52" y="26"/>
                    <a:pt x="52" y="26"/>
                    <a:pt x="52" y="26"/>
                  </a:cubicBezTo>
                  <a:cubicBezTo>
                    <a:pt x="47" y="20"/>
                    <a:pt x="40" y="15"/>
                    <a:pt x="32" y="15"/>
                  </a:cubicBezTo>
                  <a:cubicBezTo>
                    <a:pt x="26" y="15"/>
                    <a:pt x="21" y="18"/>
                    <a:pt x="21" y="24"/>
                  </a:cubicBezTo>
                  <a:cubicBezTo>
                    <a:pt x="21" y="38"/>
                    <a:pt x="64" y="33"/>
                    <a:pt x="64" y="63"/>
                  </a:cubicBezTo>
                  <a:cubicBezTo>
                    <a:pt x="64" y="79"/>
                    <a:pt x="54" y="90"/>
                    <a:pt x="33" y="90"/>
                  </a:cubicBezTo>
                  <a:cubicBezTo>
                    <a:pt x="20" y="90"/>
                    <a:pt x="8" y="83"/>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a:extLst>
                <a:ext uri="{FF2B5EF4-FFF2-40B4-BE49-F238E27FC236}">
                  <a16:creationId xmlns:a16="http://schemas.microsoft.com/office/drawing/2014/main" id="{46B91E95-07EB-4713-AC80-D324004C9D04}"/>
                </a:ext>
              </a:extLst>
            </p:cNvPr>
            <p:cNvSpPr>
              <a:spLocks/>
            </p:cNvSpPr>
            <p:nvPr/>
          </p:nvSpPr>
          <p:spPr bwMode="auto">
            <a:xfrm>
              <a:off x="3756" y="3637"/>
              <a:ext cx="42" cy="48"/>
            </a:xfrm>
            <a:custGeom>
              <a:avLst/>
              <a:gdLst>
                <a:gd name="T0" fmla="*/ 0 w 74"/>
                <a:gd name="T1" fmla="*/ 86 h 86"/>
                <a:gd name="T2" fmla="*/ 0 w 74"/>
                <a:gd name="T3" fmla="*/ 0 h 86"/>
                <a:gd name="T4" fmla="*/ 18 w 74"/>
                <a:gd name="T5" fmla="*/ 0 h 86"/>
                <a:gd name="T6" fmla="*/ 18 w 74"/>
                <a:gd name="T7" fmla="*/ 34 h 86"/>
                <a:gd name="T8" fmla="*/ 50 w 74"/>
                <a:gd name="T9" fmla="*/ 0 h 86"/>
                <a:gd name="T10" fmla="*/ 68 w 74"/>
                <a:gd name="T11" fmla="*/ 0 h 86"/>
                <a:gd name="T12" fmla="*/ 45 w 74"/>
                <a:gd name="T13" fmla="*/ 39 h 86"/>
                <a:gd name="T14" fmla="*/ 74 w 74"/>
                <a:gd name="T15" fmla="*/ 86 h 86"/>
                <a:gd name="T16" fmla="*/ 52 w 74"/>
                <a:gd name="T17" fmla="*/ 86 h 86"/>
                <a:gd name="T18" fmla="*/ 29 w 74"/>
                <a:gd name="T19" fmla="*/ 47 h 86"/>
                <a:gd name="T20" fmla="*/ 18 w 74"/>
                <a:gd name="T21" fmla="*/ 49 h 86"/>
                <a:gd name="T22" fmla="*/ 18 w 74"/>
                <a:gd name="T23" fmla="*/ 86 h 86"/>
                <a:gd name="T24" fmla="*/ 0 w 7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86">
                  <a:moveTo>
                    <a:pt x="0" y="86"/>
                  </a:moveTo>
                  <a:cubicBezTo>
                    <a:pt x="0" y="0"/>
                    <a:pt x="0" y="0"/>
                    <a:pt x="0" y="0"/>
                  </a:cubicBezTo>
                  <a:cubicBezTo>
                    <a:pt x="18" y="0"/>
                    <a:pt x="18" y="0"/>
                    <a:pt x="18" y="0"/>
                  </a:cubicBezTo>
                  <a:cubicBezTo>
                    <a:pt x="18" y="34"/>
                    <a:pt x="18" y="34"/>
                    <a:pt x="18" y="34"/>
                  </a:cubicBezTo>
                  <a:cubicBezTo>
                    <a:pt x="37" y="30"/>
                    <a:pt x="49" y="13"/>
                    <a:pt x="50" y="0"/>
                  </a:cubicBezTo>
                  <a:cubicBezTo>
                    <a:pt x="68" y="0"/>
                    <a:pt x="68" y="0"/>
                    <a:pt x="68" y="0"/>
                  </a:cubicBezTo>
                  <a:cubicBezTo>
                    <a:pt x="67" y="16"/>
                    <a:pt x="58" y="30"/>
                    <a:pt x="45" y="39"/>
                  </a:cubicBezTo>
                  <a:cubicBezTo>
                    <a:pt x="74" y="86"/>
                    <a:pt x="74" y="86"/>
                    <a:pt x="74" y="86"/>
                  </a:cubicBezTo>
                  <a:cubicBezTo>
                    <a:pt x="52" y="86"/>
                    <a:pt x="52" y="86"/>
                    <a:pt x="52" y="86"/>
                  </a:cubicBezTo>
                  <a:cubicBezTo>
                    <a:pt x="29" y="47"/>
                    <a:pt x="29" y="47"/>
                    <a:pt x="29" y="47"/>
                  </a:cubicBezTo>
                  <a:cubicBezTo>
                    <a:pt x="25" y="48"/>
                    <a:pt x="22" y="49"/>
                    <a:pt x="18" y="49"/>
                  </a:cubicBezTo>
                  <a:cubicBezTo>
                    <a:pt x="18" y="86"/>
                    <a:pt x="18" y="86"/>
                    <a:pt x="18" y="86"/>
                  </a:cubicBezTo>
                  <a:lnTo>
                    <a:pt x="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a:extLst>
                <a:ext uri="{FF2B5EF4-FFF2-40B4-BE49-F238E27FC236}">
                  <a16:creationId xmlns:a16="http://schemas.microsoft.com/office/drawing/2014/main" id="{51C7C146-F3D2-44B9-8576-0F0B39D27E09}"/>
                </a:ext>
              </a:extLst>
            </p:cNvPr>
            <p:cNvSpPr>
              <a:spLocks/>
            </p:cNvSpPr>
            <p:nvPr/>
          </p:nvSpPr>
          <p:spPr bwMode="auto">
            <a:xfrm>
              <a:off x="3804" y="3637"/>
              <a:ext cx="33" cy="48"/>
            </a:xfrm>
            <a:custGeom>
              <a:avLst/>
              <a:gdLst>
                <a:gd name="T0" fmla="*/ 0 w 33"/>
                <a:gd name="T1" fmla="*/ 0 h 48"/>
                <a:gd name="T2" fmla="*/ 31 w 33"/>
                <a:gd name="T3" fmla="*/ 0 h 48"/>
                <a:gd name="T4" fmla="*/ 31 w 33"/>
                <a:gd name="T5" fmla="*/ 9 h 48"/>
                <a:gd name="T6" fmla="*/ 10 w 33"/>
                <a:gd name="T7" fmla="*/ 9 h 48"/>
                <a:gd name="T8" fmla="*/ 10 w 33"/>
                <a:gd name="T9" fmla="*/ 19 h 48"/>
                <a:gd name="T10" fmla="*/ 25 w 33"/>
                <a:gd name="T11" fmla="*/ 19 h 48"/>
                <a:gd name="T12" fmla="*/ 25 w 33"/>
                <a:gd name="T13" fmla="*/ 28 h 48"/>
                <a:gd name="T14" fmla="*/ 10 w 33"/>
                <a:gd name="T15" fmla="*/ 28 h 48"/>
                <a:gd name="T16" fmla="*/ 10 w 33"/>
                <a:gd name="T17" fmla="*/ 39 h 48"/>
                <a:gd name="T18" fmla="*/ 33 w 33"/>
                <a:gd name="T19" fmla="*/ 39 h 48"/>
                <a:gd name="T20" fmla="*/ 33 w 33"/>
                <a:gd name="T21" fmla="*/ 48 h 48"/>
                <a:gd name="T22" fmla="*/ 0 w 33"/>
                <a:gd name="T23" fmla="*/ 48 h 48"/>
                <a:gd name="T24" fmla="*/ 0 w 33"/>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8">
                  <a:moveTo>
                    <a:pt x="0" y="0"/>
                  </a:moveTo>
                  <a:lnTo>
                    <a:pt x="31" y="0"/>
                  </a:lnTo>
                  <a:lnTo>
                    <a:pt x="31" y="9"/>
                  </a:lnTo>
                  <a:lnTo>
                    <a:pt x="10" y="9"/>
                  </a:lnTo>
                  <a:lnTo>
                    <a:pt x="10" y="19"/>
                  </a:lnTo>
                  <a:lnTo>
                    <a:pt x="25" y="19"/>
                  </a:lnTo>
                  <a:lnTo>
                    <a:pt x="25" y="28"/>
                  </a:lnTo>
                  <a:lnTo>
                    <a:pt x="10" y="28"/>
                  </a:lnTo>
                  <a:lnTo>
                    <a:pt x="10" y="39"/>
                  </a:lnTo>
                  <a:lnTo>
                    <a:pt x="33" y="39"/>
                  </a:lnTo>
                  <a:lnTo>
                    <a:pt x="33" y="48"/>
                  </a:lnTo>
                  <a:lnTo>
                    <a:pt x="0" y="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a:extLst>
                <a:ext uri="{FF2B5EF4-FFF2-40B4-BE49-F238E27FC236}">
                  <a16:creationId xmlns:a16="http://schemas.microsoft.com/office/drawing/2014/main" id="{DA6593E1-5933-41E1-9C6E-C9BEC932E75F}"/>
                </a:ext>
              </a:extLst>
            </p:cNvPr>
            <p:cNvSpPr>
              <a:spLocks/>
            </p:cNvSpPr>
            <p:nvPr/>
          </p:nvSpPr>
          <p:spPr bwMode="auto">
            <a:xfrm>
              <a:off x="3842" y="3637"/>
              <a:ext cx="39" cy="48"/>
            </a:xfrm>
            <a:custGeom>
              <a:avLst/>
              <a:gdLst>
                <a:gd name="T0" fmla="*/ 25 w 39"/>
                <a:gd name="T1" fmla="*/ 48 h 48"/>
                <a:gd name="T2" fmla="*/ 15 w 39"/>
                <a:gd name="T3" fmla="*/ 48 h 48"/>
                <a:gd name="T4" fmla="*/ 15 w 39"/>
                <a:gd name="T5" fmla="*/ 9 h 48"/>
                <a:gd name="T6" fmla="*/ 0 w 39"/>
                <a:gd name="T7" fmla="*/ 9 h 48"/>
                <a:gd name="T8" fmla="*/ 0 w 39"/>
                <a:gd name="T9" fmla="*/ 0 h 48"/>
                <a:gd name="T10" fmla="*/ 39 w 39"/>
                <a:gd name="T11" fmla="*/ 0 h 48"/>
                <a:gd name="T12" fmla="*/ 39 w 39"/>
                <a:gd name="T13" fmla="*/ 9 h 48"/>
                <a:gd name="T14" fmla="*/ 25 w 39"/>
                <a:gd name="T15" fmla="*/ 9 h 48"/>
                <a:gd name="T16" fmla="*/ 25 w 3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8">
                  <a:moveTo>
                    <a:pt x="25" y="48"/>
                  </a:moveTo>
                  <a:lnTo>
                    <a:pt x="15" y="48"/>
                  </a:lnTo>
                  <a:lnTo>
                    <a:pt x="15" y="9"/>
                  </a:lnTo>
                  <a:lnTo>
                    <a:pt x="0" y="9"/>
                  </a:lnTo>
                  <a:lnTo>
                    <a:pt x="0" y="0"/>
                  </a:lnTo>
                  <a:lnTo>
                    <a:pt x="39" y="0"/>
                  </a:lnTo>
                  <a:lnTo>
                    <a:pt x="39" y="9"/>
                  </a:lnTo>
                  <a:lnTo>
                    <a:pt x="25" y="9"/>
                  </a:ln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a:extLst>
                <a:ext uri="{FF2B5EF4-FFF2-40B4-BE49-F238E27FC236}">
                  <a16:creationId xmlns:a16="http://schemas.microsoft.com/office/drawing/2014/main" id="{AC9C2359-6D15-43DD-92FF-37399A949AAD}"/>
                </a:ext>
              </a:extLst>
            </p:cNvPr>
            <p:cNvSpPr>
              <a:spLocks noEditPoints="1"/>
            </p:cNvSpPr>
            <p:nvPr/>
          </p:nvSpPr>
          <p:spPr bwMode="auto">
            <a:xfrm>
              <a:off x="3890" y="3637"/>
              <a:ext cx="37" cy="48"/>
            </a:xfrm>
            <a:custGeom>
              <a:avLst/>
              <a:gdLst>
                <a:gd name="T0" fmla="*/ 0 w 64"/>
                <a:gd name="T1" fmla="*/ 0 h 86"/>
                <a:gd name="T2" fmla="*/ 34 w 64"/>
                <a:gd name="T3" fmla="*/ 0 h 86"/>
                <a:gd name="T4" fmla="*/ 61 w 64"/>
                <a:gd name="T5" fmla="*/ 21 h 86"/>
                <a:gd name="T6" fmla="*/ 51 w 64"/>
                <a:gd name="T7" fmla="*/ 38 h 86"/>
                <a:gd name="T8" fmla="*/ 51 w 64"/>
                <a:gd name="T9" fmla="*/ 39 h 86"/>
                <a:gd name="T10" fmla="*/ 64 w 64"/>
                <a:gd name="T11" fmla="*/ 58 h 86"/>
                <a:gd name="T12" fmla="*/ 32 w 64"/>
                <a:gd name="T13" fmla="*/ 86 h 86"/>
                <a:gd name="T14" fmla="*/ 0 w 64"/>
                <a:gd name="T15" fmla="*/ 86 h 86"/>
                <a:gd name="T16" fmla="*/ 0 w 64"/>
                <a:gd name="T17" fmla="*/ 0 h 86"/>
                <a:gd name="T18" fmla="*/ 34 w 64"/>
                <a:gd name="T19" fmla="*/ 33 h 86"/>
                <a:gd name="T20" fmla="*/ 42 w 64"/>
                <a:gd name="T21" fmla="*/ 23 h 86"/>
                <a:gd name="T22" fmla="*/ 33 w 64"/>
                <a:gd name="T23" fmla="*/ 15 h 86"/>
                <a:gd name="T24" fmla="*/ 18 w 64"/>
                <a:gd name="T25" fmla="*/ 15 h 86"/>
                <a:gd name="T26" fmla="*/ 18 w 64"/>
                <a:gd name="T27" fmla="*/ 33 h 86"/>
                <a:gd name="T28" fmla="*/ 34 w 64"/>
                <a:gd name="T29" fmla="*/ 33 h 86"/>
                <a:gd name="T30" fmla="*/ 33 w 64"/>
                <a:gd name="T31" fmla="*/ 71 h 86"/>
                <a:gd name="T32" fmla="*/ 46 w 64"/>
                <a:gd name="T33" fmla="*/ 59 h 86"/>
                <a:gd name="T34" fmla="*/ 33 w 64"/>
                <a:gd name="T35" fmla="*/ 47 h 86"/>
                <a:gd name="T36" fmla="*/ 18 w 64"/>
                <a:gd name="T37" fmla="*/ 47 h 86"/>
                <a:gd name="T38" fmla="*/ 18 w 64"/>
                <a:gd name="T39" fmla="*/ 71 h 86"/>
                <a:gd name="T40" fmla="*/ 33 w 64"/>
                <a:gd name="T41"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6">
                  <a:moveTo>
                    <a:pt x="0" y="0"/>
                  </a:moveTo>
                  <a:cubicBezTo>
                    <a:pt x="34" y="0"/>
                    <a:pt x="34" y="0"/>
                    <a:pt x="34" y="0"/>
                  </a:cubicBezTo>
                  <a:cubicBezTo>
                    <a:pt x="51" y="0"/>
                    <a:pt x="61" y="10"/>
                    <a:pt x="61" y="21"/>
                  </a:cubicBezTo>
                  <a:cubicBezTo>
                    <a:pt x="61" y="28"/>
                    <a:pt x="59" y="33"/>
                    <a:pt x="51" y="38"/>
                  </a:cubicBezTo>
                  <a:cubicBezTo>
                    <a:pt x="51" y="39"/>
                    <a:pt x="51" y="39"/>
                    <a:pt x="51" y="39"/>
                  </a:cubicBezTo>
                  <a:cubicBezTo>
                    <a:pt x="58" y="42"/>
                    <a:pt x="64" y="49"/>
                    <a:pt x="64" y="58"/>
                  </a:cubicBezTo>
                  <a:cubicBezTo>
                    <a:pt x="64" y="77"/>
                    <a:pt x="52" y="86"/>
                    <a:pt x="32" y="86"/>
                  </a:cubicBezTo>
                  <a:cubicBezTo>
                    <a:pt x="0" y="86"/>
                    <a:pt x="0" y="86"/>
                    <a:pt x="0" y="86"/>
                  </a:cubicBezTo>
                  <a:lnTo>
                    <a:pt x="0" y="0"/>
                  </a:lnTo>
                  <a:close/>
                  <a:moveTo>
                    <a:pt x="34" y="33"/>
                  </a:moveTo>
                  <a:cubicBezTo>
                    <a:pt x="40" y="33"/>
                    <a:pt x="42" y="28"/>
                    <a:pt x="42" y="23"/>
                  </a:cubicBezTo>
                  <a:cubicBezTo>
                    <a:pt x="42" y="18"/>
                    <a:pt x="39" y="15"/>
                    <a:pt x="33" y="15"/>
                  </a:cubicBezTo>
                  <a:cubicBezTo>
                    <a:pt x="18" y="15"/>
                    <a:pt x="18" y="15"/>
                    <a:pt x="18" y="15"/>
                  </a:cubicBezTo>
                  <a:cubicBezTo>
                    <a:pt x="18" y="33"/>
                    <a:pt x="18" y="33"/>
                    <a:pt x="18" y="33"/>
                  </a:cubicBezTo>
                  <a:lnTo>
                    <a:pt x="34" y="33"/>
                  </a:lnTo>
                  <a:close/>
                  <a:moveTo>
                    <a:pt x="33" y="71"/>
                  </a:moveTo>
                  <a:cubicBezTo>
                    <a:pt x="42" y="71"/>
                    <a:pt x="46" y="66"/>
                    <a:pt x="46" y="59"/>
                  </a:cubicBezTo>
                  <a:cubicBezTo>
                    <a:pt x="46" y="52"/>
                    <a:pt x="42" y="47"/>
                    <a:pt x="33" y="47"/>
                  </a:cubicBezTo>
                  <a:cubicBezTo>
                    <a:pt x="18" y="47"/>
                    <a:pt x="18" y="47"/>
                    <a:pt x="18" y="47"/>
                  </a:cubicBezTo>
                  <a:cubicBezTo>
                    <a:pt x="18" y="71"/>
                    <a:pt x="18" y="71"/>
                    <a:pt x="18" y="71"/>
                  </a:cubicBezTo>
                  <a:lnTo>
                    <a:pt x="33"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a:extLst>
                <a:ext uri="{FF2B5EF4-FFF2-40B4-BE49-F238E27FC236}">
                  <a16:creationId xmlns:a16="http://schemas.microsoft.com/office/drawing/2014/main" id="{5CF04082-4A33-4834-A45D-E5E97ACB52B9}"/>
                </a:ext>
              </a:extLst>
            </p:cNvPr>
            <p:cNvSpPr>
              <a:spLocks noEditPoints="1"/>
            </p:cNvSpPr>
            <p:nvPr/>
          </p:nvSpPr>
          <p:spPr bwMode="auto">
            <a:xfrm>
              <a:off x="3932" y="3637"/>
              <a:ext cx="41" cy="48"/>
            </a:xfrm>
            <a:custGeom>
              <a:avLst/>
              <a:gdLst>
                <a:gd name="T0" fmla="*/ 48 w 73"/>
                <a:gd name="T1" fmla="*/ 0 h 86"/>
                <a:gd name="T2" fmla="*/ 73 w 73"/>
                <a:gd name="T3" fmla="*/ 86 h 86"/>
                <a:gd name="T4" fmla="*/ 54 w 73"/>
                <a:gd name="T5" fmla="*/ 86 h 86"/>
                <a:gd name="T6" fmla="*/ 53 w 73"/>
                <a:gd name="T7" fmla="*/ 66 h 86"/>
                <a:gd name="T8" fmla="*/ 18 w 73"/>
                <a:gd name="T9" fmla="*/ 66 h 86"/>
                <a:gd name="T10" fmla="*/ 17 w 73"/>
                <a:gd name="T11" fmla="*/ 86 h 86"/>
                <a:gd name="T12" fmla="*/ 0 w 73"/>
                <a:gd name="T13" fmla="*/ 86 h 86"/>
                <a:gd name="T14" fmla="*/ 24 w 73"/>
                <a:gd name="T15" fmla="*/ 0 h 86"/>
                <a:gd name="T16" fmla="*/ 48 w 73"/>
                <a:gd name="T17" fmla="*/ 0 h 86"/>
                <a:gd name="T18" fmla="*/ 50 w 73"/>
                <a:gd name="T19" fmla="*/ 51 h 86"/>
                <a:gd name="T20" fmla="*/ 36 w 73"/>
                <a:gd name="T21" fmla="*/ 15 h 86"/>
                <a:gd name="T22" fmla="*/ 21 w 73"/>
                <a:gd name="T23" fmla="*/ 51 h 86"/>
                <a:gd name="T24" fmla="*/ 50 w 73"/>
                <a:gd name="T25"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6">
                  <a:moveTo>
                    <a:pt x="48" y="0"/>
                  </a:moveTo>
                  <a:cubicBezTo>
                    <a:pt x="64" y="25"/>
                    <a:pt x="72" y="55"/>
                    <a:pt x="73" y="86"/>
                  </a:cubicBezTo>
                  <a:cubicBezTo>
                    <a:pt x="54" y="86"/>
                    <a:pt x="54" y="86"/>
                    <a:pt x="54" y="86"/>
                  </a:cubicBezTo>
                  <a:cubicBezTo>
                    <a:pt x="54" y="83"/>
                    <a:pt x="54" y="75"/>
                    <a:pt x="53" y="66"/>
                  </a:cubicBezTo>
                  <a:cubicBezTo>
                    <a:pt x="18" y="66"/>
                    <a:pt x="18" y="66"/>
                    <a:pt x="18" y="66"/>
                  </a:cubicBezTo>
                  <a:cubicBezTo>
                    <a:pt x="18" y="72"/>
                    <a:pt x="17" y="78"/>
                    <a:pt x="17" y="86"/>
                  </a:cubicBezTo>
                  <a:cubicBezTo>
                    <a:pt x="0" y="86"/>
                    <a:pt x="0" y="86"/>
                    <a:pt x="0" y="86"/>
                  </a:cubicBezTo>
                  <a:cubicBezTo>
                    <a:pt x="0" y="54"/>
                    <a:pt x="9" y="25"/>
                    <a:pt x="24" y="0"/>
                  </a:cubicBezTo>
                  <a:lnTo>
                    <a:pt x="48" y="0"/>
                  </a:lnTo>
                  <a:close/>
                  <a:moveTo>
                    <a:pt x="50" y="51"/>
                  </a:moveTo>
                  <a:cubicBezTo>
                    <a:pt x="47" y="37"/>
                    <a:pt x="40" y="23"/>
                    <a:pt x="36" y="15"/>
                  </a:cubicBezTo>
                  <a:cubicBezTo>
                    <a:pt x="31" y="22"/>
                    <a:pt x="26" y="34"/>
                    <a:pt x="21" y="51"/>
                  </a:cubicBezTo>
                  <a:lnTo>
                    <a:pt x="5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a:extLst>
                <a:ext uri="{FF2B5EF4-FFF2-40B4-BE49-F238E27FC236}">
                  <a16:creationId xmlns:a16="http://schemas.microsoft.com/office/drawing/2014/main" id="{60F1B399-0AE2-4146-BA43-D1166249E16F}"/>
                </a:ext>
              </a:extLst>
            </p:cNvPr>
            <p:cNvSpPr>
              <a:spLocks/>
            </p:cNvSpPr>
            <p:nvPr/>
          </p:nvSpPr>
          <p:spPr bwMode="auto">
            <a:xfrm>
              <a:off x="3982" y="3637"/>
              <a:ext cx="32" cy="48"/>
            </a:xfrm>
            <a:custGeom>
              <a:avLst/>
              <a:gdLst>
                <a:gd name="T0" fmla="*/ 0 w 32"/>
                <a:gd name="T1" fmla="*/ 0 h 48"/>
                <a:gd name="T2" fmla="*/ 10 w 32"/>
                <a:gd name="T3" fmla="*/ 0 h 48"/>
                <a:gd name="T4" fmla="*/ 10 w 32"/>
                <a:gd name="T5" fmla="*/ 39 h 48"/>
                <a:gd name="T6" fmla="*/ 32 w 32"/>
                <a:gd name="T7" fmla="*/ 39 h 48"/>
                <a:gd name="T8" fmla="*/ 32 w 32"/>
                <a:gd name="T9" fmla="*/ 48 h 48"/>
                <a:gd name="T10" fmla="*/ 0 w 32"/>
                <a:gd name="T11" fmla="*/ 48 h 48"/>
                <a:gd name="T12" fmla="*/ 0 w 3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2" h="48">
                  <a:moveTo>
                    <a:pt x="0" y="0"/>
                  </a:moveTo>
                  <a:lnTo>
                    <a:pt x="10" y="0"/>
                  </a:lnTo>
                  <a:lnTo>
                    <a:pt x="10" y="39"/>
                  </a:lnTo>
                  <a:lnTo>
                    <a:pt x="32" y="39"/>
                  </a:lnTo>
                  <a:lnTo>
                    <a:pt x="32" y="48"/>
                  </a:lnTo>
                  <a:lnTo>
                    <a:pt x="0" y="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a:extLst>
                <a:ext uri="{FF2B5EF4-FFF2-40B4-BE49-F238E27FC236}">
                  <a16:creationId xmlns:a16="http://schemas.microsoft.com/office/drawing/2014/main" id="{4DDF8F00-0342-406D-9BD5-8C6746D8AE51}"/>
                </a:ext>
              </a:extLst>
            </p:cNvPr>
            <p:cNvSpPr>
              <a:spLocks/>
            </p:cNvSpPr>
            <p:nvPr/>
          </p:nvSpPr>
          <p:spPr bwMode="auto">
            <a:xfrm>
              <a:off x="4021" y="3637"/>
              <a:ext cx="32" cy="48"/>
            </a:xfrm>
            <a:custGeom>
              <a:avLst/>
              <a:gdLst>
                <a:gd name="T0" fmla="*/ 0 w 32"/>
                <a:gd name="T1" fmla="*/ 0 h 48"/>
                <a:gd name="T2" fmla="*/ 10 w 32"/>
                <a:gd name="T3" fmla="*/ 0 h 48"/>
                <a:gd name="T4" fmla="*/ 10 w 32"/>
                <a:gd name="T5" fmla="*/ 39 h 48"/>
                <a:gd name="T6" fmla="*/ 32 w 32"/>
                <a:gd name="T7" fmla="*/ 39 h 48"/>
                <a:gd name="T8" fmla="*/ 32 w 32"/>
                <a:gd name="T9" fmla="*/ 48 h 48"/>
                <a:gd name="T10" fmla="*/ 0 w 32"/>
                <a:gd name="T11" fmla="*/ 48 h 48"/>
                <a:gd name="T12" fmla="*/ 0 w 3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2" h="48">
                  <a:moveTo>
                    <a:pt x="0" y="0"/>
                  </a:moveTo>
                  <a:lnTo>
                    <a:pt x="10" y="0"/>
                  </a:lnTo>
                  <a:lnTo>
                    <a:pt x="10" y="39"/>
                  </a:lnTo>
                  <a:lnTo>
                    <a:pt x="32" y="39"/>
                  </a:lnTo>
                  <a:lnTo>
                    <a:pt x="32" y="48"/>
                  </a:lnTo>
                  <a:lnTo>
                    <a:pt x="0" y="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2" name="ZoneTexte 41">
            <a:extLst>
              <a:ext uri="{FF2B5EF4-FFF2-40B4-BE49-F238E27FC236}">
                <a16:creationId xmlns:a16="http://schemas.microsoft.com/office/drawing/2014/main" id="{A5722224-257B-4EB0-9F98-C29503F312D4}"/>
              </a:ext>
            </a:extLst>
          </p:cNvPr>
          <p:cNvSpPr txBox="1">
            <a:spLocks noChangeArrowheads="1"/>
          </p:cNvSpPr>
          <p:nvPr userDrawn="1"/>
        </p:nvSpPr>
        <p:spPr bwMode="auto">
          <a:xfrm>
            <a:off x="4893320" y="5378160"/>
            <a:ext cx="640745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fr-FR" altLang="fr-FR" sz="1300" dirty="0">
                <a:solidFill>
                  <a:schemeClr val="tx2"/>
                </a:solidFill>
                <a:latin typeface="+mn-lt"/>
              </a:rPr>
              <a:t>117 rue du Château des Rentiers - 75013 Paris</a:t>
            </a:r>
          </a:p>
          <a:p>
            <a:pPr algn="ctr" eaLnBrk="1" hangingPunct="1">
              <a:defRPr/>
            </a:pPr>
            <a:r>
              <a:rPr lang="fr-FR" altLang="fr-FR" sz="1300" dirty="0">
                <a:solidFill>
                  <a:schemeClr val="tx2"/>
                </a:solidFill>
                <a:latin typeface="+mn-lt"/>
              </a:rPr>
              <a:t>Tél. 01 53 94 25 00 - www.ffbb.com</a:t>
            </a:r>
          </a:p>
        </p:txBody>
      </p:sp>
      <p:grpSp>
        <p:nvGrpSpPr>
          <p:cNvPr id="43" name="Group 4">
            <a:extLst>
              <a:ext uri="{FF2B5EF4-FFF2-40B4-BE49-F238E27FC236}">
                <a16:creationId xmlns:a16="http://schemas.microsoft.com/office/drawing/2014/main" id="{BFA5B198-3C9D-4C43-916B-F097AF7F10C4}"/>
              </a:ext>
            </a:extLst>
          </p:cNvPr>
          <p:cNvGrpSpPr>
            <a:grpSpLocks noChangeAspect="1"/>
          </p:cNvGrpSpPr>
          <p:nvPr userDrawn="1"/>
        </p:nvGrpSpPr>
        <p:grpSpPr bwMode="auto">
          <a:xfrm>
            <a:off x="6692111" y="5905664"/>
            <a:ext cx="2809875" cy="298450"/>
            <a:chOff x="2955" y="2066"/>
            <a:chExt cx="1770" cy="188"/>
          </a:xfrm>
          <a:solidFill>
            <a:schemeClr val="tx2"/>
          </a:solidFill>
        </p:grpSpPr>
        <p:sp>
          <p:nvSpPr>
            <p:cNvPr id="44" name="Freeform 5">
              <a:extLst>
                <a:ext uri="{FF2B5EF4-FFF2-40B4-BE49-F238E27FC236}">
                  <a16:creationId xmlns:a16="http://schemas.microsoft.com/office/drawing/2014/main" id="{445571CA-395E-433D-8362-A622DD1E85B6}"/>
                </a:ext>
              </a:extLst>
            </p:cNvPr>
            <p:cNvSpPr>
              <a:spLocks/>
            </p:cNvSpPr>
            <p:nvPr/>
          </p:nvSpPr>
          <p:spPr bwMode="auto">
            <a:xfrm>
              <a:off x="4287" y="2079"/>
              <a:ext cx="172" cy="172"/>
            </a:xfrm>
            <a:custGeom>
              <a:avLst/>
              <a:gdLst>
                <a:gd name="T0" fmla="*/ 0 w 72"/>
                <a:gd name="T1" fmla="*/ 54 h 70"/>
                <a:gd name="T2" fmla="*/ 0 w 72"/>
                <a:gd name="T3" fmla="*/ 53 h 70"/>
                <a:gd name="T4" fmla="*/ 2 w 72"/>
                <a:gd name="T5" fmla="*/ 52 h 70"/>
                <a:gd name="T6" fmla="*/ 15 w 72"/>
                <a:gd name="T7" fmla="*/ 42 h 70"/>
                <a:gd name="T8" fmla="*/ 12 w 72"/>
                <a:gd name="T9" fmla="*/ 35 h 70"/>
                <a:gd name="T10" fmla="*/ 12 w 72"/>
                <a:gd name="T11" fmla="*/ 35 h 70"/>
                <a:gd name="T12" fmla="*/ 9 w 72"/>
                <a:gd name="T13" fmla="*/ 33 h 70"/>
                <a:gd name="T14" fmla="*/ 10 w 72"/>
                <a:gd name="T15" fmla="*/ 28 h 70"/>
                <a:gd name="T16" fmla="*/ 15 w 72"/>
                <a:gd name="T17" fmla="*/ 29 h 70"/>
                <a:gd name="T18" fmla="*/ 17 w 72"/>
                <a:gd name="T19" fmla="*/ 28 h 70"/>
                <a:gd name="T20" fmla="*/ 17 w 72"/>
                <a:gd name="T21" fmla="*/ 18 h 70"/>
                <a:gd name="T22" fmla="*/ 25 w 72"/>
                <a:gd name="T23" fmla="*/ 4 h 70"/>
                <a:gd name="T24" fmla="*/ 47 w 72"/>
                <a:gd name="T25" fmla="*/ 4 h 70"/>
                <a:gd name="T26" fmla="*/ 56 w 72"/>
                <a:gd name="T27" fmla="*/ 17 h 70"/>
                <a:gd name="T28" fmla="*/ 56 w 72"/>
                <a:gd name="T29" fmla="*/ 27 h 70"/>
                <a:gd name="T30" fmla="*/ 57 w 72"/>
                <a:gd name="T31" fmla="*/ 29 h 70"/>
                <a:gd name="T32" fmla="*/ 63 w 72"/>
                <a:gd name="T33" fmla="*/ 28 h 70"/>
                <a:gd name="T34" fmla="*/ 65 w 72"/>
                <a:gd name="T35" fmla="*/ 31 h 70"/>
                <a:gd name="T36" fmla="*/ 64 w 72"/>
                <a:gd name="T37" fmla="*/ 33 h 70"/>
                <a:gd name="T38" fmla="*/ 61 w 72"/>
                <a:gd name="T39" fmla="*/ 35 h 70"/>
                <a:gd name="T40" fmla="*/ 58 w 72"/>
                <a:gd name="T41" fmla="*/ 36 h 70"/>
                <a:gd name="T42" fmla="*/ 57 w 72"/>
                <a:gd name="T43" fmla="*/ 39 h 70"/>
                <a:gd name="T44" fmla="*/ 70 w 72"/>
                <a:gd name="T45" fmla="*/ 51 h 70"/>
                <a:gd name="T46" fmla="*/ 72 w 72"/>
                <a:gd name="T47" fmla="*/ 53 h 70"/>
                <a:gd name="T48" fmla="*/ 72 w 72"/>
                <a:gd name="T49" fmla="*/ 54 h 70"/>
                <a:gd name="T50" fmla="*/ 69 w 72"/>
                <a:gd name="T51" fmla="*/ 56 h 70"/>
                <a:gd name="T52" fmla="*/ 65 w 72"/>
                <a:gd name="T53" fmla="*/ 57 h 70"/>
                <a:gd name="T54" fmla="*/ 62 w 72"/>
                <a:gd name="T55" fmla="*/ 60 h 70"/>
                <a:gd name="T56" fmla="*/ 59 w 72"/>
                <a:gd name="T57" fmla="*/ 62 h 70"/>
                <a:gd name="T58" fmla="*/ 58 w 72"/>
                <a:gd name="T59" fmla="*/ 62 h 70"/>
                <a:gd name="T60" fmla="*/ 47 w 72"/>
                <a:gd name="T61" fmla="*/ 65 h 70"/>
                <a:gd name="T62" fmla="*/ 45 w 72"/>
                <a:gd name="T63" fmla="*/ 66 h 70"/>
                <a:gd name="T64" fmla="*/ 29 w 72"/>
                <a:gd name="T65" fmla="*/ 66 h 70"/>
                <a:gd name="T66" fmla="*/ 24 w 72"/>
                <a:gd name="T67" fmla="*/ 64 h 70"/>
                <a:gd name="T68" fmla="*/ 20 w 72"/>
                <a:gd name="T69" fmla="*/ 62 h 70"/>
                <a:gd name="T70" fmla="*/ 13 w 72"/>
                <a:gd name="T71" fmla="*/ 63 h 70"/>
                <a:gd name="T72" fmla="*/ 11 w 72"/>
                <a:gd name="T73" fmla="*/ 61 h 70"/>
                <a:gd name="T74" fmla="*/ 7 w 72"/>
                <a:gd name="T75" fmla="*/ 57 h 70"/>
                <a:gd name="T76" fmla="*/ 3 w 72"/>
                <a:gd name="T77" fmla="*/ 56 h 70"/>
                <a:gd name="T78" fmla="*/ 0 w 72"/>
                <a:gd name="T79"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70">
                  <a:moveTo>
                    <a:pt x="0" y="54"/>
                  </a:moveTo>
                  <a:cubicBezTo>
                    <a:pt x="0" y="53"/>
                    <a:pt x="0" y="53"/>
                    <a:pt x="0" y="53"/>
                  </a:cubicBezTo>
                  <a:cubicBezTo>
                    <a:pt x="1" y="52"/>
                    <a:pt x="1" y="52"/>
                    <a:pt x="2" y="52"/>
                  </a:cubicBezTo>
                  <a:cubicBezTo>
                    <a:pt x="8" y="50"/>
                    <a:pt x="12" y="47"/>
                    <a:pt x="15" y="42"/>
                  </a:cubicBezTo>
                  <a:cubicBezTo>
                    <a:pt x="17" y="38"/>
                    <a:pt x="17" y="37"/>
                    <a:pt x="12" y="35"/>
                  </a:cubicBezTo>
                  <a:cubicBezTo>
                    <a:pt x="12" y="35"/>
                    <a:pt x="12" y="35"/>
                    <a:pt x="12" y="35"/>
                  </a:cubicBezTo>
                  <a:cubicBezTo>
                    <a:pt x="11" y="34"/>
                    <a:pt x="10" y="34"/>
                    <a:pt x="9" y="33"/>
                  </a:cubicBezTo>
                  <a:cubicBezTo>
                    <a:pt x="7" y="31"/>
                    <a:pt x="8" y="29"/>
                    <a:pt x="10" y="28"/>
                  </a:cubicBezTo>
                  <a:cubicBezTo>
                    <a:pt x="12" y="28"/>
                    <a:pt x="14" y="29"/>
                    <a:pt x="15" y="29"/>
                  </a:cubicBezTo>
                  <a:cubicBezTo>
                    <a:pt x="17" y="29"/>
                    <a:pt x="17" y="29"/>
                    <a:pt x="17" y="28"/>
                  </a:cubicBezTo>
                  <a:cubicBezTo>
                    <a:pt x="17" y="24"/>
                    <a:pt x="17" y="21"/>
                    <a:pt x="17" y="18"/>
                  </a:cubicBezTo>
                  <a:cubicBezTo>
                    <a:pt x="17" y="12"/>
                    <a:pt x="20" y="7"/>
                    <a:pt x="25" y="4"/>
                  </a:cubicBezTo>
                  <a:cubicBezTo>
                    <a:pt x="32" y="0"/>
                    <a:pt x="40" y="0"/>
                    <a:pt x="47" y="4"/>
                  </a:cubicBezTo>
                  <a:cubicBezTo>
                    <a:pt x="52" y="7"/>
                    <a:pt x="55" y="11"/>
                    <a:pt x="56" y="17"/>
                  </a:cubicBezTo>
                  <a:cubicBezTo>
                    <a:pt x="56" y="20"/>
                    <a:pt x="56" y="24"/>
                    <a:pt x="56" y="27"/>
                  </a:cubicBezTo>
                  <a:cubicBezTo>
                    <a:pt x="56" y="29"/>
                    <a:pt x="56" y="29"/>
                    <a:pt x="57" y="29"/>
                  </a:cubicBezTo>
                  <a:cubicBezTo>
                    <a:pt x="59" y="29"/>
                    <a:pt x="61" y="28"/>
                    <a:pt x="63" y="28"/>
                  </a:cubicBezTo>
                  <a:cubicBezTo>
                    <a:pt x="64" y="29"/>
                    <a:pt x="65" y="30"/>
                    <a:pt x="65" y="31"/>
                  </a:cubicBezTo>
                  <a:cubicBezTo>
                    <a:pt x="65" y="32"/>
                    <a:pt x="64" y="33"/>
                    <a:pt x="64" y="33"/>
                  </a:cubicBezTo>
                  <a:cubicBezTo>
                    <a:pt x="63" y="34"/>
                    <a:pt x="62" y="34"/>
                    <a:pt x="61" y="35"/>
                  </a:cubicBezTo>
                  <a:cubicBezTo>
                    <a:pt x="60" y="35"/>
                    <a:pt x="59" y="35"/>
                    <a:pt x="58" y="36"/>
                  </a:cubicBezTo>
                  <a:cubicBezTo>
                    <a:pt x="56" y="37"/>
                    <a:pt x="56" y="38"/>
                    <a:pt x="57" y="39"/>
                  </a:cubicBezTo>
                  <a:cubicBezTo>
                    <a:pt x="59" y="45"/>
                    <a:pt x="64" y="50"/>
                    <a:pt x="70" y="51"/>
                  </a:cubicBezTo>
                  <a:cubicBezTo>
                    <a:pt x="71" y="52"/>
                    <a:pt x="72" y="52"/>
                    <a:pt x="72" y="53"/>
                  </a:cubicBezTo>
                  <a:cubicBezTo>
                    <a:pt x="72" y="53"/>
                    <a:pt x="72" y="53"/>
                    <a:pt x="72" y="54"/>
                  </a:cubicBezTo>
                  <a:cubicBezTo>
                    <a:pt x="72" y="55"/>
                    <a:pt x="70" y="56"/>
                    <a:pt x="69" y="56"/>
                  </a:cubicBezTo>
                  <a:cubicBezTo>
                    <a:pt x="68" y="57"/>
                    <a:pt x="67" y="57"/>
                    <a:pt x="65" y="57"/>
                  </a:cubicBezTo>
                  <a:cubicBezTo>
                    <a:pt x="63" y="58"/>
                    <a:pt x="62" y="58"/>
                    <a:pt x="62" y="60"/>
                  </a:cubicBezTo>
                  <a:cubicBezTo>
                    <a:pt x="62" y="62"/>
                    <a:pt x="61" y="63"/>
                    <a:pt x="59" y="62"/>
                  </a:cubicBezTo>
                  <a:cubicBezTo>
                    <a:pt x="59" y="62"/>
                    <a:pt x="58" y="62"/>
                    <a:pt x="58" y="62"/>
                  </a:cubicBezTo>
                  <a:cubicBezTo>
                    <a:pt x="54" y="62"/>
                    <a:pt x="50" y="62"/>
                    <a:pt x="47" y="65"/>
                  </a:cubicBezTo>
                  <a:cubicBezTo>
                    <a:pt x="46" y="65"/>
                    <a:pt x="46" y="65"/>
                    <a:pt x="45" y="66"/>
                  </a:cubicBezTo>
                  <a:cubicBezTo>
                    <a:pt x="40" y="69"/>
                    <a:pt x="34" y="70"/>
                    <a:pt x="29" y="66"/>
                  </a:cubicBezTo>
                  <a:cubicBezTo>
                    <a:pt x="27" y="66"/>
                    <a:pt x="26" y="65"/>
                    <a:pt x="24" y="64"/>
                  </a:cubicBezTo>
                  <a:cubicBezTo>
                    <a:pt x="23" y="63"/>
                    <a:pt x="22" y="62"/>
                    <a:pt x="20" y="62"/>
                  </a:cubicBezTo>
                  <a:cubicBezTo>
                    <a:pt x="18" y="62"/>
                    <a:pt x="16" y="62"/>
                    <a:pt x="13" y="63"/>
                  </a:cubicBezTo>
                  <a:cubicBezTo>
                    <a:pt x="12" y="63"/>
                    <a:pt x="11" y="62"/>
                    <a:pt x="11" y="61"/>
                  </a:cubicBezTo>
                  <a:cubicBezTo>
                    <a:pt x="11" y="58"/>
                    <a:pt x="9" y="57"/>
                    <a:pt x="7" y="57"/>
                  </a:cubicBezTo>
                  <a:cubicBezTo>
                    <a:pt x="5" y="57"/>
                    <a:pt x="4" y="57"/>
                    <a:pt x="3" y="56"/>
                  </a:cubicBezTo>
                  <a:cubicBezTo>
                    <a:pt x="2" y="56"/>
                    <a:pt x="1" y="55"/>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6">
              <a:extLst>
                <a:ext uri="{FF2B5EF4-FFF2-40B4-BE49-F238E27FC236}">
                  <a16:creationId xmlns:a16="http://schemas.microsoft.com/office/drawing/2014/main" id="{350B824C-2EA4-41F5-AB9F-B4C2414CA046}"/>
                </a:ext>
              </a:extLst>
            </p:cNvPr>
            <p:cNvSpPr>
              <a:spLocks/>
            </p:cNvSpPr>
            <p:nvPr/>
          </p:nvSpPr>
          <p:spPr bwMode="auto">
            <a:xfrm>
              <a:off x="3186" y="2098"/>
              <a:ext cx="152" cy="136"/>
            </a:xfrm>
            <a:custGeom>
              <a:avLst/>
              <a:gdLst>
                <a:gd name="T0" fmla="*/ 64 w 64"/>
                <a:gd name="T1" fmla="*/ 7 h 55"/>
                <a:gd name="T2" fmla="*/ 57 w 64"/>
                <a:gd name="T3" fmla="*/ 8 h 55"/>
                <a:gd name="T4" fmla="*/ 61 w 64"/>
                <a:gd name="T5" fmla="*/ 6 h 55"/>
                <a:gd name="T6" fmla="*/ 63 w 64"/>
                <a:gd name="T7" fmla="*/ 2 h 55"/>
                <a:gd name="T8" fmla="*/ 63 w 64"/>
                <a:gd name="T9" fmla="*/ 1 h 55"/>
                <a:gd name="T10" fmla="*/ 62 w 64"/>
                <a:gd name="T11" fmla="*/ 1 h 55"/>
                <a:gd name="T12" fmla="*/ 55 w 64"/>
                <a:gd name="T13" fmla="*/ 4 h 55"/>
                <a:gd name="T14" fmla="*/ 54 w 64"/>
                <a:gd name="T15" fmla="*/ 4 h 55"/>
                <a:gd name="T16" fmla="*/ 54 w 64"/>
                <a:gd name="T17" fmla="*/ 3 h 55"/>
                <a:gd name="T18" fmla="*/ 50 w 64"/>
                <a:gd name="T19" fmla="*/ 1 h 55"/>
                <a:gd name="T20" fmla="*/ 44 w 64"/>
                <a:gd name="T21" fmla="*/ 0 h 55"/>
                <a:gd name="T22" fmla="*/ 39 w 64"/>
                <a:gd name="T23" fmla="*/ 2 h 55"/>
                <a:gd name="T24" fmla="*/ 34 w 64"/>
                <a:gd name="T25" fmla="*/ 5 h 55"/>
                <a:gd name="T26" fmla="*/ 32 w 64"/>
                <a:gd name="T27" fmla="*/ 11 h 55"/>
                <a:gd name="T28" fmla="*/ 32 w 64"/>
                <a:gd name="T29" fmla="*/ 16 h 55"/>
                <a:gd name="T30" fmla="*/ 31 w 64"/>
                <a:gd name="T31" fmla="*/ 16 h 55"/>
                <a:gd name="T32" fmla="*/ 5 w 64"/>
                <a:gd name="T33" fmla="*/ 3 h 55"/>
                <a:gd name="T34" fmla="*/ 4 w 64"/>
                <a:gd name="T35" fmla="*/ 3 h 55"/>
                <a:gd name="T36" fmla="*/ 7 w 64"/>
                <a:gd name="T37" fmla="*/ 19 h 55"/>
                <a:gd name="T38" fmla="*/ 8 w 64"/>
                <a:gd name="T39" fmla="*/ 20 h 55"/>
                <a:gd name="T40" fmla="*/ 3 w 64"/>
                <a:gd name="T41" fmla="*/ 19 h 55"/>
                <a:gd name="T42" fmla="*/ 3 w 64"/>
                <a:gd name="T43" fmla="*/ 19 h 55"/>
                <a:gd name="T44" fmla="*/ 3 w 64"/>
                <a:gd name="T45" fmla="*/ 21 h 55"/>
                <a:gd name="T46" fmla="*/ 11 w 64"/>
                <a:gd name="T47" fmla="*/ 31 h 55"/>
                <a:gd name="T48" fmla="*/ 13 w 64"/>
                <a:gd name="T49" fmla="*/ 32 h 55"/>
                <a:gd name="T50" fmla="*/ 8 w 64"/>
                <a:gd name="T51" fmla="*/ 32 h 55"/>
                <a:gd name="T52" fmla="*/ 7 w 64"/>
                <a:gd name="T53" fmla="*/ 32 h 55"/>
                <a:gd name="T54" fmla="*/ 18 w 64"/>
                <a:gd name="T55" fmla="*/ 41 h 55"/>
                <a:gd name="T56" fmla="*/ 19 w 64"/>
                <a:gd name="T57" fmla="*/ 41 h 55"/>
                <a:gd name="T58" fmla="*/ 19 w 64"/>
                <a:gd name="T59" fmla="*/ 41 h 55"/>
                <a:gd name="T60" fmla="*/ 12 w 64"/>
                <a:gd name="T61" fmla="*/ 45 h 55"/>
                <a:gd name="T62" fmla="*/ 1 w 64"/>
                <a:gd name="T63" fmla="*/ 47 h 55"/>
                <a:gd name="T64" fmla="*/ 0 w 64"/>
                <a:gd name="T65" fmla="*/ 47 h 55"/>
                <a:gd name="T66" fmla="*/ 1 w 64"/>
                <a:gd name="T67" fmla="*/ 47 h 55"/>
                <a:gd name="T68" fmla="*/ 3 w 64"/>
                <a:gd name="T69" fmla="*/ 48 h 55"/>
                <a:gd name="T70" fmla="*/ 10 w 64"/>
                <a:gd name="T71" fmla="*/ 51 h 55"/>
                <a:gd name="T72" fmla="*/ 48 w 64"/>
                <a:gd name="T73" fmla="*/ 42 h 55"/>
                <a:gd name="T74" fmla="*/ 58 w 64"/>
                <a:gd name="T75" fmla="*/ 14 h 55"/>
                <a:gd name="T76" fmla="*/ 59 w 64"/>
                <a:gd name="T77" fmla="*/ 13 h 55"/>
                <a:gd name="T78" fmla="*/ 64 w 64"/>
                <a:gd name="T79" fmla="*/ 8 h 55"/>
                <a:gd name="T80" fmla="*/ 64 w 64"/>
                <a:gd name="T81" fmla="*/ 7 h 55"/>
                <a:gd name="T82" fmla="*/ 64 w 64"/>
                <a:gd name="T83" fmla="*/ 7 h 55"/>
                <a:gd name="T84" fmla="*/ 64 w 64"/>
                <a:gd name="T8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55">
                  <a:moveTo>
                    <a:pt x="64" y="7"/>
                  </a:moveTo>
                  <a:cubicBezTo>
                    <a:pt x="62" y="7"/>
                    <a:pt x="60" y="8"/>
                    <a:pt x="57" y="8"/>
                  </a:cubicBezTo>
                  <a:cubicBezTo>
                    <a:pt x="58" y="8"/>
                    <a:pt x="60" y="6"/>
                    <a:pt x="61" y="6"/>
                  </a:cubicBezTo>
                  <a:cubicBezTo>
                    <a:pt x="62" y="4"/>
                    <a:pt x="62" y="3"/>
                    <a:pt x="63" y="2"/>
                  </a:cubicBezTo>
                  <a:cubicBezTo>
                    <a:pt x="63" y="2"/>
                    <a:pt x="63" y="1"/>
                    <a:pt x="63" y="1"/>
                  </a:cubicBezTo>
                  <a:cubicBezTo>
                    <a:pt x="63" y="1"/>
                    <a:pt x="63" y="1"/>
                    <a:pt x="62" y="1"/>
                  </a:cubicBezTo>
                  <a:cubicBezTo>
                    <a:pt x="60" y="3"/>
                    <a:pt x="57" y="4"/>
                    <a:pt x="55" y="4"/>
                  </a:cubicBezTo>
                  <a:cubicBezTo>
                    <a:pt x="55" y="4"/>
                    <a:pt x="54" y="4"/>
                    <a:pt x="54" y="4"/>
                  </a:cubicBezTo>
                  <a:cubicBezTo>
                    <a:pt x="54" y="4"/>
                    <a:pt x="54" y="4"/>
                    <a:pt x="54" y="3"/>
                  </a:cubicBezTo>
                  <a:cubicBezTo>
                    <a:pt x="52" y="2"/>
                    <a:pt x="51" y="2"/>
                    <a:pt x="50" y="1"/>
                  </a:cubicBezTo>
                  <a:cubicBezTo>
                    <a:pt x="48" y="0"/>
                    <a:pt x="46" y="0"/>
                    <a:pt x="44" y="0"/>
                  </a:cubicBezTo>
                  <a:cubicBezTo>
                    <a:pt x="42" y="0"/>
                    <a:pt x="40" y="1"/>
                    <a:pt x="39" y="2"/>
                  </a:cubicBezTo>
                  <a:cubicBezTo>
                    <a:pt x="37" y="3"/>
                    <a:pt x="36" y="4"/>
                    <a:pt x="34" y="5"/>
                  </a:cubicBezTo>
                  <a:cubicBezTo>
                    <a:pt x="33" y="7"/>
                    <a:pt x="32" y="9"/>
                    <a:pt x="32" y="11"/>
                  </a:cubicBezTo>
                  <a:cubicBezTo>
                    <a:pt x="31" y="12"/>
                    <a:pt x="31" y="14"/>
                    <a:pt x="32" y="16"/>
                  </a:cubicBezTo>
                  <a:cubicBezTo>
                    <a:pt x="32" y="16"/>
                    <a:pt x="32" y="16"/>
                    <a:pt x="31" y="16"/>
                  </a:cubicBezTo>
                  <a:cubicBezTo>
                    <a:pt x="21" y="15"/>
                    <a:pt x="12" y="11"/>
                    <a:pt x="5" y="3"/>
                  </a:cubicBezTo>
                  <a:cubicBezTo>
                    <a:pt x="5" y="3"/>
                    <a:pt x="5" y="3"/>
                    <a:pt x="4" y="3"/>
                  </a:cubicBezTo>
                  <a:cubicBezTo>
                    <a:pt x="1" y="8"/>
                    <a:pt x="3" y="15"/>
                    <a:pt x="7" y="19"/>
                  </a:cubicBezTo>
                  <a:cubicBezTo>
                    <a:pt x="7" y="19"/>
                    <a:pt x="8" y="20"/>
                    <a:pt x="8" y="20"/>
                  </a:cubicBezTo>
                  <a:cubicBezTo>
                    <a:pt x="8" y="20"/>
                    <a:pt x="6" y="20"/>
                    <a:pt x="3" y="19"/>
                  </a:cubicBezTo>
                  <a:cubicBezTo>
                    <a:pt x="3" y="19"/>
                    <a:pt x="3" y="19"/>
                    <a:pt x="3" y="19"/>
                  </a:cubicBezTo>
                  <a:cubicBezTo>
                    <a:pt x="3" y="20"/>
                    <a:pt x="3" y="20"/>
                    <a:pt x="3" y="21"/>
                  </a:cubicBezTo>
                  <a:cubicBezTo>
                    <a:pt x="3" y="25"/>
                    <a:pt x="7" y="30"/>
                    <a:pt x="11" y="31"/>
                  </a:cubicBezTo>
                  <a:cubicBezTo>
                    <a:pt x="12" y="31"/>
                    <a:pt x="12" y="32"/>
                    <a:pt x="13" y="32"/>
                  </a:cubicBezTo>
                  <a:cubicBezTo>
                    <a:pt x="12" y="32"/>
                    <a:pt x="11" y="32"/>
                    <a:pt x="8" y="32"/>
                  </a:cubicBezTo>
                  <a:cubicBezTo>
                    <a:pt x="7" y="32"/>
                    <a:pt x="7" y="32"/>
                    <a:pt x="7" y="32"/>
                  </a:cubicBezTo>
                  <a:cubicBezTo>
                    <a:pt x="10" y="38"/>
                    <a:pt x="14" y="40"/>
                    <a:pt x="18" y="41"/>
                  </a:cubicBezTo>
                  <a:cubicBezTo>
                    <a:pt x="18" y="41"/>
                    <a:pt x="19" y="41"/>
                    <a:pt x="19" y="41"/>
                  </a:cubicBezTo>
                  <a:cubicBezTo>
                    <a:pt x="19" y="41"/>
                    <a:pt x="19" y="41"/>
                    <a:pt x="19" y="41"/>
                  </a:cubicBezTo>
                  <a:cubicBezTo>
                    <a:pt x="18" y="43"/>
                    <a:pt x="14" y="45"/>
                    <a:pt x="12" y="45"/>
                  </a:cubicBezTo>
                  <a:cubicBezTo>
                    <a:pt x="9" y="46"/>
                    <a:pt x="5" y="47"/>
                    <a:pt x="1" y="47"/>
                  </a:cubicBezTo>
                  <a:cubicBezTo>
                    <a:pt x="1" y="46"/>
                    <a:pt x="1" y="47"/>
                    <a:pt x="0" y="47"/>
                  </a:cubicBezTo>
                  <a:cubicBezTo>
                    <a:pt x="0" y="47"/>
                    <a:pt x="0" y="47"/>
                    <a:pt x="1" y="47"/>
                  </a:cubicBezTo>
                  <a:cubicBezTo>
                    <a:pt x="1" y="47"/>
                    <a:pt x="2" y="48"/>
                    <a:pt x="3" y="48"/>
                  </a:cubicBezTo>
                  <a:cubicBezTo>
                    <a:pt x="5" y="50"/>
                    <a:pt x="8" y="51"/>
                    <a:pt x="10" y="51"/>
                  </a:cubicBezTo>
                  <a:cubicBezTo>
                    <a:pt x="23" y="55"/>
                    <a:pt x="38" y="52"/>
                    <a:pt x="48" y="42"/>
                  </a:cubicBezTo>
                  <a:cubicBezTo>
                    <a:pt x="55" y="35"/>
                    <a:pt x="58" y="24"/>
                    <a:pt x="58" y="14"/>
                  </a:cubicBezTo>
                  <a:cubicBezTo>
                    <a:pt x="58" y="13"/>
                    <a:pt x="58" y="13"/>
                    <a:pt x="59" y="13"/>
                  </a:cubicBezTo>
                  <a:cubicBezTo>
                    <a:pt x="61" y="11"/>
                    <a:pt x="62" y="10"/>
                    <a:pt x="64" y="8"/>
                  </a:cubicBezTo>
                  <a:cubicBezTo>
                    <a:pt x="64" y="7"/>
                    <a:pt x="64" y="7"/>
                    <a:pt x="64" y="7"/>
                  </a:cubicBezTo>
                  <a:cubicBezTo>
                    <a:pt x="64" y="7"/>
                    <a:pt x="64" y="7"/>
                    <a:pt x="64" y="7"/>
                  </a:cubicBezTo>
                  <a:cubicBezTo>
                    <a:pt x="64" y="6"/>
                    <a:pt x="64" y="6"/>
                    <a:pt x="6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7">
              <a:extLst>
                <a:ext uri="{FF2B5EF4-FFF2-40B4-BE49-F238E27FC236}">
                  <a16:creationId xmlns:a16="http://schemas.microsoft.com/office/drawing/2014/main" id="{0A2FE9D8-BD00-4406-92D4-A0E59D609E31}"/>
                </a:ext>
              </a:extLst>
            </p:cNvPr>
            <p:cNvSpPr>
              <a:spLocks noEditPoints="1"/>
            </p:cNvSpPr>
            <p:nvPr/>
          </p:nvSpPr>
          <p:spPr bwMode="auto">
            <a:xfrm>
              <a:off x="3740" y="2108"/>
              <a:ext cx="152" cy="111"/>
            </a:xfrm>
            <a:custGeom>
              <a:avLst/>
              <a:gdLst>
                <a:gd name="T0" fmla="*/ 64 w 64"/>
                <a:gd name="T1" fmla="*/ 14 h 45"/>
                <a:gd name="T2" fmla="*/ 50 w 64"/>
                <a:gd name="T3" fmla="*/ 0 h 45"/>
                <a:gd name="T4" fmla="*/ 14 w 64"/>
                <a:gd name="T5" fmla="*/ 0 h 45"/>
                <a:gd name="T6" fmla="*/ 0 w 64"/>
                <a:gd name="T7" fmla="*/ 14 h 45"/>
                <a:gd name="T8" fmla="*/ 0 w 64"/>
                <a:gd name="T9" fmla="*/ 31 h 45"/>
                <a:gd name="T10" fmla="*/ 14 w 64"/>
                <a:gd name="T11" fmla="*/ 45 h 45"/>
                <a:gd name="T12" fmla="*/ 50 w 64"/>
                <a:gd name="T13" fmla="*/ 45 h 45"/>
                <a:gd name="T14" fmla="*/ 64 w 64"/>
                <a:gd name="T15" fmla="*/ 31 h 45"/>
                <a:gd name="T16" fmla="*/ 64 w 64"/>
                <a:gd name="T17" fmla="*/ 14 h 45"/>
                <a:gd name="T18" fmla="*/ 42 w 64"/>
                <a:gd name="T19" fmla="*/ 24 h 45"/>
                <a:gd name="T20" fmla="*/ 26 w 64"/>
                <a:gd name="T21" fmla="*/ 32 h 45"/>
                <a:gd name="T22" fmla="*/ 24 w 64"/>
                <a:gd name="T23" fmla="*/ 31 h 45"/>
                <a:gd name="T24" fmla="*/ 24 w 64"/>
                <a:gd name="T25" fmla="*/ 15 h 45"/>
                <a:gd name="T26" fmla="*/ 26 w 64"/>
                <a:gd name="T27" fmla="*/ 14 h 45"/>
                <a:gd name="T28" fmla="*/ 42 w 64"/>
                <a:gd name="T29" fmla="*/ 22 h 45"/>
                <a:gd name="T30" fmla="*/ 42 w 64"/>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5">
                  <a:moveTo>
                    <a:pt x="64" y="14"/>
                  </a:moveTo>
                  <a:cubicBezTo>
                    <a:pt x="64" y="7"/>
                    <a:pt x="57" y="0"/>
                    <a:pt x="50" y="0"/>
                  </a:cubicBezTo>
                  <a:cubicBezTo>
                    <a:pt x="14" y="0"/>
                    <a:pt x="14" y="0"/>
                    <a:pt x="14" y="0"/>
                  </a:cubicBezTo>
                  <a:cubicBezTo>
                    <a:pt x="6" y="0"/>
                    <a:pt x="0" y="7"/>
                    <a:pt x="0" y="14"/>
                  </a:cubicBezTo>
                  <a:cubicBezTo>
                    <a:pt x="0" y="31"/>
                    <a:pt x="0" y="31"/>
                    <a:pt x="0" y="31"/>
                  </a:cubicBezTo>
                  <a:cubicBezTo>
                    <a:pt x="0" y="39"/>
                    <a:pt x="6" y="45"/>
                    <a:pt x="14" y="45"/>
                  </a:cubicBezTo>
                  <a:cubicBezTo>
                    <a:pt x="50" y="45"/>
                    <a:pt x="50" y="45"/>
                    <a:pt x="50" y="45"/>
                  </a:cubicBezTo>
                  <a:cubicBezTo>
                    <a:pt x="57" y="45"/>
                    <a:pt x="64" y="39"/>
                    <a:pt x="64" y="31"/>
                  </a:cubicBezTo>
                  <a:lnTo>
                    <a:pt x="64" y="14"/>
                  </a:lnTo>
                  <a:close/>
                  <a:moveTo>
                    <a:pt x="42" y="24"/>
                  </a:moveTo>
                  <a:cubicBezTo>
                    <a:pt x="26" y="32"/>
                    <a:pt x="26" y="32"/>
                    <a:pt x="26" y="32"/>
                  </a:cubicBezTo>
                  <a:cubicBezTo>
                    <a:pt x="26" y="32"/>
                    <a:pt x="24" y="32"/>
                    <a:pt x="24" y="31"/>
                  </a:cubicBezTo>
                  <a:cubicBezTo>
                    <a:pt x="24" y="15"/>
                    <a:pt x="24" y="15"/>
                    <a:pt x="24" y="15"/>
                  </a:cubicBezTo>
                  <a:cubicBezTo>
                    <a:pt x="24" y="14"/>
                    <a:pt x="26" y="14"/>
                    <a:pt x="26" y="14"/>
                  </a:cubicBezTo>
                  <a:cubicBezTo>
                    <a:pt x="42" y="22"/>
                    <a:pt x="42" y="22"/>
                    <a:pt x="42" y="22"/>
                  </a:cubicBezTo>
                  <a:cubicBezTo>
                    <a:pt x="42" y="23"/>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Oval 8">
              <a:extLst>
                <a:ext uri="{FF2B5EF4-FFF2-40B4-BE49-F238E27FC236}">
                  <a16:creationId xmlns:a16="http://schemas.microsoft.com/office/drawing/2014/main" id="{DE6A1C81-6257-499D-966A-C5A16514DE0E}"/>
                </a:ext>
              </a:extLst>
            </p:cNvPr>
            <p:cNvSpPr>
              <a:spLocks noChangeArrowheads="1"/>
            </p:cNvSpPr>
            <p:nvPr/>
          </p:nvSpPr>
          <p:spPr bwMode="auto">
            <a:xfrm>
              <a:off x="3571" y="2111"/>
              <a:ext cx="19"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9">
              <a:extLst>
                <a:ext uri="{FF2B5EF4-FFF2-40B4-BE49-F238E27FC236}">
                  <a16:creationId xmlns:a16="http://schemas.microsoft.com/office/drawing/2014/main" id="{F4631EB7-7AC7-4F0F-B8EF-4FA7996F4620}"/>
                </a:ext>
              </a:extLst>
            </p:cNvPr>
            <p:cNvSpPr>
              <a:spLocks noEditPoints="1"/>
            </p:cNvSpPr>
            <p:nvPr/>
          </p:nvSpPr>
          <p:spPr bwMode="auto">
            <a:xfrm>
              <a:off x="3500" y="2123"/>
              <a:ext cx="78" cy="81"/>
            </a:xfrm>
            <a:custGeom>
              <a:avLst/>
              <a:gdLst>
                <a:gd name="T0" fmla="*/ 17 w 33"/>
                <a:gd name="T1" fmla="*/ 0 h 33"/>
                <a:gd name="T2" fmla="*/ 0 w 33"/>
                <a:gd name="T3" fmla="*/ 17 h 33"/>
                <a:gd name="T4" fmla="*/ 17 w 33"/>
                <a:gd name="T5" fmla="*/ 33 h 33"/>
                <a:gd name="T6" fmla="*/ 33 w 33"/>
                <a:gd name="T7" fmla="*/ 17 h 33"/>
                <a:gd name="T8" fmla="*/ 17 w 33"/>
                <a:gd name="T9" fmla="*/ 0 h 33"/>
                <a:gd name="T10" fmla="*/ 17 w 33"/>
                <a:gd name="T11" fmla="*/ 27 h 33"/>
                <a:gd name="T12" fmla="*/ 6 w 33"/>
                <a:gd name="T13" fmla="*/ 17 h 33"/>
                <a:gd name="T14" fmla="*/ 17 w 33"/>
                <a:gd name="T15" fmla="*/ 6 h 33"/>
                <a:gd name="T16" fmla="*/ 27 w 33"/>
                <a:gd name="T17" fmla="*/ 17 h 33"/>
                <a:gd name="T18" fmla="*/ 17 w 33"/>
                <a:gd name="T1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0"/>
                  </a:moveTo>
                  <a:cubicBezTo>
                    <a:pt x="7" y="0"/>
                    <a:pt x="0" y="7"/>
                    <a:pt x="0" y="17"/>
                  </a:cubicBezTo>
                  <a:cubicBezTo>
                    <a:pt x="0" y="26"/>
                    <a:pt x="7" y="33"/>
                    <a:pt x="17" y="33"/>
                  </a:cubicBezTo>
                  <a:cubicBezTo>
                    <a:pt x="26" y="33"/>
                    <a:pt x="33" y="26"/>
                    <a:pt x="33" y="17"/>
                  </a:cubicBezTo>
                  <a:cubicBezTo>
                    <a:pt x="33" y="7"/>
                    <a:pt x="26" y="0"/>
                    <a:pt x="17" y="0"/>
                  </a:cubicBezTo>
                  <a:close/>
                  <a:moveTo>
                    <a:pt x="17" y="27"/>
                  </a:moveTo>
                  <a:cubicBezTo>
                    <a:pt x="11" y="27"/>
                    <a:pt x="6" y="23"/>
                    <a:pt x="6" y="17"/>
                  </a:cubicBezTo>
                  <a:cubicBezTo>
                    <a:pt x="6" y="11"/>
                    <a:pt x="11" y="6"/>
                    <a:pt x="17" y="6"/>
                  </a:cubicBezTo>
                  <a:cubicBezTo>
                    <a:pt x="23" y="6"/>
                    <a:pt x="27" y="11"/>
                    <a:pt x="27" y="17"/>
                  </a:cubicBezTo>
                  <a:cubicBezTo>
                    <a:pt x="27" y="23"/>
                    <a:pt x="23" y="27"/>
                    <a:pt x="1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10">
              <a:extLst>
                <a:ext uri="{FF2B5EF4-FFF2-40B4-BE49-F238E27FC236}">
                  <a16:creationId xmlns:a16="http://schemas.microsoft.com/office/drawing/2014/main" id="{87031F14-D368-4698-9A9C-2ED5789A4CD6}"/>
                </a:ext>
              </a:extLst>
            </p:cNvPr>
            <p:cNvSpPr>
              <a:spLocks noEditPoints="1"/>
            </p:cNvSpPr>
            <p:nvPr/>
          </p:nvSpPr>
          <p:spPr bwMode="auto">
            <a:xfrm>
              <a:off x="3457" y="2079"/>
              <a:ext cx="164" cy="170"/>
            </a:xfrm>
            <a:custGeom>
              <a:avLst/>
              <a:gdLst>
                <a:gd name="T0" fmla="*/ 48 w 69"/>
                <a:gd name="T1" fmla="*/ 69 h 69"/>
                <a:gd name="T2" fmla="*/ 21 w 69"/>
                <a:gd name="T3" fmla="*/ 69 h 69"/>
                <a:gd name="T4" fmla="*/ 0 w 69"/>
                <a:gd name="T5" fmla="*/ 48 h 69"/>
                <a:gd name="T6" fmla="*/ 0 w 69"/>
                <a:gd name="T7" fmla="*/ 21 h 69"/>
                <a:gd name="T8" fmla="*/ 21 w 69"/>
                <a:gd name="T9" fmla="*/ 0 h 69"/>
                <a:gd name="T10" fmla="*/ 48 w 69"/>
                <a:gd name="T11" fmla="*/ 0 h 69"/>
                <a:gd name="T12" fmla="*/ 69 w 69"/>
                <a:gd name="T13" fmla="*/ 21 h 69"/>
                <a:gd name="T14" fmla="*/ 69 w 69"/>
                <a:gd name="T15" fmla="*/ 48 h 69"/>
                <a:gd name="T16" fmla="*/ 48 w 69"/>
                <a:gd name="T17" fmla="*/ 69 h 69"/>
                <a:gd name="T18" fmla="*/ 21 w 69"/>
                <a:gd name="T19" fmla="*/ 7 h 69"/>
                <a:gd name="T20" fmla="*/ 6 w 69"/>
                <a:gd name="T21" fmla="*/ 21 h 69"/>
                <a:gd name="T22" fmla="*/ 6 w 69"/>
                <a:gd name="T23" fmla="*/ 48 h 69"/>
                <a:gd name="T24" fmla="*/ 21 w 69"/>
                <a:gd name="T25" fmla="*/ 62 h 69"/>
                <a:gd name="T26" fmla="*/ 48 w 69"/>
                <a:gd name="T27" fmla="*/ 62 h 69"/>
                <a:gd name="T28" fmla="*/ 62 w 69"/>
                <a:gd name="T29" fmla="*/ 48 h 69"/>
                <a:gd name="T30" fmla="*/ 62 w 69"/>
                <a:gd name="T31" fmla="*/ 21 h 69"/>
                <a:gd name="T32" fmla="*/ 48 w 69"/>
                <a:gd name="T33" fmla="*/ 7 h 69"/>
                <a:gd name="T34" fmla="*/ 21 w 69"/>
                <a:gd name="T35"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48" y="69"/>
                  </a:moveTo>
                  <a:cubicBezTo>
                    <a:pt x="21" y="69"/>
                    <a:pt x="21" y="69"/>
                    <a:pt x="21" y="69"/>
                  </a:cubicBezTo>
                  <a:cubicBezTo>
                    <a:pt x="9" y="69"/>
                    <a:pt x="0" y="60"/>
                    <a:pt x="0" y="48"/>
                  </a:cubicBezTo>
                  <a:cubicBezTo>
                    <a:pt x="0" y="21"/>
                    <a:pt x="0" y="21"/>
                    <a:pt x="0" y="21"/>
                  </a:cubicBezTo>
                  <a:cubicBezTo>
                    <a:pt x="0" y="10"/>
                    <a:pt x="9" y="0"/>
                    <a:pt x="21" y="0"/>
                  </a:cubicBezTo>
                  <a:cubicBezTo>
                    <a:pt x="48" y="0"/>
                    <a:pt x="48" y="0"/>
                    <a:pt x="48" y="0"/>
                  </a:cubicBezTo>
                  <a:cubicBezTo>
                    <a:pt x="59" y="0"/>
                    <a:pt x="69" y="10"/>
                    <a:pt x="69" y="21"/>
                  </a:cubicBezTo>
                  <a:cubicBezTo>
                    <a:pt x="69" y="48"/>
                    <a:pt x="69" y="48"/>
                    <a:pt x="69" y="48"/>
                  </a:cubicBezTo>
                  <a:cubicBezTo>
                    <a:pt x="69" y="60"/>
                    <a:pt x="59" y="69"/>
                    <a:pt x="48" y="69"/>
                  </a:cubicBezTo>
                  <a:close/>
                  <a:moveTo>
                    <a:pt x="21" y="7"/>
                  </a:moveTo>
                  <a:cubicBezTo>
                    <a:pt x="13" y="7"/>
                    <a:pt x="6" y="13"/>
                    <a:pt x="6" y="21"/>
                  </a:cubicBezTo>
                  <a:cubicBezTo>
                    <a:pt x="6" y="48"/>
                    <a:pt x="6" y="48"/>
                    <a:pt x="6" y="48"/>
                  </a:cubicBezTo>
                  <a:cubicBezTo>
                    <a:pt x="6" y="56"/>
                    <a:pt x="13" y="62"/>
                    <a:pt x="21" y="62"/>
                  </a:cubicBezTo>
                  <a:cubicBezTo>
                    <a:pt x="48" y="62"/>
                    <a:pt x="48" y="62"/>
                    <a:pt x="48" y="62"/>
                  </a:cubicBezTo>
                  <a:cubicBezTo>
                    <a:pt x="56" y="62"/>
                    <a:pt x="62" y="56"/>
                    <a:pt x="62" y="48"/>
                  </a:cubicBezTo>
                  <a:cubicBezTo>
                    <a:pt x="62" y="21"/>
                    <a:pt x="62" y="21"/>
                    <a:pt x="62" y="21"/>
                  </a:cubicBezTo>
                  <a:cubicBezTo>
                    <a:pt x="62" y="13"/>
                    <a:pt x="56" y="7"/>
                    <a:pt x="48" y="7"/>
                  </a:cubicBezTo>
                  <a:lnTo>
                    <a:pt x="2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11">
              <a:extLst>
                <a:ext uri="{FF2B5EF4-FFF2-40B4-BE49-F238E27FC236}">
                  <a16:creationId xmlns:a16="http://schemas.microsoft.com/office/drawing/2014/main" id="{7EB5ACA6-409B-4C6F-A26D-16FDF499636C}"/>
                </a:ext>
              </a:extLst>
            </p:cNvPr>
            <p:cNvSpPr>
              <a:spLocks/>
            </p:cNvSpPr>
            <p:nvPr/>
          </p:nvSpPr>
          <p:spPr bwMode="auto">
            <a:xfrm>
              <a:off x="2955" y="2066"/>
              <a:ext cx="95" cy="183"/>
            </a:xfrm>
            <a:custGeom>
              <a:avLst/>
              <a:gdLst>
                <a:gd name="T0" fmla="*/ 37 w 40"/>
                <a:gd name="T1" fmla="*/ 42 h 74"/>
                <a:gd name="T2" fmla="*/ 39 w 40"/>
                <a:gd name="T3" fmla="*/ 28 h 74"/>
                <a:gd name="T4" fmla="*/ 26 w 40"/>
                <a:gd name="T5" fmla="*/ 28 h 74"/>
                <a:gd name="T6" fmla="*/ 26 w 40"/>
                <a:gd name="T7" fmla="*/ 20 h 74"/>
                <a:gd name="T8" fmla="*/ 34 w 40"/>
                <a:gd name="T9" fmla="*/ 12 h 74"/>
                <a:gd name="T10" fmla="*/ 40 w 40"/>
                <a:gd name="T11" fmla="*/ 12 h 74"/>
                <a:gd name="T12" fmla="*/ 40 w 40"/>
                <a:gd name="T13" fmla="*/ 1 h 74"/>
                <a:gd name="T14" fmla="*/ 29 w 40"/>
                <a:gd name="T15" fmla="*/ 0 h 74"/>
                <a:gd name="T16" fmla="*/ 12 w 40"/>
                <a:gd name="T17" fmla="*/ 18 h 74"/>
                <a:gd name="T18" fmla="*/ 12 w 40"/>
                <a:gd name="T19" fmla="*/ 28 h 74"/>
                <a:gd name="T20" fmla="*/ 0 w 40"/>
                <a:gd name="T21" fmla="*/ 28 h 74"/>
                <a:gd name="T22" fmla="*/ 0 w 40"/>
                <a:gd name="T23" fmla="*/ 42 h 74"/>
                <a:gd name="T24" fmla="*/ 12 w 40"/>
                <a:gd name="T25" fmla="*/ 42 h 74"/>
                <a:gd name="T26" fmla="*/ 12 w 40"/>
                <a:gd name="T27" fmla="*/ 74 h 74"/>
                <a:gd name="T28" fmla="*/ 26 w 40"/>
                <a:gd name="T29" fmla="*/ 74 h 74"/>
                <a:gd name="T30" fmla="*/ 26 w 40"/>
                <a:gd name="T31" fmla="*/ 42 h 74"/>
                <a:gd name="T32" fmla="*/ 37 w 40"/>
                <a:gd name="T33"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74">
                  <a:moveTo>
                    <a:pt x="37" y="42"/>
                  </a:moveTo>
                  <a:cubicBezTo>
                    <a:pt x="39" y="28"/>
                    <a:pt x="39" y="28"/>
                    <a:pt x="39" y="28"/>
                  </a:cubicBezTo>
                  <a:cubicBezTo>
                    <a:pt x="26" y="28"/>
                    <a:pt x="26" y="28"/>
                    <a:pt x="26" y="28"/>
                  </a:cubicBezTo>
                  <a:cubicBezTo>
                    <a:pt x="26" y="20"/>
                    <a:pt x="26" y="20"/>
                    <a:pt x="26" y="20"/>
                  </a:cubicBezTo>
                  <a:cubicBezTo>
                    <a:pt x="26" y="16"/>
                    <a:pt x="28" y="12"/>
                    <a:pt x="34" y="12"/>
                  </a:cubicBezTo>
                  <a:cubicBezTo>
                    <a:pt x="40" y="12"/>
                    <a:pt x="40" y="12"/>
                    <a:pt x="40" y="12"/>
                  </a:cubicBezTo>
                  <a:cubicBezTo>
                    <a:pt x="40" y="1"/>
                    <a:pt x="40" y="1"/>
                    <a:pt x="40" y="1"/>
                  </a:cubicBezTo>
                  <a:cubicBezTo>
                    <a:pt x="40" y="1"/>
                    <a:pt x="34" y="0"/>
                    <a:pt x="29" y="0"/>
                  </a:cubicBezTo>
                  <a:cubicBezTo>
                    <a:pt x="19" y="0"/>
                    <a:pt x="12" y="6"/>
                    <a:pt x="12" y="18"/>
                  </a:cubicBezTo>
                  <a:cubicBezTo>
                    <a:pt x="12" y="28"/>
                    <a:pt x="12" y="28"/>
                    <a:pt x="12" y="28"/>
                  </a:cubicBezTo>
                  <a:cubicBezTo>
                    <a:pt x="0" y="28"/>
                    <a:pt x="0" y="28"/>
                    <a:pt x="0" y="28"/>
                  </a:cubicBezTo>
                  <a:cubicBezTo>
                    <a:pt x="0" y="42"/>
                    <a:pt x="0" y="42"/>
                    <a:pt x="0" y="42"/>
                  </a:cubicBezTo>
                  <a:cubicBezTo>
                    <a:pt x="12" y="42"/>
                    <a:pt x="12" y="42"/>
                    <a:pt x="12" y="42"/>
                  </a:cubicBezTo>
                  <a:cubicBezTo>
                    <a:pt x="12" y="74"/>
                    <a:pt x="12" y="74"/>
                    <a:pt x="12" y="74"/>
                  </a:cubicBezTo>
                  <a:cubicBezTo>
                    <a:pt x="26" y="74"/>
                    <a:pt x="26" y="74"/>
                    <a:pt x="26" y="74"/>
                  </a:cubicBezTo>
                  <a:cubicBezTo>
                    <a:pt x="26" y="42"/>
                    <a:pt x="26" y="42"/>
                    <a:pt x="26" y="42"/>
                  </a:cubicBezTo>
                  <a:lnTo>
                    <a:pt x="3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12">
              <a:extLst>
                <a:ext uri="{FF2B5EF4-FFF2-40B4-BE49-F238E27FC236}">
                  <a16:creationId xmlns:a16="http://schemas.microsoft.com/office/drawing/2014/main" id="{EE0F88E8-F7C7-46D7-94BB-66F95F3A8ED9}"/>
                </a:ext>
              </a:extLst>
            </p:cNvPr>
            <p:cNvSpPr>
              <a:spLocks noEditPoints="1"/>
            </p:cNvSpPr>
            <p:nvPr/>
          </p:nvSpPr>
          <p:spPr bwMode="auto">
            <a:xfrm>
              <a:off x="4035" y="2091"/>
              <a:ext cx="31" cy="136"/>
            </a:xfrm>
            <a:custGeom>
              <a:avLst/>
              <a:gdLst>
                <a:gd name="T0" fmla="*/ 1 w 13"/>
                <a:gd name="T1" fmla="*/ 18 h 55"/>
                <a:gd name="T2" fmla="*/ 12 w 13"/>
                <a:gd name="T3" fmla="*/ 18 h 55"/>
                <a:gd name="T4" fmla="*/ 12 w 13"/>
                <a:gd name="T5" fmla="*/ 55 h 55"/>
                <a:gd name="T6" fmla="*/ 1 w 13"/>
                <a:gd name="T7" fmla="*/ 55 h 55"/>
                <a:gd name="T8" fmla="*/ 1 w 13"/>
                <a:gd name="T9" fmla="*/ 18 h 55"/>
                <a:gd name="T10" fmla="*/ 6 w 13"/>
                <a:gd name="T11" fmla="*/ 0 h 55"/>
                <a:gd name="T12" fmla="*/ 13 w 13"/>
                <a:gd name="T13" fmla="*/ 7 h 55"/>
                <a:gd name="T14" fmla="*/ 6 w 13"/>
                <a:gd name="T15" fmla="*/ 13 h 55"/>
                <a:gd name="T16" fmla="*/ 0 w 13"/>
                <a:gd name="T17" fmla="*/ 7 h 55"/>
                <a:gd name="T18" fmla="*/ 6 w 13"/>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5">
                  <a:moveTo>
                    <a:pt x="1" y="18"/>
                  </a:moveTo>
                  <a:cubicBezTo>
                    <a:pt x="12" y="18"/>
                    <a:pt x="12" y="18"/>
                    <a:pt x="12" y="18"/>
                  </a:cubicBezTo>
                  <a:cubicBezTo>
                    <a:pt x="12" y="55"/>
                    <a:pt x="12" y="55"/>
                    <a:pt x="12" y="55"/>
                  </a:cubicBezTo>
                  <a:cubicBezTo>
                    <a:pt x="1" y="55"/>
                    <a:pt x="1" y="55"/>
                    <a:pt x="1" y="55"/>
                  </a:cubicBezTo>
                  <a:lnTo>
                    <a:pt x="1" y="18"/>
                  </a:lnTo>
                  <a:close/>
                  <a:moveTo>
                    <a:pt x="6" y="0"/>
                  </a:moveTo>
                  <a:cubicBezTo>
                    <a:pt x="10" y="0"/>
                    <a:pt x="13" y="3"/>
                    <a:pt x="13" y="7"/>
                  </a:cubicBezTo>
                  <a:cubicBezTo>
                    <a:pt x="13" y="10"/>
                    <a:pt x="10" y="13"/>
                    <a:pt x="6" y="13"/>
                  </a:cubicBezTo>
                  <a:cubicBezTo>
                    <a:pt x="3" y="13"/>
                    <a:pt x="0" y="10"/>
                    <a:pt x="0" y="7"/>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13">
              <a:extLst>
                <a:ext uri="{FF2B5EF4-FFF2-40B4-BE49-F238E27FC236}">
                  <a16:creationId xmlns:a16="http://schemas.microsoft.com/office/drawing/2014/main" id="{A777E47F-2B6C-4377-B467-0650E800FD17}"/>
                </a:ext>
              </a:extLst>
            </p:cNvPr>
            <p:cNvSpPr>
              <a:spLocks/>
            </p:cNvSpPr>
            <p:nvPr/>
          </p:nvSpPr>
          <p:spPr bwMode="auto">
            <a:xfrm>
              <a:off x="4080" y="2133"/>
              <a:ext cx="84" cy="94"/>
            </a:xfrm>
            <a:custGeom>
              <a:avLst/>
              <a:gdLst>
                <a:gd name="T0" fmla="*/ 0 w 35"/>
                <a:gd name="T1" fmla="*/ 1 h 38"/>
                <a:gd name="T2" fmla="*/ 11 w 35"/>
                <a:gd name="T3" fmla="*/ 1 h 38"/>
                <a:gd name="T4" fmla="*/ 11 w 35"/>
                <a:gd name="T5" fmla="*/ 6 h 38"/>
                <a:gd name="T6" fmla="*/ 11 w 35"/>
                <a:gd name="T7" fmla="*/ 6 h 38"/>
                <a:gd name="T8" fmla="*/ 22 w 35"/>
                <a:gd name="T9" fmla="*/ 0 h 38"/>
                <a:gd name="T10" fmla="*/ 35 w 35"/>
                <a:gd name="T11" fmla="*/ 18 h 38"/>
                <a:gd name="T12" fmla="*/ 35 w 35"/>
                <a:gd name="T13" fmla="*/ 38 h 38"/>
                <a:gd name="T14" fmla="*/ 24 w 35"/>
                <a:gd name="T15" fmla="*/ 38 h 38"/>
                <a:gd name="T16" fmla="*/ 24 w 35"/>
                <a:gd name="T17" fmla="*/ 20 h 38"/>
                <a:gd name="T18" fmla="*/ 18 w 35"/>
                <a:gd name="T19" fmla="*/ 10 h 38"/>
                <a:gd name="T20" fmla="*/ 11 w 35"/>
                <a:gd name="T21" fmla="*/ 20 h 38"/>
                <a:gd name="T22" fmla="*/ 11 w 35"/>
                <a:gd name="T23" fmla="*/ 38 h 38"/>
                <a:gd name="T24" fmla="*/ 0 w 35"/>
                <a:gd name="T25" fmla="*/ 38 h 38"/>
                <a:gd name="T26" fmla="*/ 0 w 35"/>
                <a:gd name="T2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8">
                  <a:moveTo>
                    <a:pt x="0" y="1"/>
                  </a:moveTo>
                  <a:cubicBezTo>
                    <a:pt x="11" y="1"/>
                    <a:pt x="11" y="1"/>
                    <a:pt x="11" y="1"/>
                  </a:cubicBezTo>
                  <a:cubicBezTo>
                    <a:pt x="11" y="6"/>
                    <a:pt x="11" y="6"/>
                    <a:pt x="11" y="6"/>
                  </a:cubicBezTo>
                  <a:cubicBezTo>
                    <a:pt x="11" y="6"/>
                    <a:pt x="11" y="6"/>
                    <a:pt x="11" y="6"/>
                  </a:cubicBezTo>
                  <a:cubicBezTo>
                    <a:pt x="13" y="3"/>
                    <a:pt x="16" y="0"/>
                    <a:pt x="22" y="0"/>
                  </a:cubicBezTo>
                  <a:cubicBezTo>
                    <a:pt x="33" y="0"/>
                    <a:pt x="35" y="8"/>
                    <a:pt x="35" y="18"/>
                  </a:cubicBezTo>
                  <a:cubicBezTo>
                    <a:pt x="35" y="38"/>
                    <a:pt x="35" y="38"/>
                    <a:pt x="35" y="38"/>
                  </a:cubicBezTo>
                  <a:cubicBezTo>
                    <a:pt x="24" y="38"/>
                    <a:pt x="24" y="38"/>
                    <a:pt x="24" y="38"/>
                  </a:cubicBezTo>
                  <a:cubicBezTo>
                    <a:pt x="24" y="20"/>
                    <a:pt x="24" y="20"/>
                    <a:pt x="24" y="20"/>
                  </a:cubicBezTo>
                  <a:cubicBezTo>
                    <a:pt x="24" y="16"/>
                    <a:pt x="24" y="10"/>
                    <a:pt x="18" y="10"/>
                  </a:cubicBezTo>
                  <a:cubicBezTo>
                    <a:pt x="12" y="10"/>
                    <a:pt x="11" y="15"/>
                    <a:pt x="11" y="20"/>
                  </a:cubicBezTo>
                  <a:cubicBezTo>
                    <a:pt x="11" y="38"/>
                    <a:pt x="11" y="38"/>
                    <a:pt x="11" y="38"/>
                  </a:cubicBezTo>
                  <a:cubicBezTo>
                    <a:pt x="0" y="38"/>
                    <a:pt x="0" y="38"/>
                    <a:pt x="0" y="3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14">
              <a:extLst>
                <a:ext uri="{FF2B5EF4-FFF2-40B4-BE49-F238E27FC236}">
                  <a16:creationId xmlns:a16="http://schemas.microsoft.com/office/drawing/2014/main" id="{49EFAA3E-E0F3-407E-82BE-1F69CAC3D291}"/>
                </a:ext>
              </a:extLst>
            </p:cNvPr>
            <p:cNvSpPr>
              <a:spLocks/>
            </p:cNvSpPr>
            <p:nvPr/>
          </p:nvSpPr>
          <p:spPr bwMode="auto">
            <a:xfrm>
              <a:off x="4575" y="2074"/>
              <a:ext cx="150" cy="180"/>
            </a:xfrm>
            <a:custGeom>
              <a:avLst/>
              <a:gdLst>
                <a:gd name="T0" fmla="*/ 62 w 63"/>
                <a:gd name="T1" fmla="*/ 30 h 73"/>
                <a:gd name="T2" fmla="*/ 61 w 63"/>
                <a:gd name="T3" fmla="*/ 30 h 73"/>
                <a:gd name="T4" fmla="*/ 44 w 63"/>
                <a:gd name="T5" fmla="*/ 21 h 73"/>
                <a:gd name="T6" fmla="*/ 44 w 63"/>
                <a:gd name="T7" fmla="*/ 51 h 73"/>
                <a:gd name="T8" fmla="*/ 22 w 63"/>
                <a:gd name="T9" fmla="*/ 73 h 73"/>
                <a:gd name="T10" fmla="*/ 0 w 63"/>
                <a:gd name="T11" fmla="*/ 51 h 73"/>
                <a:gd name="T12" fmla="*/ 22 w 63"/>
                <a:gd name="T13" fmla="*/ 29 h 73"/>
                <a:gd name="T14" fmla="*/ 22 w 63"/>
                <a:gd name="T15" fmla="*/ 29 h 73"/>
                <a:gd name="T16" fmla="*/ 23 w 63"/>
                <a:gd name="T17" fmla="*/ 29 h 73"/>
                <a:gd name="T18" fmla="*/ 23 w 63"/>
                <a:gd name="T19" fmla="*/ 40 h 73"/>
                <a:gd name="T20" fmla="*/ 22 w 63"/>
                <a:gd name="T21" fmla="*/ 40 h 73"/>
                <a:gd name="T22" fmla="*/ 11 w 63"/>
                <a:gd name="T23" fmla="*/ 51 h 73"/>
                <a:gd name="T24" fmla="*/ 22 w 63"/>
                <a:gd name="T25" fmla="*/ 63 h 73"/>
                <a:gd name="T26" fmla="*/ 34 w 63"/>
                <a:gd name="T27" fmla="*/ 51 h 73"/>
                <a:gd name="T28" fmla="*/ 34 w 63"/>
                <a:gd name="T29" fmla="*/ 0 h 73"/>
                <a:gd name="T30" fmla="*/ 45 w 63"/>
                <a:gd name="T31" fmla="*/ 0 h 73"/>
                <a:gd name="T32" fmla="*/ 63 w 63"/>
                <a:gd name="T33" fmla="*/ 18 h 73"/>
                <a:gd name="T34" fmla="*/ 63 w 63"/>
                <a:gd name="T35"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73">
                  <a:moveTo>
                    <a:pt x="62" y="30"/>
                  </a:moveTo>
                  <a:cubicBezTo>
                    <a:pt x="62" y="30"/>
                    <a:pt x="61" y="30"/>
                    <a:pt x="61" y="30"/>
                  </a:cubicBezTo>
                  <a:cubicBezTo>
                    <a:pt x="54" y="30"/>
                    <a:pt x="48" y="27"/>
                    <a:pt x="44" y="21"/>
                  </a:cubicBezTo>
                  <a:cubicBezTo>
                    <a:pt x="44" y="51"/>
                    <a:pt x="44" y="51"/>
                    <a:pt x="44" y="51"/>
                  </a:cubicBezTo>
                  <a:cubicBezTo>
                    <a:pt x="44" y="63"/>
                    <a:pt x="34" y="73"/>
                    <a:pt x="22" y="73"/>
                  </a:cubicBezTo>
                  <a:cubicBezTo>
                    <a:pt x="10" y="73"/>
                    <a:pt x="0" y="63"/>
                    <a:pt x="0" y="51"/>
                  </a:cubicBezTo>
                  <a:cubicBezTo>
                    <a:pt x="0" y="39"/>
                    <a:pt x="10" y="29"/>
                    <a:pt x="22" y="29"/>
                  </a:cubicBezTo>
                  <a:cubicBezTo>
                    <a:pt x="22" y="29"/>
                    <a:pt x="22" y="29"/>
                    <a:pt x="22" y="29"/>
                  </a:cubicBezTo>
                  <a:cubicBezTo>
                    <a:pt x="23" y="29"/>
                    <a:pt x="23" y="29"/>
                    <a:pt x="23" y="29"/>
                  </a:cubicBezTo>
                  <a:cubicBezTo>
                    <a:pt x="23" y="40"/>
                    <a:pt x="23" y="40"/>
                    <a:pt x="23" y="40"/>
                  </a:cubicBezTo>
                  <a:cubicBezTo>
                    <a:pt x="23" y="40"/>
                    <a:pt x="23" y="40"/>
                    <a:pt x="22" y="40"/>
                  </a:cubicBezTo>
                  <a:cubicBezTo>
                    <a:pt x="16" y="40"/>
                    <a:pt x="11" y="45"/>
                    <a:pt x="11" y="51"/>
                  </a:cubicBezTo>
                  <a:cubicBezTo>
                    <a:pt x="11" y="57"/>
                    <a:pt x="16" y="63"/>
                    <a:pt x="22" y="63"/>
                  </a:cubicBezTo>
                  <a:cubicBezTo>
                    <a:pt x="28" y="63"/>
                    <a:pt x="34" y="58"/>
                    <a:pt x="34" y="51"/>
                  </a:cubicBezTo>
                  <a:cubicBezTo>
                    <a:pt x="34" y="0"/>
                    <a:pt x="34" y="0"/>
                    <a:pt x="34" y="0"/>
                  </a:cubicBezTo>
                  <a:cubicBezTo>
                    <a:pt x="45" y="0"/>
                    <a:pt x="45" y="0"/>
                    <a:pt x="45" y="0"/>
                  </a:cubicBezTo>
                  <a:cubicBezTo>
                    <a:pt x="45" y="10"/>
                    <a:pt x="53" y="17"/>
                    <a:pt x="63" y="18"/>
                  </a:cubicBezTo>
                  <a:cubicBezTo>
                    <a:pt x="63" y="30"/>
                    <a:pt x="63" y="30"/>
                    <a:pt x="63"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4" name="Titre 53">
            <a:extLst>
              <a:ext uri="{FF2B5EF4-FFF2-40B4-BE49-F238E27FC236}">
                <a16:creationId xmlns:a16="http://schemas.microsoft.com/office/drawing/2014/main" id="{819C63CE-60E3-48AD-8E94-FD42AE29B20E}"/>
              </a:ext>
            </a:extLst>
          </p:cNvPr>
          <p:cNvSpPr>
            <a:spLocks noGrp="1"/>
          </p:cNvSpPr>
          <p:nvPr>
            <p:ph type="title"/>
          </p:nvPr>
        </p:nvSpPr>
        <p:spPr>
          <a:xfrm>
            <a:off x="5041267" y="1868970"/>
            <a:ext cx="6099629" cy="646331"/>
          </a:xfrm>
        </p:spPr>
        <p:txBody>
          <a:bodyPr wrap="square" anchor="t" anchorCtr="0">
            <a:spAutoFit/>
          </a:bodyPr>
          <a:lstStyle>
            <a:lvl1pPr algn="ctr">
              <a:defRPr sz="4000" b="1">
                <a:solidFill>
                  <a:schemeClr val="tx2"/>
                </a:solidFill>
              </a:defRPr>
            </a:lvl1pPr>
          </a:lstStyle>
          <a:p>
            <a:r>
              <a:rPr lang="fr-FR" dirty="0"/>
              <a:t>Modifiez le style du titre</a:t>
            </a:r>
          </a:p>
        </p:txBody>
      </p:sp>
    </p:spTree>
    <p:extLst>
      <p:ext uri="{BB962C8B-B14F-4D97-AF65-F5344CB8AC3E}">
        <p14:creationId xmlns:p14="http://schemas.microsoft.com/office/powerpoint/2010/main" val="272516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8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A4CC56-BFA2-4F18-B2EF-0E61D640B4B3}"/>
              </a:ext>
            </a:extLst>
          </p:cNvPr>
          <p:cNvSpPr/>
          <p:nvPr userDrawn="1"/>
        </p:nvSpPr>
        <p:spPr>
          <a:xfrm>
            <a:off x="0" y="0"/>
            <a:ext cx="12192000" cy="6864350"/>
          </a:xfrm>
          <a:prstGeom prst="rect">
            <a:avLst/>
          </a:prstGeom>
          <a:gradFill flip="none" rotWithShape="1">
            <a:gsLst>
              <a:gs pos="75000">
                <a:srgbClr val="002776"/>
              </a:gs>
              <a:gs pos="25000">
                <a:srgbClr val="D52B1E"/>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FA63522D-EA24-4D8D-AF9B-AD828C54F430}"/>
              </a:ext>
            </a:extLst>
          </p:cNvPr>
          <p:cNvSpPr/>
          <p:nvPr userDrawn="1"/>
        </p:nvSpPr>
        <p:spPr>
          <a:xfrm>
            <a:off x="268565" y="262171"/>
            <a:ext cx="11657001" cy="634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1">
            <a:extLst>
              <a:ext uri="{FF2B5EF4-FFF2-40B4-BE49-F238E27FC236}">
                <a16:creationId xmlns:a16="http://schemas.microsoft.com/office/drawing/2014/main" id="{41FBDA35-8E65-4BCD-A8A5-7319D0200368}"/>
              </a:ext>
            </a:extLst>
          </p:cNvPr>
          <p:cNvSpPr>
            <a:spLocks noGrp="1"/>
          </p:cNvSpPr>
          <p:nvPr>
            <p:ph type="title"/>
          </p:nvPr>
        </p:nvSpPr>
        <p:spPr>
          <a:xfrm>
            <a:off x="1895044" y="1861154"/>
            <a:ext cx="8401912" cy="729430"/>
          </a:xfrm>
        </p:spPr>
        <p:txBody>
          <a:bodyPr wrap="square" anchor="t" anchorCtr="0">
            <a:spAutoFit/>
          </a:bodyPr>
          <a:lstStyle>
            <a:lvl1pPr>
              <a:defRPr sz="4600" b="1">
                <a:solidFill>
                  <a:schemeClr val="tx2"/>
                </a:solidFill>
              </a:defRPr>
            </a:lvl1pPr>
          </a:lstStyle>
          <a:p>
            <a:r>
              <a:rPr lang="fr-FR" dirty="0"/>
              <a:t>Modifiez le style du titre</a:t>
            </a:r>
          </a:p>
        </p:txBody>
      </p:sp>
      <p:sp>
        <p:nvSpPr>
          <p:cNvPr id="14" name="Espace réservé du texte 13">
            <a:extLst>
              <a:ext uri="{FF2B5EF4-FFF2-40B4-BE49-F238E27FC236}">
                <a16:creationId xmlns:a16="http://schemas.microsoft.com/office/drawing/2014/main" id="{EB5FC3D0-7F6F-4753-A6A9-D6A02B909A07}"/>
              </a:ext>
            </a:extLst>
          </p:cNvPr>
          <p:cNvSpPr>
            <a:spLocks noGrp="1"/>
          </p:cNvSpPr>
          <p:nvPr>
            <p:ph type="body" sz="quarter" idx="10"/>
          </p:nvPr>
        </p:nvSpPr>
        <p:spPr>
          <a:xfrm>
            <a:off x="1895476" y="2683016"/>
            <a:ext cx="8401472" cy="1200329"/>
          </a:xfrm>
        </p:spPr>
        <p:txBody>
          <a:bodyPr wrap="square" numCol="2" spcCol="72000">
            <a:spAutoFit/>
          </a:bodyPr>
          <a:lstStyle>
            <a:lvl1pPr marL="0" indent="0">
              <a:buFontTx/>
              <a:buNone/>
              <a:defRPr sz="2400" b="1">
                <a:solidFill>
                  <a:schemeClr val="tx2"/>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3033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75D074-9A62-4F8C-8EFB-EF056BF39A65}"/>
              </a:ext>
            </a:extLst>
          </p:cNvPr>
          <p:cNvSpPr/>
          <p:nvPr userDrawn="1"/>
        </p:nvSpPr>
        <p:spPr>
          <a:xfrm>
            <a:off x="0" y="0"/>
            <a:ext cx="12192000" cy="6864350"/>
          </a:xfrm>
          <a:prstGeom prst="rect">
            <a:avLst/>
          </a:prstGeom>
          <a:gradFill flip="none" rotWithShape="1">
            <a:gsLst>
              <a:gs pos="75000">
                <a:srgbClr val="002776"/>
              </a:gs>
              <a:gs pos="25000">
                <a:srgbClr val="D52B1E"/>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 18">
            <a:extLst>
              <a:ext uri="{FF2B5EF4-FFF2-40B4-BE49-F238E27FC236}">
                <a16:creationId xmlns:a16="http://schemas.microsoft.com/office/drawing/2014/main" id="{B9C1698D-4EAC-47BF-A19D-EB9E07AA0ED1}"/>
              </a:ext>
            </a:extLst>
          </p:cNvPr>
          <p:cNvGrpSpPr>
            <a:grpSpLocks noChangeAspect="1"/>
          </p:cNvGrpSpPr>
          <p:nvPr userDrawn="1"/>
        </p:nvGrpSpPr>
        <p:grpSpPr bwMode="auto">
          <a:xfrm>
            <a:off x="6034088" y="3175"/>
            <a:ext cx="6157912" cy="6851650"/>
            <a:chOff x="3801" y="2"/>
            <a:chExt cx="3879" cy="4316"/>
          </a:xfrm>
          <a:solidFill>
            <a:schemeClr val="bg1"/>
          </a:solidFill>
        </p:grpSpPr>
        <p:sp>
          <p:nvSpPr>
            <p:cNvPr id="11" name="Freeform 19">
              <a:extLst>
                <a:ext uri="{FF2B5EF4-FFF2-40B4-BE49-F238E27FC236}">
                  <a16:creationId xmlns:a16="http://schemas.microsoft.com/office/drawing/2014/main" id="{8DF2BDCA-B36C-4E1D-B0B0-3EB26C091127}"/>
                </a:ext>
              </a:extLst>
            </p:cNvPr>
            <p:cNvSpPr>
              <a:spLocks/>
            </p:cNvSpPr>
            <p:nvPr/>
          </p:nvSpPr>
          <p:spPr bwMode="auto">
            <a:xfrm>
              <a:off x="5487" y="2"/>
              <a:ext cx="2193" cy="4316"/>
            </a:xfrm>
            <a:custGeom>
              <a:avLst/>
              <a:gdLst>
                <a:gd name="T0" fmla="*/ 262 w 1096"/>
                <a:gd name="T1" fmla="*/ 1753 h 2158"/>
                <a:gd name="T2" fmla="*/ 125 w 1096"/>
                <a:gd name="T3" fmla="*/ 911 h 2158"/>
                <a:gd name="T4" fmla="*/ 637 w 1096"/>
                <a:gd name="T5" fmla="*/ 243 h 2158"/>
                <a:gd name="T6" fmla="*/ 1096 w 1096"/>
                <a:gd name="T7" fmla="*/ 988 h 2158"/>
                <a:gd name="T8" fmla="*/ 1096 w 1096"/>
                <a:gd name="T9" fmla="*/ 892 h 2158"/>
                <a:gd name="T10" fmla="*/ 546 w 1096"/>
                <a:gd name="T11" fmla="*/ 0 h 2158"/>
                <a:gd name="T12" fmla="*/ 487 w 1096"/>
                <a:gd name="T13" fmla="*/ 0 h 2158"/>
                <a:gd name="T14" fmla="*/ 610 w 1096"/>
                <a:gd name="T15" fmla="*/ 201 h 2158"/>
                <a:gd name="T16" fmla="*/ 75 w 1096"/>
                <a:gd name="T17" fmla="*/ 899 h 2158"/>
                <a:gd name="T18" fmla="*/ 218 w 1096"/>
                <a:gd name="T19" fmla="*/ 1779 h 2158"/>
                <a:gd name="T20" fmla="*/ 600 w 1096"/>
                <a:gd name="T21" fmla="*/ 2158 h 2158"/>
                <a:gd name="T22" fmla="*/ 703 w 1096"/>
                <a:gd name="T23" fmla="*/ 2158 h 2158"/>
                <a:gd name="T24" fmla="*/ 262 w 1096"/>
                <a:gd name="T25" fmla="*/ 1753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6" h="2158">
                  <a:moveTo>
                    <a:pt x="262" y="1753"/>
                  </a:moveTo>
                  <a:cubicBezTo>
                    <a:pt x="101" y="1493"/>
                    <a:pt x="52" y="1194"/>
                    <a:pt x="125" y="911"/>
                  </a:cubicBezTo>
                  <a:cubicBezTo>
                    <a:pt x="195" y="637"/>
                    <a:pt x="376" y="401"/>
                    <a:pt x="637" y="243"/>
                  </a:cubicBezTo>
                  <a:cubicBezTo>
                    <a:pt x="1096" y="988"/>
                    <a:pt x="1096" y="988"/>
                    <a:pt x="1096" y="988"/>
                  </a:cubicBezTo>
                  <a:cubicBezTo>
                    <a:pt x="1096" y="892"/>
                    <a:pt x="1096" y="892"/>
                    <a:pt x="1096" y="892"/>
                  </a:cubicBezTo>
                  <a:cubicBezTo>
                    <a:pt x="546" y="0"/>
                    <a:pt x="546" y="0"/>
                    <a:pt x="546" y="0"/>
                  </a:cubicBezTo>
                  <a:cubicBezTo>
                    <a:pt x="487" y="0"/>
                    <a:pt x="487" y="0"/>
                    <a:pt x="487" y="0"/>
                  </a:cubicBezTo>
                  <a:cubicBezTo>
                    <a:pt x="610" y="201"/>
                    <a:pt x="610" y="201"/>
                    <a:pt x="610" y="201"/>
                  </a:cubicBezTo>
                  <a:cubicBezTo>
                    <a:pt x="338" y="365"/>
                    <a:pt x="149" y="612"/>
                    <a:pt x="75" y="899"/>
                  </a:cubicBezTo>
                  <a:cubicBezTo>
                    <a:pt x="0" y="1194"/>
                    <a:pt x="50" y="1507"/>
                    <a:pt x="218" y="1779"/>
                  </a:cubicBezTo>
                  <a:cubicBezTo>
                    <a:pt x="316" y="1938"/>
                    <a:pt x="448" y="2065"/>
                    <a:pt x="600" y="2158"/>
                  </a:cubicBezTo>
                  <a:cubicBezTo>
                    <a:pt x="703" y="2158"/>
                    <a:pt x="703" y="2158"/>
                    <a:pt x="703" y="2158"/>
                  </a:cubicBezTo>
                  <a:cubicBezTo>
                    <a:pt x="526" y="2068"/>
                    <a:pt x="372" y="1931"/>
                    <a:pt x="262" y="17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20">
              <a:extLst>
                <a:ext uri="{FF2B5EF4-FFF2-40B4-BE49-F238E27FC236}">
                  <a16:creationId xmlns:a16="http://schemas.microsoft.com/office/drawing/2014/main" id="{B0928341-D3C6-4CAB-8AF3-8D756275AE7E}"/>
                </a:ext>
              </a:extLst>
            </p:cNvPr>
            <p:cNvSpPr>
              <a:spLocks/>
            </p:cNvSpPr>
            <p:nvPr/>
          </p:nvSpPr>
          <p:spPr bwMode="auto">
            <a:xfrm>
              <a:off x="3801" y="2"/>
              <a:ext cx="1586" cy="4316"/>
            </a:xfrm>
            <a:custGeom>
              <a:avLst/>
              <a:gdLst>
                <a:gd name="T0" fmla="*/ 666 w 793"/>
                <a:gd name="T1" fmla="*/ 1965 h 2158"/>
                <a:gd name="T2" fmla="*/ 51 w 793"/>
                <a:gd name="T3" fmla="*/ 0 h 2158"/>
                <a:gd name="T4" fmla="*/ 0 w 793"/>
                <a:gd name="T5" fmla="*/ 0 h 2158"/>
                <a:gd name="T6" fmla="*/ 623 w 793"/>
                <a:gd name="T7" fmla="*/ 1990 h 2158"/>
                <a:gd name="T8" fmla="*/ 731 w 793"/>
                <a:gd name="T9" fmla="*/ 2158 h 2158"/>
                <a:gd name="T10" fmla="*/ 793 w 793"/>
                <a:gd name="T11" fmla="*/ 2158 h 2158"/>
                <a:gd name="T12" fmla="*/ 666 w 793"/>
                <a:gd name="T13" fmla="*/ 1965 h 2158"/>
              </a:gdLst>
              <a:ahLst/>
              <a:cxnLst>
                <a:cxn ang="0">
                  <a:pos x="T0" y="T1"/>
                </a:cxn>
                <a:cxn ang="0">
                  <a:pos x="T2" y="T3"/>
                </a:cxn>
                <a:cxn ang="0">
                  <a:pos x="T4" y="T5"/>
                </a:cxn>
                <a:cxn ang="0">
                  <a:pos x="T6" y="T7"/>
                </a:cxn>
                <a:cxn ang="0">
                  <a:pos x="T8" y="T9"/>
                </a:cxn>
                <a:cxn ang="0">
                  <a:pos x="T10" y="T11"/>
                </a:cxn>
                <a:cxn ang="0">
                  <a:pos x="T12" y="T13"/>
                </a:cxn>
              </a:cxnLst>
              <a:rect l="0" t="0" r="r" b="b"/>
              <a:pathLst>
                <a:path w="793" h="2158">
                  <a:moveTo>
                    <a:pt x="666" y="1965"/>
                  </a:moveTo>
                  <a:cubicBezTo>
                    <a:pt x="270" y="1322"/>
                    <a:pt x="80" y="651"/>
                    <a:pt x="51" y="0"/>
                  </a:cubicBezTo>
                  <a:cubicBezTo>
                    <a:pt x="0" y="0"/>
                    <a:pt x="0" y="0"/>
                    <a:pt x="0" y="0"/>
                  </a:cubicBezTo>
                  <a:cubicBezTo>
                    <a:pt x="29" y="660"/>
                    <a:pt x="221" y="1339"/>
                    <a:pt x="623" y="1990"/>
                  </a:cubicBezTo>
                  <a:cubicBezTo>
                    <a:pt x="658" y="2047"/>
                    <a:pt x="694" y="2103"/>
                    <a:pt x="731" y="2158"/>
                  </a:cubicBezTo>
                  <a:cubicBezTo>
                    <a:pt x="793" y="2158"/>
                    <a:pt x="793" y="2158"/>
                    <a:pt x="793" y="2158"/>
                  </a:cubicBezTo>
                  <a:cubicBezTo>
                    <a:pt x="749" y="2095"/>
                    <a:pt x="707" y="2031"/>
                    <a:pt x="666" y="19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 name="Titre 11">
            <a:extLst>
              <a:ext uri="{FF2B5EF4-FFF2-40B4-BE49-F238E27FC236}">
                <a16:creationId xmlns:a16="http://schemas.microsoft.com/office/drawing/2014/main" id="{29605260-D30D-496E-BD79-BD78D7684078}"/>
              </a:ext>
            </a:extLst>
          </p:cNvPr>
          <p:cNvSpPr>
            <a:spLocks noGrp="1"/>
          </p:cNvSpPr>
          <p:nvPr>
            <p:ph type="title"/>
          </p:nvPr>
        </p:nvSpPr>
        <p:spPr>
          <a:xfrm>
            <a:off x="1065498" y="2578568"/>
            <a:ext cx="5328046" cy="1366528"/>
          </a:xfrm>
        </p:spPr>
        <p:txBody>
          <a:bodyPr wrap="square" anchor="t" anchorCtr="0">
            <a:spAutoFit/>
          </a:bodyPr>
          <a:lstStyle>
            <a:lvl1pPr>
              <a:defRPr sz="4600" b="1">
                <a:solidFill>
                  <a:schemeClr val="bg1"/>
                </a:solidFill>
              </a:defRPr>
            </a:lvl1pPr>
          </a:lstStyle>
          <a:p>
            <a:r>
              <a:rPr lang="fr-FR" dirty="0"/>
              <a:t>Modifiez le style du titre</a:t>
            </a:r>
          </a:p>
        </p:txBody>
      </p:sp>
      <p:sp>
        <p:nvSpPr>
          <p:cNvPr id="14" name="Espace réservé du texte 13">
            <a:extLst>
              <a:ext uri="{FF2B5EF4-FFF2-40B4-BE49-F238E27FC236}">
                <a16:creationId xmlns:a16="http://schemas.microsoft.com/office/drawing/2014/main" id="{70AF9960-FEA3-4035-9354-0410F7F5C1A2}"/>
              </a:ext>
            </a:extLst>
          </p:cNvPr>
          <p:cNvSpPr>
            <a:spLocks noGrp="1"/>
          </p:cNvSpPr>
          <p:nvPr>
            <p:ph type="body" sz="quarter" idx="10"/>
          </p:nvPr>
        </p:nvSpPr>
        <p:spPr>
          <a:xfrm>
            <a:off x="1065495" y="3967551"/>
            <a:ext cx="5328046" cy="757130"/>
          </a:xfrm>
        </p:spPr>
        <p:txBody>
          <a:bodyPr wrap="square">
            <a:spAutoFit/>
          </a:bodyPr>
          <a:lstStyle>
            <a:lvl1pPr>
              <a:buNone/>
              <a:defRPr sz="2400" b="0">
                <a:solidFill>
                  <a:schemeClr val="bg1"/>
                </a:solidFill>
              </a:defRPr>
            </a:lvl1pPr>
            <a:lvl2pPr>
              <a:defRPr sz="1800"/>
            </a:lvl2pPr>
            <a:lvl3pPr>
              <a:defRPr sz="1800"/>
            </a:lvl3pPr>
            <a:lvl4pPr>
              <a:defRPr sz="1800"/>
            </a:lvl4pPr>
            <a:lvl5pPr>
              <a:defRPr sz="1800"/>
            </a:lvl5pPr>
          </a:lstStyle>
          <a:p>
            <a:pPr lvl="0"/>
            <a:r>
              <a:rPr lang="fr-FR" dirty="0"/>
              <a:t>Cliquez pour modifier les styles du texte du masque</a:t>
            </a:r>
          </a:p>
        </p:txBody>
      </p:sp>
    </p:spTree>
    <p:extLst>
      <p:ext uri="{BB962C8B-B14F-4D97-AF65-F5344CB8AC3E}">
        <p14:creationId xmlns:p14="http://schemas.microsoft.com/office/powerpoint/2010/main" val="390596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B91E20-4238-41D9-B2BE-127EBE2FF000}"/>
              </a:ext>
            </a:extLst>
          </p:cNvPr>
          <p:cNvSpPr/>
          <p:nvPr userDrawn="1"/>
        </p:nvSpPr>
        <p:spPr>
          <a:xfrm>
            <a:off x="0" y="0"/>
            <a:ext cx="12192000" cy="686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 4">
            <a:extLst>
              <a:ext uri="{FF2B5EF4-FFF2-40B4-BE49-F238E27FC236}">
                <a16:creationId xmlns:a16="http://schemas.microsoft.com/office/drawing/2014/main" id="{175A4D71-107C-4B0E-9235-861BC03952F6}"/>
              </a:ext>
            </a:extLst>
          </p:cNvPr>
          <p:cNvGrpSpPr>
            <a:grpSpLocks noChangeAspect="1"/>
          </p:cNvGrpSpPr>
          <p:nvPr userDrawn="1"/>
        </p:nvGrpSpPr>
        <p:grpSpPr bwMode="auto">
          <a:xfrm>
            <a:off x="4953000" y="3175"/>
            <a:ext cx="7239000" cy="6851650"/>
            <a:chOff x="3120" y="2"/>
            <a:chExt cx="4560" cy="4316"/>
          </a:xfrm>
          <a:solidFill>
            <a:schemeClr val="bg1"/>
          </a:solidFill>
        </p:grpSpPr>
        <p:sp>
          <p:nvSpPr>
            <p:cNvPr id="15" name="Freeform 5">
              <a:extLst>
                <a:ext uri="{FF2B5EF4-FFF2-40B4-BE49-F238E27FC236}">
                  <a16:creationId xmlns:a16="http://schemas.microsoft.com/office/drawing/2014/main" id="{E5A8EBED-9A4B-44A3-850F-08D0BC91DE92}"/>
                </a:ext>
              </a:extLst>
            </p:cNvPr>
            <p:cNvSpPr>
              <a:spLocks/>
            </p:cNvSpPr>
            <p:nvPr/>
          </p:nvSpPr>
          <p:spPr bwMode="auto">
            <a:xfrm>
              <a:off x="4938" y="1168"/>
              <a:ext cx="2742" cy="3150"/>
            </a:xfrm>
            <a:custGeom>
              <a:avLst/>
              <a:gdLst>
                <a:gd name="T0" fmla="*/ 333 w 1371"/>
                <a:gd name="T1" fmla="*/ 1527 h 1575"/>
                <a:gd name="T2" fmla="*/ 515 w 1371"/>
                <a:gd name="T3" fmla="*/ 256 h 1575"/>
                <a:gd name="T4" fmla="*/ 1181 w 1371"/>
                <a:gd name="T5" fmla="*/ 78 h 1575"/>
                <a:gd name="T6" fmla="*/ 1371 w 1371"/>
                <a:gd name="T7" fmla="*/ 130 h 1575"/>
                <a:gd name="T8" fmla="*/ 1371 w 1371"/>
                <a:gd name="T9" fmla="*/ 86 h 1575"/>
                <a:gd name="T10" fmla="*/ 1187 w 1371"/>
                <a:gd name="T11" fmla="*/ 37 h 1575"/>
                <a:gd name="T12" fmla="*/ 490 w 1371"/>
                <a:gd name="T13" fmla="*/ 223 h 1575"/>
                <a:gd name="T14" fmla="*/ 301 w 1371"/>
                <a:gd name="T15" fmla="*/ 1552 h 1575"/>
                <a:gd name="T16" fmla="*/ 270 w 1371"/>
                <a:gd name="T17" fmla="*/ 1575 h 1575"/>
                <a:gd name="T18" fmla="*/ 338 w 1371"/>
                <a:gd name="T19" fmla="*/ 1575 h 1575"/>
                <a:gd name="T20" fmla="*/ 1371 w 1371"/>
                <a:gd name="T21" fmla="*/ 785 h 1575"/>
                <a:gd name="T22" fmla="*/ 1371 w 1371"/>
                <a:gd name="T23" fmla="*/ 734 h 1575"/>
                <a:gd name="T24" fmla="*/ 333 w 1371"/>
                <a:gd name="T25" fmla="*/ 152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1" h="1575">
                  <a:moveTo>
                    <a:pt x="333" y="1527"/>
                  </a:moveTo>
                  <a:cubicBezTo>
                    <a:pt x="46" y="1120"/>
                    <a:pt x="126" y="553"/>
                    <a:pt x="515" y="256"/>
                  </a:cubicBezTo>
                  <a:cubicBezTo>
                    <a:pt x="711" y="106"/>
                    <a:pt x="948" y="42"/>
                    <a:pt x="1181" y="78"/>
                  </a:cubicBezTo>
                  <a:cubicBezTo>
                    <a:pt x="1247" y="88"/>
                    <a:pt x="1310" y="105"/>
                    <a:pt x="1371" y="130"/>
                  </a:cubicBezTo>
                  <a:cubicBezTo>
                    <a:pt x="1371" y="86"/>
                    <a:pt x="1371" y="86"/>
                    <a:pt x="1371" y="86"/>
                  </a:cubicBezTo>
                  <a:cubicBezTo>
                    <a:pt x="1312" y="63"/>
                    <a:pt x="1250" y="47"/>
                    <a:pt x="1187" y="37"/>
                  </a:cubicBezTo>
                  <a:cubicBezTo>
                    <a:pt x="943" y="0"/>
                    <a:pt x="696" y="66"/>
                    <a:pt x="490" y="223"/>
                  </a:cubicBezTo>
                  <a:cubicBezTo>
                    <a:pt x="84" y="534"/>
                    <a:pt x="0" y="1126"/>
                    <a:pt x="301" y="1552"/>
                  </a:cubicBezTo>
                  <a:cubicBezTo>
                    <a:pt x="270" y="1575"/>
                    <a:pt x="270" y="1575"/>
                    <a:pt x="270" y="1575"/>
                  </a:cubicBezTo>
                  <a:cubicBezTo>
                    <a:pt x="338" y="1575"/>
                    <a:pt x="338" y="1575"/>
                    <a:pt x="338" y="1575"/>
                  </a:cubicBezTo>
                  <a:cubicBezTo>
                    <a:pt x="1371" y="785"/>
                    <a:pt x="1371" y="785"/>
                    <a:pt x="1371" y="785"/>
                  </a:cubicBezTo>
                  <a:cubicBezTo>
                    <a:pt x="1371" y="734"/>
                    <a:pt x="1371" y="734"/>
                    <a:pt x="1371" y="734"/>
                  </a:cubicBezTo>
                  <a:lnTo>
                    <a:pt x="333" y="15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9EB2324A-CB9B-49B1-9220-DA50C637F247}"/>
                </a:ext>
              </a:extLst>
            </p:cNvPr>
            <p:cNvSpPr>
              <a:spLocks/>
            </p:cNvSpPr>
            <p:nvPr/>
          </p:nvSpPr>
          <p:spPr bwMode="auto">
            <a:xfrm>
              <a:off x="3120" y="2"/>
              <a:ext cx="4280" cy="4316"/>
            </a:xfrm>
            <a:custGeom>
              <a:avLst/>
              <a:gdLst>
                <a:gd name="T0" fmla="*/ 1218 w 2140"/>
                <a:gd name="T1" fmla="*/ 503 h 2158"/>
                <a:gd name="T2" fmla="*/ 2140 w 2140"/>
                <a:gd name="T3" fmla="*/ 0 h 2158"/>
                <a:gd name="T4" fmla="*/ 2022 w 2140"/>
                <a:gd name="T5" fmla="*/ 0 h 2158"/>
                <a:gd name="T6" fmla="*/ 1194 w 2140"/>
                <a:gd name="T7" fmla="*/ 470 h 2158"/>
                <a:gd name="T8" fmla="*/ 0 w 2140"/>
                <a:gd name="T9" fmla="*/ 2158 h 2158"/>
                <a:gd name="T10" fmla="*/ 43 w 2140"/>
                <a:gd name="T11" fmla="*/ 2158 h 2158"/>
                <a:gd name="T12" fmla="*/ 1218 w 2140"/>
                <a:gd name="T13" fmla="*/ 503 h 2158"/>
              </a:gdLst>
              <a:ahLst/>
              <a:cxnLst>
                <a:cxn ang="0">
                  <a:pos x="T0" y="T1"/>
                </a:cxn>
                <a:cxn ang="0">
                  <a:pos x="T2" y="T3"/>
                </a:cxn>
                <a:cxn ang="0">
                  <a:pos x="T4" y="T5"/>
                </a:cxn>
                <a:cxn ang="0">
                  <a:pos x="T6" y="T7"/>
                </a:cxn>
                <a:cxn ang="0">
                  <a:pos x="T8" y="T9"/>
                </a:cxn>
                <a:cxn ang="0">
                  <a:pos x="T10" y="T11"/>
                </a:cxn>
                <a:cxn ang="0">
                  <a:pos x="T12" y="T13"/>
                </a:cxn>
              </a:cxnLst>
              <a:rect l="0" t="0" r="r" b="b"/>
              <a:pathLst>
                <a:path w="2140" h="2158">
                  <a:moveTo>
                    <a:pt x="1218" y="503"/>
                  </a:moveTo>
                  <a:cubicBezTo>
                    <a:pt x="1514" y="277"/>
                    <a:pt x="1825" y="112"/>
                    <a:pt x="2140" y="0"/>
                  </a:cubicBezTo>
                  <a:cubicBezTo>
                    <a:pt x="2022" y="0"/>
                    <a:pt x="2022" y="0"/>
                    <a:pt x="2022" y="0"/>
                  </a:cubicBezTo>
                  <a:cubicBezTo>
                    <a:pt x="1739" y="111"/>
                    <a:pt x="1461" y="266"/>
                    <a:pt x="1194" y="470"/>
                  </a:cubicBezTo>
                  <a:cubicBezTo>
                    <a:pt x="591" y="930"/>
                    <a:pt x="206" y="1527"/>
                    <a:pt x="0" y="2158"/>
                  </a:cubicBezTo>
                  <a:cubicBezTo>
                    <a:pt x="43" y="2158"/>
                    <a:pt x="43" y="2158"/>
                    <a:pt x="43" y="2158"/>
                  </a:cubicBezTo>
                  <a:cubicBezTo>
                    <a:pt x="247" y="1539"/>
                    <a:pt x="627" y="955"/>
                    <a:pt x="1218" y="5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 name="Titre 11">
            <a:extLst>
              <a:ext uri="{FF2B5EF4-FFF2-40B4-BE49-F238E27FC236}">
                <a16:creationId xmlns:a16="http://schemas.microsoft.com/office/drawing/2014/main" id="{29605260-D30D-496E-BD79-BD78D7684078}"/>
              </a:ext>
            </a:extLst>
          </p:cNvPr>
          <p:cNvSpPr>
            <a:spLocks noGrp="1"/>
          </p:cNvSpPr>
          <p:nvPr>
            <p:ph type="title"/>
          </p:nvPr>
        </p:nvSpPr>
        <p:spPr>
          <a:xfrm>
            <a:off x="1065498" y="2578568"/>
            <a:ext cx="5328046" cy="1366528"/>
          </a:xfrm>
        </p:spPr>
        <p:txBody>
          <a:bodyPr wrap="square" anchor="t" anchorCtr="0">
            <a:spAutoFit/>
          </a:bodyPr>
          <a:lstStyle>
            <a:lvl1pPr>
              <a:defRPr sz="4600" b="1">
                <a:solidFill>
                  <a:schemeClr val="bg1"/>
                </a:solidFill>
              </a:defRPr>
            </a:lvl1pPr>
          </a:lstStyle>
          <a:p>
            <a:r>
              <a:rPr lang="fr-FR" dirty="0"/>
              <a:t>Modifiez le style du titre</a:t>
            </a:r>
          </a:p>
        </p:txBody>
      </p:sp>
      <p:sp>
        <p:nvSpPr>
          <p:cNvPr id="14" name="Espace réservé du texte 13">
            <a:extLst>
              <a:ext uri="{FF2B5EF4-FFF2-40B4-BE49-F238E27FC236}">
                <a16:creationId xmlns:a16="http://schemas.microsoft.com/office/drawing/2014/main" id="{70AF9960-FEA3-4035-9354-0410F7F5C1A2}"/>
              </a:ext>
            </a:extLst>
          </p:cNvPr>
          <p:cNvSpPr>
            <a:spLocks noGrp="1"/>
          </p:cNvSpPr>
          <p:nvPr>
            <p:ph type="body" sz="quarter" idx="10"/>
          </p:nvPr>
        </p:nvSpPr>
        <p:spPr>
          <a:xfrm>
            <a:off x="1065495" y="3967551"/>
            <a:ext cx="5328046" cy="757130"/>
          </a:xfrm>
        </p:spPr>
        <p:txBody>
          <a:bodyPr wrap="square">
            <a:spAutoFit/>
          </a:bodyPr>
          <a:lstStyle>
            <a:lvl1pPr>
              <a:buNone/>
              <a:defRPr sz="2400" b="0">
                <a:solidFill>
                  <a:schemeClr val="bg1"/>
                </a:solidFill>
              </a:defRPr>
            </a:lvl1pPr>
            <a:lvl2pPr>
              <a:defRPr sz="1800"/>
            </a:lvl2pPr>
            <a:lvl3pPr>
              <a:defRPr sz="1800"/>
            </a:lvl3pPr>
            <a:lvl4pPr>
              <a:defRPr sz="1800"/>
            </a:lvl4pPr>
            <a:lvl5pPr>
              <a:defRPr sz="1800"/>
            </a:lvl5pPr>
          </a:lstStyle>
          <a:p>
            <a:pPr lvl="0"/>
            <a:r>
              <a:rPr lang="fr-FR" dirty="0"/>
              <a:t>Cliquez pour modifier les styles du texte du masque</a:t>
            </a:r>
          </a:p>
        </p:txBody>
      </p:sp>
    </p:spTree>
    <p:extLst>
      <p:ext uri="{BB962C8B-B14F-4D97-AF65-F5344CB8AC3E}">
        <p14:creationId xmlns:p14="http://schemas.microsoft.com/office/powerpoint/2010/main" val="422860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70A537-9432-43A0-B1DA-F8E9911769A4}"/>
              </a:ext>
            </a:extLst>
          </p:cNvPr>
          <p:cNvSpPr/>
          <p:nvPr userDrawn="1"/>
        </p:nvSpPr>
        <p:spPr>
          <a:xfrm>
            <a:off x="0" y="0"/>
            <a:ext cx="12192000" cy="686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reeform 5">
            <a:extLst>
              <a:ext uri="{FF2B5EF4-FFF2-40B4-BE49-F238E27FC236}">
                <a16:creationId xmlns:a16="http://schemas.microsoft.com/office/drawing/2014/main" id="{698AFB28-87B7-458B-A44B-0A5F3243DDFE}"/>
              </a:ext>
            </a:extLst>
          </p:cNvPr>
          <p:cNvSpPr>
            <a:spLocks/>
          </p:cNvSpPr>
          <p:nvPr userDrawn="1"/>
        </p:nvSpPr>
        <p:spPr bwMode="auto">
          <a:xfrm>
            <a:off x="5929313" y="0"/>
            <a:ext cx="6262687" cy="6858000"/>
          </a:xfrm>
          <a:custGeom>
            <a:avLst/>
            <a:gdLst>
              <a:gd name="T0" fmla="*/ 258 w 1972"/>
              <a:gd name="T1" fmla="*/ 2160 h 2160"/>
              <a:gd name="T2" fmla="*/ 329 w 1972"/>
              <a:gd name="T3" fmla="*/ 2160 h 2160"/>
              <a:gd name="T4" fmla="*/ 726 w 1972"/>
              <a:gd name="T5" fmla="*/ 505 h 2160"/>
              <a:gd name="T6" fmla="*/ 1972 w 1972"/>
              <a:gd name="T7" fmla="*/ 2101 h 2160"/>
              <a:gd name="T8" fmla="*/ 1972 w 1972"/>
              <a:gd name="T9" fmla="*/ 1997 h 2160"/>
              <a:gd name="T10" fmla="*/ 778 w 1972"/>
              <a:gd name="T11" fmla="*/ 467 h 2160"/>
              <a:gd name="T12" fmla="*/ 1972 w 1972"/>
              <a:gd name="T13" fmla="*/ 263 h 2160"/>
              <a:gd name="T14" fmla="*/ 1972 w 1972"/>
              <a:gd name="T15" fmla="*/ 198 h 2160"/>
              <a:gd name="T16" fmla="*/ 739 w 1972"/>
              <a:gd name="T17" fmla="*/ 417 h 2160"/>
              <a:gd name="T18" fmla="*/ 413 w 1972"/>
              <a:gd name="T19" fmla="*/ 0 h 2160"/>
              <a:gd name="T20" fmla="*/ 332 w 1972"/>
              <a:gd name="T21" fmla="*/ 0 h 2160"/>
              <a:gd name="T22" fmla="*/ 687 w 1972"/>
              <a:gd name="T23" fmla="*/ 455 h 2160"/>
              <a:gd name="T24" fmla="*/ 258 w 1972"/>
              <a:gd name="T25" fmla="*/ 216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2" h="2160">
                <a:moveTo>
                  <a:pt x="258" y="2160"/>
                </a:moveTo>
                <a:cubicBezTo>
                  <a:pt x="329" y="2160"/>
                  <a:pt x="329" y="2160"/>
                  <a:pt x="329" y="2160"/>
                </a:cubicBezTo>
                <a:cubicBezTo>
                  <a:pt x="67" y="1589"/>
                  <a:pt x="216" y="902"/>
                  <a:pt x="726" y="505"/>
                </a:cubicBezTo>
                <a:cubicBezTo>
                  <a:pt x="1972" y="2101"/>
                  <a:pt x="1972" y="2101"/>
                  <a:pt x="1972" y="2101"/>
                </a:cubicBezTo>
                <a:cubicBezTo>
                  <a:pt x="1972" y="1997"/>
                  <a:pt x="1972" y="1997"/>
                  <a:pt x="1972" y="1997"/>
                </a:cubicBezTo>
                <a:cubicBezTo>
                  <a:pt x="778" y="467"/>
                  <a:pt x="778" y="467"/>
                  <a:pt x="778" y="467"/>
                </a:cubicBezTo>
                <a:cubicBezTo>
                  <a:pt x="1133" y="216"/>
                  <a:pt x="1573" y="154"/>
                  <a:pt x="1972" y="263"/>
                </a:cubicBezTo>
                <a:cubicBezTo>
                  <a:pt x="1972" y="198"/>
                  <a:pt x="1972" y="198"/>
                  <a:pt x="1972" y="198"/>
                </a:cubicBezTo>
                <a:cubicBezTo>
                  <a:pt x="1559" y="90"/>
                  <a:pt x="1105" y="157"/>
                  <a:pt x="739" y="417"/>
                </a:cubicBezTo>
                <a:cubicBezTo>
                  <a:pt x="413" y="0"/>
                  <a:pt x="413" y="0"/>
                  <a:pt x="413" y="0"/>
                </a:cubicBezTo>
                <a:cubicBezTo>
                  <a:pt x="332" y="0"/>
                  <a:pt x="332" y="0"/>
                  <a:pt x="332" y="0"/>
                </a:cubicBezTo>
                <a:cubicBezTo>
                  <a:pt x="687" y="455"/>
                  <a:pt x="687" y="455"/>
                  <a:pt x="687" y="455"/>
                </a:cubicBezTo>
                <a:cubicBezTo>
                  <a:pt x="160" y="865"/>
                  <a:pt x="0" y="1568"/>
                  <a:pt x="258" y="21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Titre 11">
            <a:extLst>
              <a:ext uri="{FF2B5EF4-FFF2-40B4-BE49-F238E27FC236}">
                <a16:creationId xmlns:a16="http://schemas.microsoft.com/office/drawing/2014/main" id="{29605260-D30D-496E-BD79-BD78D7684078}"/>
              </a:ext>
            </a:extLst>
          </p:cNvPr>
          <p:cNvSpPr>
            <a:spLocks noGrp="1"/>
          </p:cNvSpPr>
          <p:nvPr>
            <p:ph type="title"/>
          </p:nvPr>
        </p:nvSpPr>
        <p:spPr>
          <a:xfrm>
            <a:off x="1065498" y="2578568"/>
            <a:ext cx="5328046" cy="1366528"/>
          </a:xfrm>
        </p:spPr>
        <p:txBody>
          <a:bodyPr wrap="square" anchor="t" anchorCtr="0">
            <a:spAutoFit/>
          </a:bodyPr>
          <a:lstStyle>
            <a:lvl1pPr>
              <a:defRPr sz="4600" b="1">
                <a:solidFill>
                  <a:schemeClr val="bg1"/>
                </a:solidFill>
              </a:defRPr>
            </a:lvl1pPr>
          </a:lstStyle>
          <a:p>
            <a:r>
              <a:rPr lang="fr-FR" dirty="0"/>
              <a:t>Modifiez le style du titre</a:t>
            </a:r>
          </a:p>
        </p:txBody>
      </p:sp>
      <p:sp>
        <p:nvSpPr>
          <p:cNvPr id="14" name="Espace réservé du texte 13">
            <a:extLst>
              <a:ext uri="{FF2B5EF4-FFF2-40B4-BE49-F238E27FC236}">
                <a16:creationId xmlns:a16="http://schemas.microsoft.com/office/drawing/2014/main" id="{70AF9960-FEA3-4035-9354-0410F7F5C1A2}"/>
              </a:ext>
            </a:extLst>
          </p:cNvPr>
          <p:cNvSpPr>
            <a:spLocks noGrp="1"/>
          </p:cNvSpPr>
          <p:nvPr>
            <p:ph type="body" sz="quarter" idx="10"/>
          </p:nvPr>
        </p:nvSpPr>
        <p:spPr>
          <a:xfrm>
            <a:off x="1065495" y="3967551"/>
            <a:ext cx="5328046" cy="757130"/>
          </a:xfrm>
        </p:spPr>
        <p:txBody>
          <a:bodyPr wrap="square">
            <a:spAutoFit/>
          </a:bodyPr>
          <a:lstStyle>
            <a:lvl1pPr>
              <a:buNone/>
              <a:defRPr sz="2400" b="0">
                <a:solidFill>
                  <a:schemeClr val="bg1"/>
                </a:solidFill>
              </a:defRPr>
            </a:lvl1pPr>
            <a:lvl2pPr>
              <a:defRPr sz="1800"/>
            </a:lvl2pPr>
            <a:lvl3pPr>
              <a:defRPr sz="1800"/>
            </a:lvl3pPr>
            <a:lvl4pPr>
              <a:defRPr sz="1800"/>
            </a:lvl4pPr>
            <a:lvl5pPr>
              <a:defRPr sz="1800"/>
            </a:lvl5pPr>
          </a:lstStyle>
          <a:p>
            <a:pPr lvl="0"/>
            <a:r>
              <a:rPr lang="fr-FR" dirty="0"/>
              <a:t>Cliquez pour modifier les styles du texte du masque</a:t>
            </a:r>
          </a:p>
        </p:txBody>
      </p:sp>
    </p:spTree>
    <p:extLst>
      <p:ext uri="{BB962C8B-B14F-4D97-AF65-F5344CB8AC3E}">
        <p14:creationId xmlns:p14="http://schemas.microsoft.com/office/powerpoint/2010/main" val="116302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BD27CA9B-A68B-46A7-B449-EB5278477FFF}"/>
              </a:ext>
            </a:extLst>
          </p:cNvPr>
          <p:cNvGrpSpPr>
            <a:grpSpLocks noChangeAspect="1"/>
          </p:cNvGrpSpPr>
          <p:nvPr userDrawn="1"/>
        </p:nvGrpSpPr>
        <p:grpSpPr bwMode="auto">
          <a:xfrm>
            <a:off x="-1" y="6368468"/>
            <a:ext cx="11448789" cy="82012"/>
            <a:chOff x="0" y="2134"/>
            <a:chExt cx="7678" cy="55"/>
          </a:xfrm>
          <a:gradFill>
            <a:gsLst>
              <a:gs pos="75000">
                <a:srgbClr val="002776"/>
              </a:gs>
              <a:gs pos="25000">
                <a:srgbClr val="D52B1E"/>
              </a:gs>
            </a:gsLst>
            <a:lin ang="8400000" scaled="0"/>
          </a:gradFill>
        </p:grpSpPr>
        <p:sp>
          <p:nvSpPr>
            <p:cNvPr id="7" name="Freeform 5">
              <a:extLst>
                <a:ext uri="{FF2B5EF4-FFF2-40B4-BE49-F238E27FC236}">
                  <a16:creationId xmlns:a16="http://schemas.microsoft.com/office/drawing/2014/main" id="{63340485-0CD5-4A51-9FF4-5D20D09C6DEA}"/>
                </a:ext>
              </a:extLst>
            </p:cNvPr>
            <p:cNvSpPr>
              <a:spLocks/>
            </p:cNvSpPr>
            <p:nvPr/>
          </p:nvSpPr>
          <p:spPr bwMode="auto">
            <a:xfrm>
              <a:off x="5462" y="2134"/>
              <a:ext cx="1046" cy="55"/>
            </a:xfrm>
            <a:custGeom>
              <a:avLst/>
              <a:gdLst>
                <a:gd name="T0" fmla="*/ 492 w 492"/>
                <a:gd name="T1" fmla="*/ 0 h 23"/>
                <a:gd name="T2" fmla="*/ 0 w 492"/>
                <a:gd name="T3" fmla="*/ 0 h 23"/>
                <a:gd name="T4" fmla="*/ 0 w 492"/>
                <a:gd name="T5" fmla="*/ 11 h 23"/>
                <a:gd name="T6" fmla="*/ 0 w 492"/>
                <a:gd name="T7" fmla="*/ 23 h 23"/>
                <a:gd name="T8" fmla="*/ 492 w 492"/>
                <a:gd name="T9" fmla="*/ 23 h 23"/>
                <a:gd name="T10" fmla="*/ 492 w 492"/>
                <a:gd name="T11" fmla="*/ 11 h 23"/>
                <a:gd name="T12" fmla="*/ 492 w 49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492" h="23">
                  <a:moveTo>
                    <a:pt x="492" y="0"/>
                  </a:moveTo>
                  <a:cubicBezTo>
                    <a:pt x="0" y="0"/>
                    <a:pt x="0" y="0"/>
                    <a:pt x="0" y="0"/>
                  </a:cubicBezTo>
                  <a:cubicBezTo>
                    <a:pt x="0" y="4"/>
                    <a:pt x="0" y="8"/>
                    <a:pt x="0" y="11"/>
                  </a:cubicBezTo>
                  <a:cubicBezTo>
                    <a:pt x="0" y="15"/>
                    <a:pt x="0" y="19"/>
                    <a:pt x="0" y="23"/>
                  </a:cubicBezTo>
                  <a:cubicBezTo>
                    <a:pt x="492" y="23"/>
                    <a:pt x="492" y="23"/>
                    <a:pt x="492" y="23"/>
                  </a:cubicBezTo>
                  <a:cubicBezTo>
                    <a:pt x="492" y="19"/>
                    <a:pt x="492" y="15"/>
                    <a:pt x="492" y="11"/>
                  </a:cubicBezTo>
                  <a:cubicBezTo>
                    <a:pt x="492" y="8"/>
                    <a:pt x="492" y="4"/>
                    <a:pt x="4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D934B0DB-55F0-4BFC-8E93-6859D5FC1678}"/>
                </a:ext>
              </a:extLst>
            </p:cNvPr>
            <p:cNvSpPr>
              <a:spLocks/>
            </p:cNvSpPr>
            <p:nvPr/>
          </p:nvSpPr>
          <p:spPr bwMode="auto">
            <a:xfrm>
              <a:off x="7172" y="2134"/>
              <a:ext cx="349" cy="55"/>
            </a:xfrm>
            <a:custGeom>
              <a:avLst/>
              <a:gdLst>
                <a:gd name="T0" fmla="*/ 349 w 349"/>
                <a:gd name="T1" fmla="*/ 0 h 55"/>
                <a:gd name="T2" fmla="*/ 0 w 349"/>
                <a:gd name="T3" fmla="*/ 0 h 55"/>
                <a:gd name="T4" fmla="*/ 47 w 349"/>
                <a:gd name="T5" fmla="*/ 55 h 55"/>
                <a:gd name="T6" fmla="*/ 349 w 349"/>
                <a:gd name="T7" fmla="*/ 55 h 55"/>
                <a:gd name="T8" fmla="*/ 349 w 349"/>
                <a:gd name="T9" fmla="*/ 0 h 55"/>
              </a:gdLst>
              <a:ahLst/>
              <a:cxnLst>
                <a:cxn ang="0">
                  <a:pos x="T0" y="T1"/>
                </a:cxn>
                <a:cxn ang="0">
                  <a:pos x="T2" y="T3"/>
                </a:cxn>
                <a:cxn ang="0">
                  <a:pos x="T4" y="T5"/>
                </a:cxn>
                <a:cxn ang="0">
                  <a:pos x="T6" y="T7"/>
                </a:cxn>
                <a:cxn ang="0">
                  <a:pos x="T8" y="T9"/>
                </a:cxn>
              </a:cxnLst>
              <a:rect l="0" t="0" r="r" b="b"/>
              <a:pathLst>
                <a:path w="349" h="55">
                  <a:moveTo>
                    <a:pt x="349" y="0"/>
                  </a:moveTo>
                  <a:lnTo>
                    <a:pt x="0" y="0"/>
                  </a:lnTo>
                  <a:lnTo>
                    <a:pt x="47" y="55"/>
                  </a:lnTo>
                  <a:lnTo>
                    <a:pt x="349" y="55"/>
                  </a:lnTo>
                  <a:lnTo>
                    <a:pt x="3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D04073E4-197C-4531-889A-9D6BBC08788E}"/>
                </a:ext>
              </a:extLst>
            </p:cNvPr>
            <p:cNvSpPr>
              <a:spLocks/>
            </p:cNvSpPr>
            <p:nvPr/>
          </p:nvSpPr>
          <p:spPr bwMode="auto">
            <a:xfrm>
              <a:off x="0" y="2134"/>
              <a:ext cx="5416" cy="55"/>
            </a:xfrm>
            <a:custGeom>
              <a:avLst/>
              <a:gdLst>
                <a:gd name="T0" fmla="*/ 2547 w 2547"/>
                <a:gd name="T1" fmla="*/ 0 h 23"/>
                <a:gd name="T2" fmla="*/ 0 w 2547"/>
                <a:gd name="T3" fmla="*/ 0 h 23"/>
                <a:gd name="T4" fmla="*/ 0 w 2547"/>
                <a:gd name="T5" fmla="*/ 23 h 23"/>
                <a:gd name="T6" fmla="*/ 2547 w 2547"/>
                <a:gd name="T7" fmla="*/ 23 h 23"/>
                <a:gd name="T8" fmla="*/ 2547 w 2547"/>
                <a:gd name="T9" fmla="*/ 11 h 23"/>
                <a:gd name="T10" fmla="*/ 2547 w 2547"/>
                <a:gd name="T11" fmla="*/ 0 h 23"/>
              </a:gdLst>
              <a:ahLst/>
              <a:cxnLst>
                <a:cxn ang="0">
                  <a:pos x="T0" y="T1"/>
                </a:cxn>
                <a:cxn ang="0">
                  <a:pos x="T2" y="T3"/>
                </a:cxn>
                <a:cxn ang="0">
                  <a:pos x="T4" y="T5"/>
                </a:cxn>
                <a:cxn ang="0">
                  <a:pos x="T6" y="T7"/>
                </a:cxn>
                <a:cxn ang="0">
                  <a:pos x="T8" y="T9"/>
                </a:cxn>
                <a:cxn ang="0">
                  <a:pos x="T10" y="T11"/>
                </a:cxn>
              </a:cxnLst>
              <a:rect l="0" t="0" r="r" b="b"/>
              <a:pathLst>
                <a:path w="2547" h="23">
                  <a:moveTo>
                    <a:pt x="2547" y="0"/>
                  </a:moveTo>
                  <a:cubicBezTo>
                    <a:pt x="0" y="0"/>
                    <a:pt x="0" y="0"/>
                    <a:pt x="0" y="0"/>
                  </a:cubicBezTo>
                  <a:cubicBezTo>
                    <a:pt x="0" y="23"/>
                    <a:pt x="0" y="23"/>
                    <a:pt x="0" y="23"/>
                  </a:cubicBezTo>
                  <a:cubicBezTo>
                    <a:pt x="2547" y="23"/>
                    <a:pt x="2547" y="23"/>
                    <a:pt x="2547" y="23"/>
                  </a:cubicBezTo>
                  <a:cubicBezTo>
                    <a:pt x="2547" y="19"/>
                    <a:pt x="2547" y="15"/>
                    <a:pt x="2547" y="11"/>
                  </a:cubicBezTo>
                  <a:cubicBezTo>
                    <a:pt x="2547" y="8"/>
                    <a:pt x="2547" y="4"/>
                    <a:pt x="25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ADB28324-69BA-46CD-94E3-19407E356827}"/>
                </a:ext>
              </a:extLst>
            </p:cNvPr>
            <p:cNvSpPr>
              <a:spLocks/>
            </p:cNvSpPr>
            <p:nvPr/>
          </p:nvSpPr>
          <p:spPr bwMode="auto">
            <a:xfrm>
              <a:off x="6555" y="2134"/>
              <a:ext cx="598" cy="55"/>
            </a:xfrm>
            <a:custGeom>
              <a:avLst/>
              <a:gdLst>
                <a:gd name="T0" fmla="*/ 0 w 281"/>
                <a:gd name="T1" fmla="*/ 0 h 23"/>
                <a:gd name="T2" fmla="*/ 0 w 281"/>
                <a:gd name="T3" fmla="*/ 11 h 23"/>
                <a:gd name="T4" fmla="*/ 0 w 281"/>
                <a:gd name="T5" fmla="*/ 23 h 23"/>
                <a:gd name="T6" fmla="*/ 281 w 281"/>
                <a:gd name="T7" fmla="*/ 23 h 23"/>
                <a:gd name="T8" fmla="*/ 258 w 281"/>
                <a:gd name="T9" fmla="*/ 0 h 23"/>
                <a:gd name="T10" fmla="*/ 0 w 281"/>
                <a:gd name="T11" fmla="*/ 0 h 23"/>
              </a:gdLst>
              <a:ahLst/>
              <a:cxnLst>
                <a:cxn ang="0">
                  <a:pos x="T0" y="T1"/>
                </a:cxn>
                <a:cxn ang="0">
                  <a:pos x="T2" y="T3"/>
                </a:cxn>
                <a:cxn ang="0">
                  <a:pos x="T4" y="T5"/>
                </a:cxn>
                <a:cxn ang="0">
                  <a:pos x="T6" y="T7"/>
                </a:cxn>
                <a:cxn ang="0">
                  <a:pos x="T8" y="T9"/>
                </a:cxn>
                <a:cxn ang="0">
                  <a:pos x="T10" y="T11"/>
                </a:cxn>
              </a:cxnLst>
              <a:rect l="0" t="0" r="r" b="b"/>
              <a:pathLst>
                <a:path w="281" h="23">
                  <a:moveTo>
                    <a:pt x="0" y="0"/>
                  </a:moveTo>
                  <a:cubicBezTo>
                    <a:pt x="0" y="4"/>
                    <a:pt x="0" y="8"/>
                    <a:pt x="0" y="11"/>
                  </a:cubicBezTo>
                  <a:cubicBezTo>
                    <a:pt x="0" y="15"/>
                    <a:pt x="0" y="19"/>
                    <a:pt x="0" y="23"/>
                  </a:cubicBezTo>
                  <a:cubicBezTo>
                    <a:pt x="281" y="23"/>
                    <a:pt x="281" y="23"/>
                    <a:pt x="281" y="23"/>
                  </a:cubicBezTo>
                  <a:cubicBezTo>
                    <a:pt x="258" y="0"/>
                    <a:pt x="258" y="0"/>
                    <a:pt x="25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E9935B1E-3815-4E4E-8190-08172C252E5A}"/>
                </a:ext>
              </a:extLst>
            </p:cNvPr>
            <p:cNvSpPr>
              <a:spLocks/>
            </p:cNvSpPr>
            <p:nvPr/>
          </p:nvSpPr>
          <p:spPr bwMode="auto">
            <a:xfrm>
              <a:off x="7567" y="2134"/>
              <a:ext cx="111" cy="55"/>
            </a:xfrm>
            <a:custGeom>
              <a:avLst/>
              <a:gdLst>
                <a:gd name="T0" fmla="*/ 0 w 111"/>
                <a:gd name="T1" fmla="*/ 55 h 55"/>
                <a:gd name="T2" fmla="*/ 64 w 111"/>
                <a:gd name="T3" fmla="*/ 55 h 55"/>
                <a:gd name="T4" fmla="*/ 111 w 111"/>
                <a:gd name="T5" fmla="*/ 0 h 55"/>
                <a:gd name="T6" fmla="*/ 0 w 111"/>
                <a:gd name="T7" fmla="*/ 0 h 55"/>
                <a:gd name="T8" fmla="*/ 0 w 111"/>
                <a:gd name="T9" fmla="*/ 55 h 55"/>
              </a:gdLst>
              <a:ahLst/>
              <a:cxnLst>
                <a:cxn ang="0">
                  <a:pos x="T0" y="T1"/>
                </a:cxn>
                <a:cxn ang="0">
                  <a:pos x="T2" y="T3"/>
                </a:cxn>
                <a:cxn ang="0">
                  <a:pos x="T4" y="T5"/>
                </a:cxn>
                <a:cxn ang="0">
                  <a:pos x="T6" y="T7"/>
                </a:cxn>
                <a:cxn ang="0">
                  <a:pos x="T8" y="T9"/>
                </a:cxn>
              </a:cxnLst>
              <a:rect l="0" t="0" r="r" b="b"/>
              <a:pathLst>
                <a:path w="111" h="55">
                  <a:moveTo>
                    <a:pt x="0" y="55"/>
                  </a:moveTo>
                  <a:lnTo>
                    <a:pt x="64" y="55"/>
                  </a:lnTo>
                  <a:lnTo>
                    <a:pt x="111" y="0"/>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6" name="Espace réservé pour une image  15">
            <a:extLst>
              <a:ext uri="{FF2B5EF4-FFF2-40B4-BE49-F238E27FC236}">
                <a16:creationId xmlns:a16="http://schemas.microsoft.com/office/drawing/2014/main" id="{DDFF30A4-F86E-417F-9673-24BC38CBE10D}"/>
              </a:ext>
            </a:extLst>
          </p:cNvPr>
          <p:cNvSpPr>
            <a:spLocks noGrp="1"/>
          </p:cNvSpPr>
          <p:nvPr>
            <p:ph type="pic" sz="quarter" idx="10"/>
          </p:nvPr>
        </p:nvSpPr>
        <p:spPr>
          <a:xfrm>
            <a:off x="7989888" y="2184400"/>
            <a:ext cx="3459162" cy="2743200"/>
          </a:xfrm>
        </p:spPr>
        <p:txBody>
          <a:bodyPr/>
          <a:lstStyle/>
          <a:p>
            <a:endParaRPr lang="fr-FR"/>
          </a:p>
        </p:txBody>
      </p:sp>
      <p:sp>
        <p:nvSpPr>
          <p:cNvPr id="17" name="Titre 16">
            <a:extLst>
              <a:ext uri="{FF2B5EF4-FFF2-40B4-BE49-F238E27FC236}">
                <a16:creationId xmlns:a16="http://schemas.microsoft.com/office/drawing/2014/main" id="{630CF150-5C04-4AFA-AD14-A234A0B4D433}"/>
              </a:ext>
            </a:extLst>
          </p:cNvPr>
          <p:cNvSpPr>
            <a:spLocks noGrp="1"/>
          </p:cNvSpPr>
          <p:nvPr>
            <p:ph type="title"/>
          </p:nvPr>
        </p:nvSpPr>
        <p:spPr>
          <a:xfrm>
            <a:off x="588759" y="817780"/>
            <a:ext cx="7140098" cy="480131"/>
          </a:xfrm>
        </p:spPr>
        <p:txBody>
          <a:bodyPr wrap="square" anchor="t" anchorCtr="0">
            <a:spAutoFit/>
          </a:bodyPr>
          <a:lstStyle>
            <a:lvl1pPr>
              <a:defRPr sz="2800" b="1">
                <a:solidFill>
                  <a:schemeClr val="tx2"/>
                </a:solidFill>
              </a:defRPr>
            </a:lvl1pPr>
          </a:lstStyle>
          <a:p>
            <a:r>
              <a:rPr lang="fr-FR" dirty="0"/>
              <a:t>Modifiez le style du titre</a:t>
            </a:r>
          </a:p>
        </p:txBody>
      </p:sp>
      <p:sp>
        <p:nvSpPr>
          <p:cNvPr id="19" name="Espace réservé du texte 18">
            <a:extLst>
              <a:ext uri="{FF2B5EF4-FFF2-40B4-BE49-F238E27FC236}">
                <a16:creationId xmlns:a16="http://schemas.microsoft.com/office/drawing/2014/main" id="{61130F03-FEE3-4D3F-B730-936F9815390B}"/>
              </a:ext>
            </a:extLst>
          </p:cNvPr>
          <p:cNvSpPr>
            <a:spLocks noGrp="1"/>
          </p:cNvSpPr>
          <p:nvPr>
            <p:ph type="body" sz="quarter" idx="11"/>
          </p:nvPr>
        </p:nvSpPr>
        <p:spPr>
          <a:xfrm>
            <a:off x="588081" y="1916694"/>
            <a:ext cx="7141458" cy="508344"/>
          </a:xfrm>
        </p:spPr>
        <p:txBody>
          <a:bodyPr>
            <a:spAutoFit/>
          </a:bodyPr>
          <a:lstStyle>
            <a:lvl1pPr marL="0" indent="0">
              <a:lnSpc>
                <a:spcPct val="200000"/>
              </a:lnSpc>
              <a:buNone/>
              <a:defRPr sz="1600"/>
            </a:lvl1pPr>
            <a:lvl2pPr>
              <a:buNone/>
              <a:defRPr sz="1600"/>
            </a:lvl2pPr>
            <a:lvl3pPr>
              <a:buNone/>
              <a:defRPr sz="1600"/>
            </a:lvl3pPr>
            <a:lvl4pPr>
              <a:buNone/>
              <a:defRPr sz="1600"/>
            </a:lvl4pPr>
            <a:lvl5pPr>
              <a:buNone/>
              <a:defRPr sz="1600"/>
            </a:lvl5pPr>
          </a:lstStyle>
          <a:p>
            <a:pPr lvl="0"/>
            <a:r>
              <a:rPr lang="fr-FR" dirty="0"/>
              <a:t>Cliquez pour modifier les styles du texte du masque</a:t>
            </a:r>
          </a:p>
        </p:txBody>
      </p:sp>
    </p:spTree>
    <p:extLst>
      <p:ext uri="{BB962C8B-B14F-4D97-AF65-F5344CB8AC3E}">
        <p14:creationId xmlns:p14="http://schemas.microsoft.com/office/powerpoint/2010/main" val="373910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CF536A-61B8-4848-B434-83C629EDEF07}"/>
              </a:ext>
            </a:extLst>
          </p:cNvPr>
          <p:cNvSpPr/>
          <p:nvPr userDrawn="1"/>
        </p:nvSpPr>
        <p:spPr>
          <a:xfrm>
            <a:off x="0" y="0"/>
            <a:ext cx="12192000" cy="6864350"/>
          </a:xfrm>
          <a:prstGeom prst="rect">
            <a:avLst/>
          </a:prstGeom>
          <a:gradFill flip="none" rotWithShape="1">
            <a:gsLst>
              <a:gs pos="75000">
                <a:srgbClr val="002776"/>
              </a:gs>
              <a:gs pos="25000">
                <a:srgbClr val="D52B1E"/>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orme libre : forme 6">
            <a:extLst>
              <a:ext uri="{FF2B5EF4-FFF2-40B4-BE49-F238E27FC236}">
                <a16:creationId xmlns:a16="http://schemas.microsoft.com/office/drawing/2014/main" id="{8EB5FC19-0A4A-46A3-85AA-982D5D93D578}"/>
              </a:ext>
            </a:extLst>
          </p:cNvPr>
          <p:cNvSpPr/>
          <p:nvPr userDrawn="1"/>
        </p:nvSpPr>
        <p:spPr>
          <a:xfrm>
            <a:off x="-1" y="0"/>
            <a:ext cx="12192000" cy="6858000"/>
          </a:xfrm>
          <a:custGeom>
            <a:avLst/>
            <a:gdLst>
              <a:gd name="connsiteX0" fmla="*/ 255775 w 12192000"/>
              <a:gd name="connsiteY0" fmla="*/ 262171 h 6858000"/>
              <a:gd name="connsiteX1" fmla="*/ 255775 w 12192000"/>
              <a:gd name="connsiteY1" fmla="*/ 6599027 h 6858000"/>
              <a:gd name="connsiteX2" fmla="*/ 11931960 w 12192000"/>
              <a:gd name="connsiteY2" fmla="*/ 6599027 h 6858000"/>
              <a:gd name="connsiteX3" fmla="*/ 11931960 w 12192000"/>
              <a:gd name="connsiteY3" fmla="*/ 26217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5775" y="262171"/>
                </a:moveTo>
                <a:lnTo>
                  <a:pt x="255775" y="6599027"/>
                </a:lnTo>
                <a:lnTo>
                  <a:pt x="11931960" y="6599027"/>
                </a:lnTo>
                <a:lnTo>
                  <a:pt x="11931960" y="262171"/>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9" name="Group 9">
            <a:extLst>
              <a:ext uri="{FF2B5EF4-FFF2-40B4-BE49-F238E27FC236}">
                <a16:creationId xmlns:a16="http://schemas.microsoft.com/office/drawing/2014/main" id="{43661E21-9B03-4DDF-9335-C49DFA9C9964}"/>
              </a:ext>
            </a:extLst>
          </p:cNvPr>
          <p:cNvGrpSpPr>
            <a:grpSpLocks noChangeAspect="1"/>
          </p:cNvGrpSpPr>
          <p:nvPr userDrawn="1"/>
        </p:nvGrpSpPr>
        <p:grpSpPr bwMode="auto">
          <a:xfrm>
            <a:off x="5721348" y="3697779"/>
            <a:ext cx="762995" cy="1496095"/>
            <a:chOff x="3578" y="2635"/>
            <a:chExt cx="536" cy="1051"/>
          </a:xfrm>
        </p:grpSpPr>
        <p:sp>
          <p:nvSpPr>
            <p:cNvPr id="10" name="Freeform 10">
              <a:extLst>
                <a:ext uri="{FF2B5EF4-FFF2-40B4-BE49-F238E27FC236}">
                  <a16:creationId xmlns:a16="http://schemas.microsoft.com/office/drawing/2014/main" id="{33B2CE70-0A6F-41F9-B00D-681C32945345}"/>
                </a:ext>
              </a:extLst>
            </p:cNvPr>
            <p:cNvSpPr>
              <a:spLocks noEditPoints="1"/>
            </p:cNvSpPr>
            <p:nvPr/>
          </p:nvSpPr>
          <p:spPr bwMode="auto">
            <a:xfrm>
              <a:off x="3578" y="2635"/>
              <a:ext cx="536" cy="787"/>
            </a:xfrm>
            <a:custGeom>
              <a:avLst/>
              <a:gdLst>
                <a:gd name="T0" fmla="*/ 690 w 951"/>
                <a:gd name="T1" fmla="*/ 690 h 1398"/>
                <a:gd name="T2" fmla="*/ 491 w 951"/>
                <a:gd name="T3" fmla="*/ 136 h 1398"/>
                <a:gd name="T4" fmla="*/ 490 w 951"/>
                <a:gd name="T5" fmla="*/ 136 h 1398"/>
                <a:gd name="T6" fmla="*/ 230 w 951"/>
                <a:gd name="T7" fmla="*/ 230 h 1398"/>
                <a:gd name="T8" fmla="*/ 230 w 951"/>
                <a:gd name="T9" fmla="*/ 690 h 1398"/>
                <a:gd name="T10" fmla="*/ 632 w 951"/>
                <a:gd name="T11" fmla="*/ 632 h 1398"/>
                <a:gd name="T12" fmla="*/ 580 w 951"/>
                <a:gd name="T13" fmla="*/ 576 h 1398"/>
                <a:gd name="T14" fmla="*/ 632 w 951"/>
                <a:gd name="T15" fmla="*/ 632 h 1398"/>
                <a:gd name="T16" fmla="*/ 522 w 951"/>
                <a:gd name="T17" fmla="*/ 518 h 1398"/>
                <a:gd name="T18" fmla="*/ 320 w 951"/>
                <a:gd name="T19" fmla="*/ 658 h 1398"/>
                <a:gd name="T20" fmla="*/ 701 w 951"/>
                <a:gd name="T21" fmla="*/ 426 h 1398"/>
                <a:gd name="T22" fmla="*/ 402 w 951"/>
                <a:gd name="T23" fmla="*/ 224 h 1398"/>
                <a:gd name="T24" fmla="*/ 224 w 951"/>
                <a:gd name="T25" fmla="*/ 402 h 1398"/>
                <a:gd name="T26" fmla="*/ 397 w 951"/>
                <a:gd name="T27" fmla="*/ 397 h 1398"/>
                <a:gd name="T28" fmla="*/ 600 w 951"/>
                <a:gd name="T29" fmla="*/ 261 h 1398"/>
                <a:gd name="T30" fmla="*/ 219 w 951"/>
                <a:gd name="T31" fmla="*/ 488 h 1398"/>
                <a:gd name="T32" fmla="*/ 937 w 951"/>
                <a:gd name="T33" fmla="*/ 1215 h 1398"/>
                <a:gd name="T34" fmla="*/ 906 w 951"/>
                <a:gd name="T35" fmla="*/ 1040 h 1398"/>
                <a:gd name="T36" fmla="*/ 887 w 951"/>
                <a:gd name="T37" fmla="*/ 1021 h 1398"/>
                <a:gd name="T38" fmla="*/ 704 w 951"/>
                <a:gd name="T39" fmla="*/ 1031 h 1398"/>
                <a:gd name="T40" fmla="*/ 815 w 951"/>
                <a:gd name="T41" fmla="*/ 1398 h 1398"/>
                <a:gd name="T42" fmla="*/ 922 w 951"/>
                <a:gd name="T43" fmla="*/ 1375 h 1398"/>
                <a:gd name="T44" fmla="*/ 937 w 951"/>
                <a:gd name="T45" fmla="*/ 1215 h 1398"/>
                <a:gd name="T46" fmla="*/ 843 w 951"/>
                <a:gd name="T47" fmla="*/ 1084 h 1398"/>
                <a:gd name="T48" fmla="*/ 807 w 951"/>
                <a:gd name="T49" fmla="*/ 1160 h 1398"/>
                <a:gd name="T50" fmla="*/ 779 w 951"/>
                <a:gd name="T51" fmla="*/ 1081 h 1398"/>
                <a:gd name="T52" fmla="*/ 779 w 951"/>
                <a:gd name="T53" fmla="*/ 1318 h 1398"/>
                <a:gd name="T54" fmla="*/ 814 w 951"/>
                <a:gd name="T55" fmla="*/ 1227 h 1398"/>
                <a:gd name="T56" fmla="*/ 865 w 951"/>
                <a:gd name="T57" fmla="*/ 1318 h 1398"/>
                <a:gd name="T58" fmla="*/ 632 w 951"/>
                <a:gd name="T59" fmla="*/ 1040 h 1398"/>
                <a:gd name="T60" fmla="*/ 613 w 951"/>
                <a:gd name="T61" fmla="*/ 1021 h 1398"/>
                <a:gd name="T62" fmla="*/ 430 w 951"/>
                <a:gd name="T63" fmla="*/ 1031 h 1398"/>
                <a:gd name="T64" fmla="*/ 541 w 951"/>
                <a:gd name="T65" fmla="*/ 1398 h 1398"/>
                <a:gd name="T66" fmla="*/ 648 w 951"/>
                <a:gd name="T67" fmla="*/ 1375 h 1398"/>
                <a:gd name="T68" fmla="*/ 662 w 951"/>
                <a:gd name="T69" fmla="*/ 1215 h 1398"/>
                <a:gd name="T70" fmla="*/ 505 w 951"/>
                <a:gd name="T71" fmla="*/ 1081 h 1398"/>
                <a:gd name="T72" fmla="*/ 569 w 951"/>
                <a:gd name="T73" fmla="*/ 1154 h 1398"/>
                <a:gd name="T74" fmla="*/ 505 w 951"/>
                <a:gd name="T75" fmla="*/ 1160 h 1398"/>
                <a:gd name="T76" fmla="*/ 591 w 951"/>
                <a:gd name="T77" fmla="*/ 1318 h 1398"/>
                <a:gd name="T78" fmla="*/ 505 w 951"/>
                <a:gd name="T79" fmla="*/ 1229 h 1398"/>
                <a:gd name="T80" fmla="*/ 590 w 951"/>
                <a:gd name="T81" fmla="*/ 1232 h 1398"/>
                <a:gd name="T82" fmla="*/ 239 w 951"/>
                <a:gd name="T83" fmla="*/ 1025 h 1398"/>
                <a:gd name="T84" fmla="*/ 216 w 951"/>
                <a:gd name="T85" fmla="*/ 1398 h 1398"/>
                <a:gd name="T86" fmla="*/ 290 w 951"/>
                <a:gd name="T87" fmla="*/ 1242 h 1398"/>
                <a:gd name="T88" fmla="*/ 384 w 951"/>
                <a:gd name="T89" fmla="*/ 1168 h 1398"/>
                <a:gd name="T90" fmla="*/ 290 w 951"/>
                <a:gd name="T91" fmla="*/ 1086 h 1398"/>
                <a:gd name="T92" fmla="*/ 384 w 951"/>
                <a:gd name="T93" fmla="*/ 1016 h 1398"/>
                <a:gd name="T94" fmla="*/ 24 w 951"/>
                <a:gd name="T95" fmla="*/ 1025 h 1398"/>
                <a:gd name="T96" fmla="*/ 1 w 951"/>
                <a:gd name="T97" fmla="*/ 1398 h 1398"/>
                <a:gd name="T98" fmla="*/ 75 w 951"/>
                <a:gd name="T99" fmla="*/ 1242 h 1398"/>
                <a:gd name="T100" fmla="*/ 169 w 951"/>
                <a:gd name="T101" fmla="*/ 1168 h 1398"/>
                <a:gd name="T102" fmla="*/ 75 w 951"/>
                <a:gd name="T103" fmla="*/ 1086 h 1398"/>
                <a:gd name="T104" fmla="*/ 169 w 951"/>
                <a:gd name="T105" fmla="*/ 1016 h 1398"/>
                <a:gd name="T106" fmla="*/ 460 w 951"/>
                <a:gd name="T107" fmla="*/ 920 h 1398"/>
                <a:gd name="T108" fmla="*/ 920 w 951"/>
                <a:gd name="T109" fmla="*/ 460 h 1398"/>
                <a:gd name="T110" fmla="*/ 460 w 951"/>
                <a:gd name="T111" fmla="*/ 0 h 1398"/>
                <a:gd name="T112" fmla="*/ 0 w 951"/>
                <a:gd name="T113" fmla="*/ 460 h 1398"/>
                <a:gd name="T114" fmla="*/ 460 w 951"/>
                <a:gd name="T115" fmla="*/ 920 h 1398"/>
                <a:gd name="T116" fmla="*/ 460 w 951"/>
                <a:gd name="T117" fmla="*/ 82 h 1398"/>
                <a:gd name="T118" fmla="*/ 838 w 951"/>
                <a:gd name="T119" fmla="*/ 460 h 1398"/>
                <a:gd name="T120" fmla="*/ 460 w 951"/>
                <a:gd name="T121" fmla="*/ 837 h 1398"/>
                <a:gd name="T122" fmla="*/ 82 w 951"/>
                <a:gd name="T123" fmla="*/ 46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1" h="1398">
                  <a:moveTo>
                    <a:pt x="460" y="786"/>
                  </a:moveTo>
                  <a:cubicBezTo>
                    <a:pt x="547" y="786"/>
                    <a:pt x="629" y="752"/>
                    <a:pt x="690" y="690"/>
                  </a:cubicBezTo>
                  <a:cubicBezTo>
                    <a:pt x="817" y="563"/>
                    <a:pt x="817" y="357"/>
                    <a:pt x="690" y="230"/>
                  </a:cubicBezTo>
                  <a:cubicBezTo>
                    <a:pt x="636" y="175"/>
                    <a:pt x="566" y="143"/>
                    <a:pt x="491" y="136"/>
                  </a:cubicBezTo>
                  <a:cubicBezTo>
                    <a:pt x="491" y="136"/>
                    <a:pt x="491" y="136"/>
                    <a:pt x="491" y="136"/>
                  </a:cubicBezTo>
                  <a:cubicBezTo>
                    <a:pt x="490" y="136"/>
                    <a:pt x="490" y="136"/>
                    <a:pt x="490" y="136"/>
                  </a:cubicBezTo>
                  <a:cubicBezTo>
                    <a:pt x="480" y="135"/>
                    <a:pt x="470" y="134"/>
                    <a:pt x="460" y="134"/>
                  </a:cubicBezTo>
                  <a:cubicBezTo>
                    <a:pt x="373" y="134"/>
                    <a:pt x="291" y="168"/>
                    <a:pt x="230" y="230"/>
                  </a:cubicBezTo>
                  <a:cubicBezTo>
                    <a:pt x="168" y="291"/>
                    <a:pt x="134" y="373"/>
                    <a:pt x="134" y="460"/>
                  </a:cubicBezTo>
                  <a:cubicBezTo>
                    <a:pt x="134" y="547"/>
                    <a:pt x="168" y="629"/>
                    <a:pt x="230" y="690"/>
                  </a:cubicBezTo>
                  <a:cubicBezTo>
                    <a:pt x="291" y="752"/>
                    <a:pt x="373" y="786"/>
                    <a:pt x="460" y="786"/>
                  </a:cubicBezTo>
                  <a:close/>
                  <a:moveTo>
                    <a:pt x="632" y="632"/>
                  </a:moveTo>
                  <a:cubicBezTo>
                    <a:pt x="599" y="665"/>
                    <a:pt x="559" y="687"/>
                    <a:pt x="515" y="697"/>
                  </a:cubicBezTo>
                  <a:cubicBezTo>
                    <a:pt x="524" y="652"/>
                    <a:pt x="547" y="610"/>
                    <a:pt x="580" y="576"/>
                  </a:cubicBezTo>
                  <a:cubicBezTo>
                    <a:pt x="613" y="544"/>
                    <a:pt x="654" y="521"/>
                    <a:pt x="697" y="511"/>
                  </a:cubicBezTo>
                  <a:cubicBezTo>
                    <a:pt x="688" y="555"/>
                    <a:pt x="666" y="598"/>
                    <a:pt x="632" y="632"/>
                  </a:cubicBezTo>
                  <a:close/>
                  <a:moveTo>
                    <a:pt x="701" y="426"/>
                  </a:moveTo>
                  <a:cubicBezTo>
                    <a:pt x="633" y="437"/>
                    <a:pt x="571" y="469"/>
                    <a:pt x="522" y="518"/>
                  </a:cubicBezTo>
                  <a:cubicBezTo>
                    <a:pt x="472" y="568"/>
                    <a:pt x="440" y="632"/>
                    <a:pt x="430" y="701"/>
                  </a:cubicBezTo>
                  <a:cubicBezTo>
                    <a:pt x="390" y="696"/>
                    <a:pt x="352" y="682"/>
                    <a:pt x="320" y="658"/>
                  </a:cubicBezTo>
                  <a:cubicBezTo>
                    <a:pt x="659" y="320"/>
                    <a:pt x="659" y="320"/>
                    <a:pt x="659" y="320"/>
                  </a:cubicBezTo>
                  <a:cubicBezTo>
                    <a:pt x="681" y="352"/>
                    <a:pt x="695" y="389"/>
                    <a:pt x="701" y="426"/>
                  </a:cubicBezTo>
                  <a:close/>
                  <a:moveTo>
                    <a:pt x="288" y="288"/>
                  </a:moveTo>
                  <a:cubicBezTo>
                    <a:pt x="320" y="256"/>
                    <a:pt x="360" y="234"/>
                    <a:pt x="402" y="224"/>
                  </a:cubicBezTo>
                  <a:cubicBezTo>
                    <a:pt x="392" y="267"/>
                    <a:pt x="370" y="306"/>
                    <a:pt x="338" y="338"/>
                  </a:cubicBezTo>
                  <a:cubicBezTo>
                    <a:pt x="306" y="370"/>
                    <a:pt x="267" y="392"/>
                    <a:pt x="224" y="402"/>
                  </a:cubicBezTo>
                  <a:cubicBezTo>
                    <a:pt x="234" y="359"/>
                    <a:pt x="256" y="320"/>
                    <a:pt x="288" y="288"/>
                  </a:cubicBezTo>
                  <a:close/>
                  <a:moveTo>
                    <a:pt x="397" y="397"/>
                  </a:moveTo>
                  <a:cubicBezTo>
                    <a:pt x="446" y="348"/>
                    <a:pt x="477" y="285"/>
                    <a:pt x="488" y="219"/>
                  </a:cubicBezTo>
                  <a:cubicBezTo>
                    <a:pt x="529" y="223"/>
                    <a:pt x="567" y="238"/>
                    <a:pt x="600" y="261"/>
                  </a:cubicBezTo>
                  <a:cubicBezTo>
                    <a:pt x="261" y="600"/>
                    <a:pt x="261" y="600"/>
                    <a:pt x="261" y="600"/>
                  </a:cubicBezTo>
                  <a:cubicBezTo>
                    <a:pt x="238" y="567"/>
                    <a:pt x="223" y="528"/>
                    <a:pt x="219" y="488"/>
                  </a:cubicBezTo>
                  <a:cubicBezTo>
                    <a:pt x="285" y="477"/>
                    <a:pt x="348" y="445"/>
                    <a:pt x="397" y="397"/>
                  </a:cubicBezTo>
                  <a:close/>
                  <a:moveTo>
                    <a:pt x="937" y="1215"/>
                  </a:moveTo>
                  <a:cubicBezTo>
                    <a:pt x="931" y="1198"/>
                    <a:pt x="919" y="1187"/>
                    <a:pt x="911" y="1175"/>
                  </a:cubicBezTo>
                  <a:cubicBezTo>
                    <a:pt x="924" y="1145"/>
                    <a:pt x="930" y="1093"/>
                    <a:pt x="906" y="1040"/>
                  </a:cubicBezTo>
                  <a:cubicBezTo>
                    <a:pt x="900" y="1027"/>
                    <a:pt x="900" y="1027"/>
                    <a:pt x="900" y="1027"/>
                  </a:cubicBezTo>
                  <a:cubicBezTo>
                    <a:pt x="887" y="1021"/>
                    <a:pt x="887" y="1021"/>
                    <a:pt x="887" y="1021"/>
                  </a:cubicBezTo>
                  <a:cubicBezTo>
                    <a:pt x="834" y="998"/>
                    <a:pt x="779" y="998"/>
                    <a:pt x="727" y="1021"/>
                  </a:cubicBezTo>
                  <a:cubicBezTo>
                    <a:pt x="704" y="1031"/>
                    <a:pt x="704" y="1031"/>
                    <a:pt x="704" y="1031"/>
                  </a:cubicBezTo>
                  <a:cubicBezTo>
                    <a:pt x="704" y="1371"/>
                    <a:pt x="704" y="1371"/>
                    <a:pt x="704" y="1371"/>
                  </a:cubicBezTo>
                  <a:cubicBezTo>
                    <a:pt x="740" y="1390"/>
                    <a:pt x="788" y="1398"/>
                    <a:pt x="815" y="1398"/>
                  </a:cubicBezTo>
                  <a:cubicBezTo>
                    <a:pt x="842" y="1398"/>
                    <a:pt x="882" y="1392"/>
                    <a:pt x="909" y="1381"/>
                  </a:cubicBezTo>
                  <a:cubicBezTo>
                    <a:pt x="922" y="1375"/>
                    <a:pt x="922" y="1375"/>
                    <a:pt x="922" y="1375"/>
                  </a:cubicBezTo>
                  <a:cubicBezTo>
                    <a:pt x="928" y="1361"/>
                    <a:pt x="928" y="1361"/>
                    <a:pt x="928" y="1361"/>
                  </a:cubicBezTo>
                  <a:cubicBezTo>
                    <a:pt x="951" y="1309"/>
                    <a:pt x="950" y="1255"/>
                    <a:pt x="937" y="1215"/>
                  </a:cubicBezTo>
                  <a:close/>
                  <a:moveTo>
                    <a:pt x="779" y="1081"/>
                  </a:moveTo>
                  <a:cubicBezTo>
                    <a:pt x="800" y="1076"/>
                    <a:pt x="822" y="1077"/>
                    <a:pt x="843" y="1084"/>
                  </a:cubicBezTo>
                  <a:cubicBezTo>
                    <a:pt x="851" y="1108"/>
                    <a:pt x="851" y="1129"/>
                    <a:pt x="843" y="1154"/>
                  </a:cubicBezTo>
                  <a:cubicBezTo>
                    <a:pt x="831" y="1158"/>
                    <a:pt x="819" y="1159"/>
                    <a:pt x="807" y="1160"/>
                  </a:cubicBezTo>
                  <a:cubicBezTo>
                    <a:pt x="798" y="1161"/>
                    <a:pt x="789" y="1160"/>
                    <a:pt x="779" y="1160"/>
                  </a:cubicBezTo>
                  <a:lnTo>
                    <a:pt x="779" y="1081"/>
                  </a:lnTo>
                  <a:close/>
                  <a:moveTo>
                    <a:pt x="865" y="1318"/>
                  </a:moveTo>
                  <a:cubicBezTo>
                    <a:pt x="843" y="1325"/>
                    <a:pt x="807" y="1326"/>
                    <a:pt x="779" y="1318"/>
                  </a:cubicBezTo>
                  <a:cubicBezTo>
                    <a:pt x="779" y="1229"/>
                    <a:pt x="779" y="1229"/>
                    <a:pt x="779" y="1229"/>
                  </a:cubicBezTo>
                  <a:cubicBezTo>
                    <a:pt x="790" y="1228"/>
                    <a:pt x="808" y="1227"/>
                    <a:pt x="814" y="1227"/>
                  </a:cubicBezTo>
                  <a:cubicBezTo>
                    <a:pt x="836" y="1226"/>
                    <a:pt x="853" y="1229"/>
                    <a:pt x="865" y="1232"/>
                  </a:cubicBezTo>
                  <a:cubicBezTo>
                    <a:pt x="878" y="1258"/>
                    <a:pt x="874" y="1303"/>
                    <a:pt x="865" y="1318"/>
                  </a:cubicBezTo>
                  <a:close/>
                  <a:moveTo>
                    <a:pt x="637" y="1175"/>
                  </a:moveTo>
                  <a:cubicBezTo>
                    <a:pt x="650" y="1145"/>
                    <a:pt x="655" y="1093"/>
                    <a:pt x="632" y="1040"/>
                  </a:cubicBezTo>
                  <a:cubicBezTo>
                    <a:pt x="626" y="1027"/>
                    <a:pt x="626" y="1027"/>
                    <a:pt x="626" y="1027"/>
                  </a:cubicBezTo>
                  <a:cubicBezTo>
                    <a:pt x="613" y="1021"/>
                    <a:pt x="613" y="1021"/>
                    <a:pt x="613" y="1021"/>
                  </a:cubicBezTo>
                  <a:cubicBezTo>
                    <a:pt x="560" y="998"/>
                    <a:pt x="505" y="998"/>
                    <a:pt x="452" y="1021"/>
                  </a:cubicBezTo>
                  <a:cubicBezTo>
                    <a:pt x="430" y="1031"/>
                    <a:pt x="430" y="1031"/>
                    <a:pt x="430" y="1031"/>
                  </a:cubicBezTo>
                  <a:cubicBezTo>
                    <a:pt x="430" y="1371"/>
                    <a:pt x="430" y="1371"/>
                    <a:pt x="430" y="1371"/>
                  </a:cubicBezTo>
                  <a:cubicBezTo>
                    <a:pt x="466" y="1390"/>
                    <a:pt x="514" y="1398"/>
                    <a:pt x="541" y="1398"/>
                  </a:cubicBezTo>
                  <a:cubicBezTo>
                    <a:pt x="568" y="1398"/>
                    <a:pt x="608" y="1392"/>
                    <a:pt x="635" y="1381"/>
                  </a:cubicBezTo>
                  <a:cubicBezTo>
                    <a:pt x="648" y="1375"/>
                    <a:pt x="648" y="1375"/>
                    <a:pt x="648" y="1375"/>
                  </a:cubicBezTo>
                  <a:cubicBezTo>
                    <a:pt x="654" y="1361"/>
                    <a:pt x="654" y="1361"/>
                    <a:pt x="654" y="1361"/>
                  </a:cubicBezTo>
                  <a:cubicBezTo>
                    <a:pt x="677" y="1309"/>
                    <a:pt x="675" y="1255"/>
                    <a:pt x="662" y="1215"/>
                  </a:cubicBezTo>
                  <a:cubicBezTo>
                    <a:pt x="656" y="1195"/>
                    <a:pt x="644" y="1187"/>
                    <a:pt x="637" y="1175"/>
                  </a:cubicBezTo>
                  <a:close/>
                  <a:moveTo>
                    <a:pt x="505" y="1081"/>
                  </a:moveTo>
                  <a:cubicBezTo>
                    <a:pt x="526" y="1076"/>
                    <a:pt x="547" y="1077"/>
                    <a:pt x="569" y="1084"/>
                  </a:cubicBezTo>
                  <a:cubicBezTo>
                    <a:pt x="577" y="1108"/>
                    <a:pt x="577" y="1129"/>
                    <a:pt x="569" y="1154"/>
                  </a:cubicBezTo>
                  <a:cubicBezTo>
                    <a:pt x="557" y="1158"/>
                    <a:pt x="545" y="1159"/>
                    <a:pt x="533" y="1160"/>
                  </a:cubicBezTo>
                  <a:cubicBezTo>
                    <a:pt x="524" y="1161"/>
                    <a:pt x="515" y="1160"/>
                    <a:pt x="505" y="1160"/>
                  </a:cubicBezTo>
                  <a:lnTo>
                    <a:pt x="505" y="1081"/>
                  </a:lnTo>
                  <a:close/>
                  <a:moveTo>
                    <a:pt x="591" y="1318"/>
                  </a:moveTo>
                  <a:cubicBezTo>
                    <a:pt x="569" y="1325"/>
                    <a:pt x="533" y="1326"/>
                    <a:pt x="505" y="1318"/>
                  </a:cubicBezTo>
                  <a:cubicBezTo>
                    <a:pt x="505" y="1229"/>
                    <a:pt x="505" y="1229"/>
                    <a:pt x="505" y="1229"/>
                  </a:cubicBezTo>
                  <a:cubicBezTo>
                    <a:pt x="516" y="1228"/>
                    <a:pt x="533" y="1227"/>
                    <a:pt x="539" y="1227"/>
                  </a:cubicBezTo>
                  <a:cubicBezTo>
                    <a:pt x="561" y="1226"/>
                    <a:pt x="579" y="1229"/>
                    <a:pt x="590" y="1232"/>
                  </a:cubicBezTo>
                  <a:cubicBezTo>
                    <a:pt x="607" y="1256"/>
                    <a:pt x="599" y="1308"/>
                    <a:pt x="591" y="1318"/>
                  </a:cubicBezTo>
                  <a:close/>
                  <a:moveTo>
                    <a:pt x="239" y="1025"/>
                  </a:moveTo>
                  <a:cubicBezTo>
                    <a:pt x="216" y="1034"/>
                    <a:pt x="216" y="1034"/>
                    <a:pt x="216" y="1034"/>
                  </a:cubicBezTo>
                  <a:cubicBezTo>
                    <a:pt x="216" y="1398"/>
                    <a:pt x="216" y="1398"/>
                    <a:pt x="216" y="1398"/>
                  </a:cubicBezTo>
                  <a:cubicBezTo>
                    <a:pt x="290" y="1398"/>
                    <a:pt x="290" y="1398"/>
                    <a:pt x="290" y="1398"/>
                  </a:cubicBezTo>
                  <a:cubicBezTo>
                    <a:pt x="290" y="1242"/>
                    <a:pt x="290" y="1242"/>
                    <a:pt x="290" y="1242"/>
                  </a:cubicBezTo>
                  <a:cubicBezTo>
                    <a:pt x="321" y="1242"/>
                    <a:pt x="364" y="1242"/>
                    <a:pt x="384" y="1242"/>
                  </a:cubicBezTo>
                  <a:cubicBezTo>
                    <a:pt x="384" y="1168"/>
                    <a:pt x="384" y="1168"/>
                    <a:pt x="384" y="1168"/>
                  </a:cubicBezTo>
                  <a:cubicBezTo>
                    <a:pt x="364" y="1168"/>
                    <a:pt x="321" y="1168"/>
                    <a:pt x="290" y="1168"/>
                  </a:cubicBezTo>
                  <a:cubicBezTo>
                    <a:pt x="290" y="1086"/>
                    <a:pt x="290" y="1086"/>
                    <a:pt x="290" y="1086"/>
                  </a:cubicBezTo>
                  <a:cubicBezTo>
                    <a:pt x="321" y="1079"/>
                    <a:pt x="352" y="1081"/>
                    <a:pt x="384" y="1094"/>
                  </a:cubicBezTo>
                  <a:cubicBezTo>
                    <a:pt x="384" y="1016"/>
                    <a:pt x="384" y="1016"/>
                    <a:pt x="384" y="1016"/>
                  </a:cubicBezTo>
                  <a:cubicBezTo>
                    <a:pt x="336" y="1003"/>
                    <a:pt x="287" y="1006"/>
                    <a:pt x="239" y="1025"/>
                  </a:cubicBezTo>
                  <a:close/>
                  <a:moveTo>
                    <a:pt x="24" y="1025"/>
                  </a:moveTo>
                  <a:cubicBezTo>
                    <a:pt x="1" y="1034"/>
                    <a:pt x="1" y="1034"/>
                    <a:pt x="1" y="1034"/>
                  </a:cubicBezTo>
                  <a:cubicBezTo>
                    <a:pt x="1" y="1398"/>
                    <a:pt x="1" y="1398"/>
                    <a:pt x="1" y="1398"/>
                  </a:cubicBezTo>
                  <a:cubicBezTo>
                    <a:pt x="75" y="1398"/>
                    <a:pt x="75" y="1398"/>
                    <a:pt x="75" y="1398"/>
                  </a:cubicBezTo>
                  <a:cubicBezTo>
                    <a:pt x="75" y="1242"/>
                    <a:pt x="75" y="1242"/>
                    <a:pt x="75" y="1242"/>
                  </a:cubicBezTo>
                  <a:cubicBezTo>
                    <a:pt x="106" y="1242"/>
                    <a:pt x="148" y="1242"/>
                    <a:pt x="169" y="1242"/>
                  </a:cubicBezTo>
                  <a:cubicBezTo>
                    <a:pt x="169" y="1168"/>
                    <a:pt x="169" y="1168"/>
                    <a:pt x="169" y="1168"/>
                  </a:cubicBezTo>
                  <a:cubicBezTo>
                    <a:pt x="149" y="1168"/>
                    <a:pt x="106" y="1168"/>
                    <a:pt x="75" y="1168"/>
                  </a:cubicBezTo>
                  <a:cubicBezTo>
                    <a:pt x="75" y="1086"/>
                    <a:pt x="75" y="1086"/>
                    <a:pt x="75" y="1086"/>
                  </a:cubicBezTo>
                  <a:cubicBezTo>
                    <a:pt x="106" y="1079"/>
                    <a:pt x="137" y="1081"/>
                    <a:pt x="169" y="1094"/>
                  </a:cubicBezTo>
                  <a:cubicBezTo>
                    <a:pt x="169" y="1016"/>
                    <a:pt x="169" y="1016"/>
                    <a:pt x="169" y="1016"/>
                  </a:cubicBezTo>
                  <a:cubicBezTo>
                    <a:pt x="121" y="1003"/>
                    <a:pt x="72" y="1006"/>
                    <a:pt x="24" y="1025"/>
                  </a:cubicBezTo>
                  <a:close/>
                  <a:moveTo>
                    <a:pt x="460" y="920"/>
                  </a:moveTo>
                  <a:cubicBezTo>
                    <a:pt x="583" y="920"/>
                    <a:pt x="699" y="872"/>
                    <a:pt x="785" y="785"/>
                  </a:cubicBezTo>
                  <a:cubicBezTo>
                    <a:pt x="872" y="698"/>
                    <a:pt x="920" y="583"/>
                    <a:pt x="920" y="460"/>
                  </a:cubicBezTo>
                  <a:cubicBezTo>
                    <a:pt x="920" y="337"/>
                    <a:pt x="872" y="221"/>
                    <a:pt x="785" y="134"/>
                  </a:cubicBezTo>
                  <a:cubicBezTo>
                    <a:pt x="699" y="48"/>
                    <a:pt x="583" y="0"/>
                    <a:pt x="460" y="0"/>
                  </a:cubicBezTo>
                  <a:cubicBezTo>
                    <a:pt x="337" y="0"/>
                    <a:pt x="221" y="48"/>
                    <a:pt x="134" y="134"/>
                  </a:cubicBezTo>
                  <a:cubicBezTo>
                    <a:pt x="48" y="221"/>
                    <a:pt x="0" y="337"/>
                    <a:pt x="0" y="460"/>
                  </a:cubicBezTo>
                  <a:cubicBezTo>
                    <a:pt x="0" y="583"/>
                    <a:pt x="48" y="698"/>
                    <a:pt x="134" y="785"/>
                  </a:cubicBezTo>
                  <a:cubicBezTo>
                    <a:pt x="221" y="872"/>
                    <a:pt x="337" y="920"/>
                    <a:pt x="460" y="920"/>
                  </a:cubicBezTo>
                  <a:close/>
                  <a:moveTo>
                    <a:pt x="193" y="193"/>
                  </a:moveTo>
                  <a:cubicBezTo>
                    <a:pt x="264" y="122"/>
                    <a:pt x="359" y="82"/>
                    <a:pt x="460" y="82"/>
                  </a:cubicBezTo>
                  <a:cubicBezTo>
                    <a:pt x="561" y="82"/>
                    <a:pt x="656" y="122"/>
                    <a:pt x="727" y="193"/>
                  </a:cubicBezTo>
                  <a:cubicBezTo>
                    <a:pt x="798" y="264"/>
                    <a:pt x="838" y="359"/>
                    <a:pt x="838" y="460"/>
                  </a:cubicBezTo>
                  <a:cubicBezTo>
                    <a:pt x="838" y="561"/>
                    <a:pt x="798" y="656"/>
                    <a:pt x="727" y="727"/>
                  </a:cubicBezTo>
                  <a:cubicBezTo>
                    <a:pt x="656" y="798"/>
                    <a:pt x="561" y="837"/>
                    <a:pt x="460" y="837"/>
                  </a:cubicBezTo>
                  <a:cubicBezTo>
                    <a:pt x="359" y="837"/>
                    <a:pt x="264" y="798"/>
                    <a:pt x="193" y="727"/>
                  </a:cubicBezTo>
                  <a:cubicBezTo>
                    <a:pt x="122" y="656"/>
                    <a:pt x="82" y="561"/>
                    <a:pt x="82" y="460"/>
                  </a:cubicBezTo>
                  <a:cubicBezTo>
                    <a:pt x="82" y="359"/>
                    <a:pt x="122" y="264"/>
                    <a:pt x="193" y="1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1">
              <a:extLst>
                <a:ext uri="{FF2B5EF4-FFF2-40B4-BE49-F238E27FC236}">
                  <a16:creationId xmlns:a16="http://schemas.microsoft.com/office/drawing/2014/main" id="{7DD01082-8DF4-4179-B217-C4A44E0C4D1A}"/>
                </a:ext>
              </a:extLst>
            </p:cNvPr>
            <p:cNvSpPr>
              <a:spLocks/>
            </p:cNvSpPr>
            <p:nvPr/>
          </p:nvSpPr>
          <p:spPr bwMode="auto">
            <a:xfrm>
              <a:off x="3619" y="3487"/>
              <a:ext cx="33" cy="49"/>
            </a:xfrm>
            <a:custGeom>
              <a:avLst/>
              <a:gdLst>
                <a:gd name="T0" fmla="*/ 10 w 33"/>
                <a:gd name="T1" fmla="*/ 20 h 49"/>
                <a:gd name="T2" fmla="*/ 28 w 33"/>
                <a:gd name="T3" fmla="*/ 20 h 49"/>
                <a:gd name="T4" fmla="*/ 28 w 33"/>
                <a:gd name="T5" fmla="*/ 29 h 49"/>
                <a:gd name="T6" fmla="*/ 10 w 33"/>
                <a:gd name="T7" fmla="*/ 29 h 49"/>
                <a:gd name="T8" fmla="*/ 10 w 33"/>
                <a:gd name="T9" fmla="*/ 49 h 49"/>
                <a:gd name="T10" fmla="*/ 0 w 33"/>
                <a:gd name="T11" fmla="*/ 49 h 49"/>
                <a:gd name="T12" fmla="*/ 0 w 33"/>
                <a:gd name="T13" fmla="*/ 0 h 49"/>
                <a:gd name="T14" fmla="*/ 33 w 33"/>
                <a:gd name="T15" fmla="*/ 0 h 49"/>
                <a:gd name="T16" fmla="*/ 33 w 33"/>
                <a:gd name="T17" fmla="*/ 9 h 49"/>
                <a:gd name="T18" fmla="*/ 10 w 33"/>
                <a:gd name="T19" fmla="*/ 9 h 49"/>
                <a:gd name="T20" fmla="*/ 10 w 33"/>
                <a:gd name="T21"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9">
                  <a:moveTo>
                    <a:pt x="10" y="20"/>
                  </a:moveTo>
                  <a:lnTo>
                    <a:pt x="28" y="20"/>
                  </a:lnTo>
                  <a:lnTo>
                    <a:pt x="28" y="29"/>
                  </a:lnTo>
                  <a:lnTo>
                    <a:pt x="10" y="29"/>
                  </a:lnTo>
                  <a:lnTo>
                    <a:pt x="10" y="49"/>
                  </a:lnTo>
                  <a:lnTo>
                    <a:pt x="0" y="49"/>
                  </a:lnTo>
                  <a:lnTo>
                    <a:pt x="0" y="0"/>
                  </a:lnTo>
                  <a:lnTo>
                    <a:pt x="33" y="0"/>
                  </a:lnTo>
                  <a:lnTo>
                    <a:pt x="33" y="9"/>
                  </a:lnTo>
                  <a:lnTo>
                    <a:pt x="10" y="9"/>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2">
              <a:extLst>
                <a:ext uri="{FF2B5EF4-FFF2-40B4-BE49-F238E27FC236}">
                  <a16:creationId xmlns:a16="http://schemas.microsoft.com/office/drawing/2014/main" id="{53198BC0-F972-4D63-A906-285A9305CBAD}"/>
                </a:ext>
              </a:extLst>
            </p:cNvPr>
            <p:cNvSpPr>
              <a:spLocks noEditPoints="1"/>
            </p:cNvSpPr>
            <p:nvPr/>
          </p:nvSpPr>
          <p:spPr bwMode="auto">
            <a:xfrm>
              <a:off x="3661" y="3473"/>
              <a:ext cx="33" cy="63"/>
            </a:xfrm>
            <a:custGeom>
              <a:avLst/>
              <a:gdLst>
                <a:gd name="T0" fmla="*/ 0 w 33"/>
                <a:gd name="T1" fmla="*/ 14 h 63"/>
                <a:gd name="T2" fmla="*/ 30 w 33"/>
                <a:gd name="T3" fmla="*/ 14 h 63"/>
                <a:gd name="T4" fmla="*/ 30 w 33"/>
                <a:gd name="T5" fmla="*/ 23 h 63"/>
                <a:gd name="T6" fmla="*/ 10 w 33"/>
                <a:gd name="T7" fmla="*/ 23 h 63"/>
                <a:gd name="T8" fmla="*/ 10 w 33"/>
                <a:gd name="T9" fmla="*/ 32 h 63"/>
                <a:gd name="T10" fmla="*/ 25 w 33"/>
                <a:gd name="T11" fmla="*/ 32 h 63"/>
                <a:gd name="T12" fmla="*/ 25 w 33"/>
                <a:gd name="T13" fmla="*/ 41 h 63"/>
                <a:gd name="T14" fmla="*/ 10 w 33"/>
                <a:gd name="T15" fmla="*/ 41 h 63"/>
                <a:gd name="T16" fmla="*/ 10 w 33"/>
                <a:gd name="T17" fmla="*/ 54 h 63"/>
                <a:gd name="T18" fmla="*/ 33 w 33"/>
                <a:gd name="T19" fmla="*/ 54 h 63"/>
                <a:gd name="T20" fmla="*/ 33 w 33"/>
                <a:gd name="T21" fmla="*/ 63 h 63"/>
                <a:gd name="T22" fmla="*/ 0 w 33"/>
                <a:gd name="T23" fmla="*/ 63 h 63"/>
                <a:gd name="T24" fmla="*/ 0 w 33"/>
                <a:gd name="T25" fmla="*/ 14 h 63"/>
                <a:gd name="T26" fmla="*/ 6 w 33"/>
                <a:gd name="T27" fmla="*/ 6 h 63"/>
                <a:gd name="T28" fmla="*/ 22 w 33"/>
                <a:gd name="T29" fmla="*/ 0 h 63"/>
                <a:gd name="T30" fmla="*/ 25 w 33"/>
                <a:gd name="T31" fmla="*/ 6 h 63"/>
                <a:gd name="T32" fmla="*/ 8 w 33"/>
                <a:gd name="T33" fmla="*/ 11 h 63"/>
                <a:gd name="T34" fmla="*/ 6 w 33"/>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3">
                  <a:moveTo>
                    <a:pt x="0" y="14"/>
                  </a:moveTo>
                  <a:lnTo>
                    <a:pt x="30" y="14"/>
                  </a:lnTo>
                  <a:lnTo>
                    <a:pt x="30" y="23"/>
                  </a:lnTo>
                  <a:lnTo>
                    <a:pt x="10" y="23"/>
                  </a:lnTo>
                  <a:lnTo>
                    <a:pt x="10" y="32"/>
                  </a:lnTo>
                  <a:lnTo>
                    <a:pt x="25" y="32"/>
                  </a:lnTo>
                  <a:lnTo>
                    <a:pt x="25" y="41"/>
                  </a:lnTo>
                  <a:lnTo>
                    <a:pt x="10" y="41"/>
                  </a:lnTo>
                  <a:lnTo>
                    <a:pt x="10" y="54"/>
                  </a:lnTo>
                  <a:lnTo>
                    <a:pt x="33" y="54"/>
                  </a:lnTo>
                  <a:lnTo>
                    <a:pt x="33" y="63"/>
                  </a:lnTo>
                  <a:lnTo>
                    <a:pt x="0" y="63"/>
                  </a:lnTo>
                  <a:lnTo>
                    <a:pt x="0" y="14"/>
                  </a:lnTo>
                  <a:close/>
                  <a:moveTo>
                    <a:pt x="6" y="6"/>
                  </a:moveTo>
                  <a:lnTo>
                    <a:pt x="22" y="0"/>
                  </a:lnTo>
                  <a:lnTo>
                    <a:pt x="25" y="6"/>
                  </a:lnTo>
                  <a:lnTo>
                    <a:pt x="8" y="11"/>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3">
              <a:extLst>
                <a:ext uri="{FF2B5EF4-FFF2-40B4-BE49-F238E27FC236}">
                  <a16:creationId xmlns:a16="http://schemas.microsoft.com/office/drawing/2014/main" id="{A94B17E9-2311-490B-A631-73EEDAD1F2F4}"/>
                </a:ext>
              </a:extLst>
            </p:cNvPr>
            <p:cNvSpPr>
              <a:spLocks noEditPoints="1"/>
            </p:cNvSpPr>
            <p:nvPr/>
          </p:nvSpPr>
          <p:spPr bwMode="auto">
            <a:xfrm>
              <a:off x="3705" y="3487"/>
              <a:ext cx="39" cy="49"/>
            </a:xfrm>
            <a:custGeom>
              <a:avLst/>
              <a:gdLst>
                <a:gd name="T0" fmla="*/ 26 w 70"/>
                <a:gd name="T1" fmla="*/ 0 h 87"/>
                <a:gd name="T2" fmla="*/ 70 w 70"/>
                <a:gd name="T3" fmla="*/ 43 h 87"/>
                <a:gd name="T4" fmla="*/ 24 w 70"/>
                <a:gd name="T5" fmla="*/ 87 h 87"/>
                <a:gd name="T6" fmla="*/ 0 w 70"/>
                <a:gd name="T7" fmla="*/ 87 h 87"/>
                <a:gd name="T8" fmla="*/ 0 w 70"/>
                <a:gd name="T9" fmla="*/ 0 h 87"/>
                <a:gd name="T10" fmla="*/ 26 w 70"/>
                <a:gd name="T11" fmla="*/ 0 h 87"/>
                <a:gd name="T12" fmla="*/ 18 w 70"/>
                <a:gd name="T13" fmla="*/ 70 h 87"/>
                <a:gd name="T14" fmla="*/ 24 w 70"/>
                <a:gd name="T15" fmla="*/ 70 h 87"/>
                <a:gd name="T16" fmla="*/ 52 w 70"/>
                <a:gd name="T17" fmla="*/ 43 h 87"/>
                <a:gd name="T18" fmla="*/ 25 w 70"/>
                <a:gd name="T19" fmla="*/ 17 h 87"/>
                <a:gd name="T20" fmla="*/ 18 w 70"/>
                <a:gd name="T21" fmla="*/ 17 h 87"/>
                <a:gd name="T22" fmla="*/ 18 w 70"/>
                <a:gd name="T23"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7">
                  <a:moveTo>
                    <a:pt x="26" y="0"/>
                  </a:moveTo>
                  <a:cubicBezTo>
                    <a:pt x="48" y="0"/>
                    <a:pt x="70" y="11"/>
                    <a:pt x="70" y="43"/>
                  </a:cubicBezTo>
                  <a:cubicBezTo>
                    <a:pt x="70" y="73"/>
                    <a:pt x="46" y="87"/>
                    <a:pt x="24" y="87"/>
                  </a:cubicBezTo>
                  <a:cubicBezTo>
                    <a:pt x="0" y="87"/>
                    <a:pt x="0" y="87"/>
                    <a:pt x="0" y="87"/>
                  </a:cubicBezTo>
                  <a:cubicBezTo>
                    <a:pt x="0" y="0"/>
                    <a:pt x="0" y="0"/>
                    <a:pt x="0" y="0"/>
                  </a:cubicBezTo>
                  <a:lnTo>
                    <a:pt x="26" y="0"/>
                  </a:lnTo>
                  <a:close/>
                  <a:moveTo>
                    <a:pt x="18" y="70"/>
                  </a:moveTo>
                  <a:cubicBezTo>
                    <a:pt x="24" y="70"/>
                    <a:pt x="24" y="70"/>
                    <a:pt x="24" y="70"/>
                  </a:cubicBezTo>
                  <a:cubicBezTo>
                    <a:pt x="43" y="70"/>
                    <a:pt x="52" y="59"/>
                    <a:pt x="52" y="43"/>
                  </a:cubicBezTo>
                  <a:cubicBezTo>
                    <a:pt x="52" y="25"/>
                    <a:pt x="44" y="17"/>
                    <a:pt x="25" y="17"/>
                  </a:cubicBezTo>
                  <a:cubicBezTo>
                    <a:pt x="18" y="17"/>
                    <a:pt x="18" y="17"/>
                    <a:pt x="18" y="17"/>
                  </a:cubicBezTo>
                  <a:lnTo>
                    <a:pt x="1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4">
              <a:extLst>
                <a:ext uri="{FF2B5EF4-FFF2-40B4-BE49-F238E27FC236}">
                  <a16:creationId xmlns:a16="http://schemas.microsoft.com/office/drawing/2014/main" id="{6BAF4FC9-56B0-4C78-8D08-19AE3DB3B8F1}"/>
                </a:ext>
              </a:extLst>
            </p:cNvPr>
            <p:cNvSpPr>
              <a:spLocks noEditPoints="1"/>
            </p:cNvSpPr>
            <p:nvPr/>
          </p:nvSpPr>
          <p:spPr bwMode="auto">
            <a:xfrm>
              <a:off x="3755" y="3473"/>
              <a:ext cx="33" cy="63"/>
            </a:xfrm>
            <a:custGeom>
              <a:avLst/>
              <a:gdLst>
                <a:gd name="T0" fmla="*/ 0 w 33"/>
                <a:gd name="T1" fmla="*/ 14 h 63"/>
                <a:gd name="T2" fmla="*/ 31 w 33"/>
                <a:gd name="T3" fmla="*/ 14 h 63"/>
                <a:gd name="T4" fmla="*/ 31 w 33"/>
                <a:gd name="T5" fmla="*/ 23 h 63"/>
                <a:gd name="T6" fmla="*/ 10 w 33"/>
                <a:gd name="T7" fmla="*/ 23 h 63"/>
                <a:gd name="T8" fmla="*/ 10 w 33"/>
                <a:gd name="T9" fmla="*/ 32 h 63"/>
                <a:gd name="T10" fmla="*/ 25 w 33"/>
                <a:gd name="T11" fmla="*/ 32 h 63"/>
                <a:gd name="T12" fmla="*/ 25 w 33"/>
                <a:gd name="T13" fmla="*/ 41 h 63"/>
                <a:gd name="T14" fmla="*/ 10 w 33"/>
                <a:gd name="T15" fmla="*/ 41 h 63"/>
                <a:gd name="T16" fmla="*/ 10 w 33"/>
                <a:gd name="T17" fmla="*/ 54 h 63"/>
                <a:gd name="T18" fmla="*/ 33 w 33"/>
                <a:gd name="T19" fmla="*/ 54 h 63"/>
                <a:gd name="T20" fmla="*/ 33 w 33"/>
                <a:gd name="T21" fmla="*/ 63 h 63"/>
                <a:gd name="T22" fmla="*/ 0 w 33"/>
                <a:gd name="T23" fmla="*/ 63 h 63"/>
                <a:gd name="T24" fmla="*/ 0 w 33"/>
                <a:gd name="T25" fmla="*/ 14 h 63"/>
                <a:gd name="T26" fmla="*/ 7 w 33"/>
                <a:gd name="T27" fmla="*/ 6 h 63"/>
                <a:gd name="T28" fmla="*/ 22 w 33"/>
                <a:gd name="T29" fmla="*/ 0 h 63"/>
                <a:gd name="T30" fmla="*/ 25 w 33"/>
                <a:gd name="T31" fmla="*/ 6 h 63"/>
                <a:gd name="T32" fmla="*/ 9 w 33"/>
                <a:gd name="T33" fmla="*/ 11 h 63"/>
                <a:gd name="T34" fmla="*/ 7 w 33"/>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3">
                  <a:moveTo>
                    <a:pt x="0" y="14"/>
                  </a:moveTo>
                  <a:lnTo>
                    <a:pt x="31" y="14"/>
                  </a:lnTo>
                  <a:lnTo>
                    <a:pt x="31" y="23"/>
                  </a:lnTo>
                  <a:lnTo>
                    <a:pt x="10" y="23"/>
                  </a:lnTo>
                  <a:lnTo>
                    <a:pt x="10" y="32"/>
                  </a:lnTo>
                  <a:lnTo>
                    <a:pt x="25" y="32"/>
                  </a:lnTo>
                  <a:lnTo>
                    <a:pt x="25" y="41"/>
                  </a:lnTo>
                  <a:lnTo>
                    <a:pt x="10" y="41"/>
                  </a:lnTo>
                  <a:lnTo>
                    <a:pt x="10" y="54"/>
                  </a:lnTo>
                  <a:lnTo>
                    <a:pt x="33" y="54"/>
                  </a:lnTo>
                  <a:lnTo>
                    <a:pt x="33" y="63"/>
                  </a:lnTo>
                  <a:lnTo>
                    <a:pt x="0" y="63"/>
                  </a:lnTo>
                  <a:lnTo>
                    <a:pt x="0" y="14"/>
                  </a:lnTo>
                  <a:close/>
                  <a:moveTo>
                    <a:pt x="7" y="6"/>
                  </a:moveTo>
                  <a:lnTo>
                    <a:pt x="22" y="0"/>
                  </a:lnTo>
                  <a:lnTo>
                    <a:pt x="25" y="6"/>
                  </a:lnTo>
                  <a:lnTo>
                    <a:pt x="9" y="11"/>
                  </a:lnTo>
                  <a:lnTo>
                    <a:pt x="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5">
              <a:extLst>
                <a:ext uri="{FF2B5EF4-FFF2-40B4-BE49-F238E27FC236}">
                  <a16:creationId xmlns:a16="http://schemas.microsoft.com/office/drawing/2014/main" id="{45992FE6-246C-425C-AECB-91E74D3C29AE}"/>
                </a:ext>
              </a:extLst>
            </p:cNvPr>
            <p:cNvSpPr>
              <a:spLocks noEditPoints="1"/>
            </p:cNvSpPr>
            <p:nvPr/>
          </p:nvSpPr>
          <p:spPr bwMode="auto">
            <a:xfrm>
              <a:off x="3799" y="3487"/>
              <a:ext cx="39" cy="49"/>
            </a:xfrm>
            <a:custGeom>
              <a:avLst/>
              <a:gdLst>
                <a:gd name="T0" fmla="*/ 35 w 69"/>
                <a:gd name="T1" fmla="*/ 56 h 87"/>
                <a:gd name="T2" fmla="*/ 18 w 69"/>
                <a:gd name="T3" fmla="*/ 56 h 87"/>
                <a:gd name="T4" fmla="*/ 18 w 69"/>
                <a:gd name="T5" fmla="*/ 87 h 87"/>
                <a:gd name="T6" fmla="*/ 0 w 69"/>
                <a:gd name="T7" fmla="*/ 87 h 87"/>
                <a:gd name="T8" fmla="*/ 0 w 69"/>
                <a:gd name="T9" fmla="*/ 0 h 87"/>
                <a:gd name="T10" fmla="*/ 37 w 69"/>
                <a:gd name="T11" fmla="*/ 0 h 87"/>
                <a:gd name="T12" fmla="*/ 67 w 69"/>
                <a:gd name="T13" fmla="*/ 28 h 87"/>
                <a:gd name="T14" fmla="*/ 54 w 69"/>
                <a:gd name="T15" fmla="*/ 50 h 87"/>
                <a:gd name="T16" fmla="*/ 69 w 69"/>
                <a:gd name="T17" fmla="*/ 87 h 87"/>
                <a:gd name="T18" fmla="*/ 51 w 69"/>
                <a:gd name="T19" fmla="*/ 87 h 87"/>
                <a:gd name="T20" fmla="*/ 35 w 69"/>
                <a:gd name="T21" fmla="*/ 56 h 87"/>
                <a:gd name="T22" fmla="*/ 18 w 69"/>
                <a:gd name="T23" fmla="*/ 16 h 87"/>
                <a:gd name="T24" fmla="*/ 18 w 69"/>
                <a:gd name="T25" fmla="*/ 40 h 87"/>
                <a:gd name="T26" fmla="*/ 36 w 69"/>
                <a:gd name="T27" fmla="*/ 40 h 87"/>
                <a:gd name="T28" fmla="*/ 49 w 69"/>
                <a:gd name="T29" fmla="*/ 28 h 87"/>
                <a:gd name="T30" fmla="*/ 36 w 69"/>
                <a:gd name="T31" fmla="*/ 16 h 87"/>
                <a:gd name="T32" fmla="*/ 18 w 69"/>
                <a:gd name="T33"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87">
                  <a:moveTo>
                    <a:pt x="35" y="56"/>
                  </a:moveTo>
                  <a:cubicBezTo>
                    <a:pt x="18" y="56"/>
                    <a:pt x="18" y="56"/>
                    <a:pt x="18" y="56"/>
                  </a:cubicBezTo>
                  <a:cubicBezTo>
                    <a:pt x="18" y="87"/>
                    <a:pt x="18" y="87"/>
                    <a:pt x="18" y="87"/>
                  </a:cubicBezTo>
                  <a:cubicBezTo>
                    <a:pt x="0" y="87"/>
                    <a:pt x="0" y="87"/>
                    <a:pt x="0" y="87"/>
                  </a:cubicBezTo>
                  <a:cubicBezTo>
                    <a:pt x="0" y="0"/>
                    <a:pt x="0" y="0"/>
                    <a:pt x="0" y="0"/>
                  </a:cubicBezTo>
                  <a:cubicBezTo>
                    <a:pt x="37" y="0"/>
                    <a:pt x="37" y="0"/>
                    <a:pt x="37" y="0"/>
                  </a:cubicBezTo>
                  <a:cubicBezTo>
                    <a:pt x="54" y="0"/>
                    <a:pt x="67" y="9"/>
                    <a:pt x="67" y="28"/>
                  </a:cubicBezTo>
                  <a:cubicBezTo>
                    <a:pt x="67" y="39"/>
                    <a:pt x="62" y="46"/>
                    <a:pt x="54" y="50"/>
                  </a:cubicBezTo>
                  <a:cubicBezTo>
                    <a:pt x="62" y="58"/>
                    <a:pt x="69" y="69"/>
                    <a:pt x="69" y="87"/>
                  </a:cubicBezTo>
                  <a:cubicBezTo>
                    <a:pt x="51" y="87"/>
                    <a:pt x="51" y="87"/>
                    <a:pt x="51" y="87"/>
                  </a:cubicBezTo>
                  <a:cubicBezTo>
                    <a:pt x="51" y="74"/>
                    <a:pt x="42" y="61"/>
                    <a:pt x="35" y="56"/>
                  </a:cubicBezTo>
                  <a:close/>
                  <a:moveTo>
                    <a:pt x="18" y="16"/>
                  </a:moveTo>
                  <a:cubicBezTo>
                    <a:pt x="18" y="40"/>
                    <a:pt x="18" y="40"/>
                    <a:pt x="18" y="40"/>
                  </a:cubicBezTo>
                  <a:cubicBezTo>
                    <a:pt x="36" y="40"/>
                    <a:pt x="36" y="40"/>
                    <a:pt x="36" y="40"/>
                  </a:cubicBezTo>
                  <a:cubicBezTo>
                    <a:pt x="45" y="40"/>
                    <a:pt x="49" y="35"/>
                    <a:pt x="49" y="28"/>
                  </a:cubicBezTo>
                  <a:cubicBezTo>
                    <a:pt x="49" y="20"/>
                    <a:pt x="44" y="16"/>
                    <a:pt x="36" y="16"/>
                  </a:cubicBezTo>
                  <a:lnTo>
                    <a:pt x="1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6">
              <a:extLst>
                <a:ext uri="{FF2B5EF4-FFF2-40B4-BE49-F238E27FC236}">
                  <a16:creationId xmlns:a16="http://schemas.microsoft.com/office/drawing/2014/main" id="{C9E29585-5A6E-483B-90F0-DB7E7B722550}"/>
                </a:ext>
              </a:extLst>
            </p:cNvPr>
            <p:cNvSpPr>
              <a:spLocks noEditPoints="1"/>
            </p:cNvSpPr>
            <p:nvPr/>
          </p:nvSpPr>
          <p:spPr bwMode="auto">
            <a:xfrm>
              <a:off x="3843" y="3487"/>
              <a:ext cx="41" cy="49"/>
            </a:xfrm>
            <a:custGeom>
              <a:avLst/>
              <a:gdLst>
                <a:gd name="T0" fmla="*/ 48 w 73"/>
                <a:gd name="T1" fmla="*/ 0 h 87"/>
                <a:gd name="T2" fmla="*/ 73 w 73"/>
                <a:gd name="T3" fmla="*/ 87 h 87"/>
                <a:gd name="T4" fmla="*/ 55 w 73"/>
                <a:gd name="T5" fmla="*/ 87 h 87"/>
                <a:gd name="T6" fmla="*/ 53 w 73"/>
                <a:gd name="T7" fmla="*/ 67 h 87"/>
                <a:gd name="T8" fmla="*/ 19 w 73"/>
                <a:gd name="T9" fmla="*/ 67 h 87"/>
                <a:gd name="T10" fmla="*/ 18 w 73"/>
                <a:gd name="T11" fmla="*/ 87 h 87"/>
                <a:gd name="T12" fmla="*/ 0 w 73"/>
                <a:gd name="T13" fmla="*/ 87 h 87"/>
                <a:gd name="T14" fmla="*/ 25 w 73"/>
                <a:gd name="T15" fmla="*/ 0 h 87"/>
                <a:gd name="T16" fmla="*/ 48 w 73"/>
                <a:gd name="T17" fmla="*/ 0 h 87"/>
                <a:gd name="T18" fmla="*/ 50 w 73"/>
                <a:gd name="T19" fmla="*/ 51 h 87"/>
                <a:gd name="T20" fmla="*/ 36 w 73"/>
                <a:gd name="T21" fmla="*/ 15 h 87"/>
                <a:gd name="T22" fmla="*/ 22 w 73"/>
                <a:gd name="T23" fmla="*/ 51 h 87"/>
                <a:gd name="T24" fmla="*/ 50 w 73"/>
                <a:gd name="T2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8" y="0"/>
                  </a:moveTo>
                  <a:cubicBezTo>
                    <a:pt x="64" y="26"/>
                    <a:pt x="73" y="55"/>
                    <a:pt x="73" y="87"/>
                  </a:cubicBezTo>
                  <a:cubicBezTo>
                    <a:pt x="55" y="87"/>
                    <a:pt x="55" y="87"/>
                    <a:pt x="55" y="87"/>
                  </a:cubicBezTo>
                  <a:cubicBezTo>
                    <a:pt x="55" y="83"/>
                    <a:pt x="54" y="75"/>
                    <a:pt x="53" y="67"/>
                  </a:cubicBezTo>
                  <a:cubicBezTo>
                    <a:pt x="19" y="67"/>
                    <a:pt x="19" y="67"/>
                    <a:pt x="19" y="67"/>
                  </a:cubicBezTo>
                  <a:cubicBezTo>
                    <a:pt x="18" y="72"/>
                    <a:pt x="18" y="79"/>
                    <a:pt x="18" y="87"/>
                  </a:cubicBezTo>
                  <a:cubicBezTo>
                    <a:pt x="0" y="87"/>
                    <a:pt x="0" y="87"/>
                    <a:pt x="0" y="87"/>
                  </a:cubicBezTo>
                  <a:cubicBezTo>
                    <a:pt x="0" y="54"/>
                    <a:pt x="9" y="26"/>
                    <a:pt x="25" y="0"/>
                  </a:cubicBezTo>
                  <a:lnTo>
                    <a:pt x="48" y="0"/>
                  </a:lnTo>
                  <a:close/>
                  <a:moveTo>
                    <a:pt x="50" y="51"/>
                  </a:moveTo>
                  <a:cubicBezTo>
                    <a:pt x="48" y="38"/>
                    <a:pt x="41" y="23"/>
                    <a:pt x="36" y="15"/>
                  </a:cubicBezTo>
                  <a:cubicBezTo>
                    <a:pt x="32" y="23"/>
                    <a:pt x="26" y="35"/>
                    <a:pt x="22" y="51"/>
                  </a:cubicBezTo>
                  <a:lnTo>
                    <a:pt x="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7">
              <a:extLst>
                <a:ext uri="{FF2B5EF4-FFF2-40B4-BE49-F238E27FC236}">
                  <a16:creationId xmlns:a16="http://schemas.microsoft.com/office/drawing/2014/main" id="{A222C004-9880-4B96-8ACB-05D1FC9AC3CC}"/>
                </a:ext>
              </a:extLst>
            </p:cNvPr>
            <p:cNvSpPr>
              <a:spLocks/>
            </p:cNvSpPr>
            <p:nvPr/>
          </p:nvSpPr>
          <p:spPr bwMode="auto">
            <a:xfrm>
              <a:off x="3886" y="3487"/>
              <a:ext cx="39" cy="49"/>
            </a:xfrm>
            <a:custGeom>
              <a:avLst/>
              <a:gdLst>
                <a:gd name="T0" fmla="*/ 25 w 39"/>
                <a:gd name="T1" fmla="*/ 49 h 49"/>
                <a:gd name="T2" fmla="*/ 15 w 39"/>
                <a:gd name="T3" fmla="*/ 49 h 49"/>
                <a:gd name="T4" fmla="*/ 15 w 39"/>
                <a:gd name="T5" fmla="*/ 9 h 49"/>
                <a:gd name="T6" fmla="*/ 0 w 39"/>
                <a:gd name="T7" fmla="*/ 9 h 49"/>
                <a:gd name="T8" fmla="*/ 0 w 39"/>
                <a:gd name="T9" fmla="*/ 0 h 49"/>
                <a:gd name="T10" fmla="*/ 39 w 39"/>
                <a:gd name="T11" fmla="*/ 0 h 49"/>
                <a:gd name="T12" fmla="*/ 39 w 39"/>
                <a:gd name="T13" fmla="*/ 9 h 49"/>
                <a:gd name="T14" fmla="*/ 25 w 39"/>
                <a:gd name="T15" fmla="*/ 9 h 49"/>
                <a:gd name="T16" fmla="*/ 25 w 39"/>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9">
                  <a:moveTo>
                    <a:pt x="25" y="49"/>
                  </a:moveTo>
                  <a:lnTo>
                    <a:pt x="15" y="49"/>
                  </a:lnTo>
                  <a:lnTo>
                    <a:pt x="15" y="9"/>
                  </a:lnTo>
                  <a:lnTo>
                    <a:pt x="0" y="9"/>
                  </a:lnTo>
                  <a:lnTo>
                    <a:pt x="0" y="0"/>
                  </a:lnTo>
                  <a:lnTo>
                    <a:pt x="39" y="0"/>
                  </a:lnTo>
                  <a:lnTo>
                    <a:pt x="39" y="9"/>
                  </a:lnTo>
                  <a:lnTo>
                    <a:pt x="25" y="9"/>
                  </a:lnTo>
                  <a:lnTo>
                    <a:pt x="2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8">
              <a:extLst>
                <a:ext uri="{FF2B5EF4-FFF2-40B4-BE49-F238E27FC236}">
                  <a16:creationId xmlns:a16="http://schemas.microsoft.com/office/drawing/2014/main" id="{89A6406B-A186-4CF0-9E7B-02FA669EE4F2}"/>
                </a:ext>
              </a:extLst>
            </p:cNvPr>
            <p:cNvSpPr>
              <a:spLocks noChangeArrowheads="1"/>
            </p:cNvSpPr>
            <p:nvPr/>
          </p:nvSpPr>
          <p:spPr bwMode="auto">
            <a:xfrm>
              <a:off x="3935" y="3487"/>
              <a:ext cx="10"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9">
              <a:extLst>
                <a:ext uri="{FF2B5EF4-FFF2-40B4-BE49-F238E27FC236}">
                  <a16:creationId xmlns:a16="http://schemas.microsoft.com/office/drawing/2014/main" id="{53048D91-3946-4F54-B8D9-93DCB36944EB}"/>
                </a:ext>
              </a:extLst>
            </p:cNvPr>
            <p:cNvSpPr>
              <a:spLocks noEditPoints="1"/>
            </p:cNvSpPr>
            <p:nvPr/>
          </p:nvSpPr>
          <p:spPr bwMode="auto">
            <a:xfrm>
              <a:off x="3956" y="3486"/>
              <a:ext cx="44" cy="50"/>
            </a:xfrm>
            <a:custGeom>
              <a:avLst/>
              <a:gdLst>
                <a:gd name="T0" fmla="*/ 0 w 77"/>
                <a:gd name="T1" fmla="*/ 44 h 89"/>
                <a:gd name="T2" fmla="*/ 38 w 77"/>
                <a:gd name="T3" fmla="*/ 0 h 89"/>
                <a:gd name="T4" fmla="*/ 77 w 77"/>
                <a:gd name="T5" fmla="*/ 44 h 89"/>
                <a:gd name="T6" fmla="*/ 38 w 77"/>
                <a:gd name="T7" fmla="*/ 89 h 89"/>
                <a:gd name="T8" fmla="*/ 0 w 77"/>
                <a:gd name="T9" fmla="*/ 44 h 89"/>
                <a:gd name="T10" fmla="*/ 19 w 77"/>
                <a:gd name="T11" fmla="*/ 44 h 89"/>
                <a:gd name="T12" fmla="*/ 38 w 77"/>
                <a:gd name="T13" fmla="*/ 74 h 89"/>
                <a:gd name="T14" fmla="*/ 58 w 77"/>
                <a:gd name="T15" fmla="*/ 44 h 89"/>
                <a:gd name="T16" fmla="*/ 38 w 77"/>
                <a:gd name="T17" fmla="*/ 15 h 89"/>
                <a:gd name="T18" fmla="*/ 19 w 77"/>
                <a:gd name="T19"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9">
                  <a:moveTo>
                    <a:pt x="0" y="44"/>
                  </a:moveTo>
                  <a:cubicBezTo>
                    <a:pt x="0" y="18"/>
                    <a:pt x="14" y="0"/>
                    <a:pt x="38" y="0"/>
                  </a:cubicBezTo>
                  <a:cubicBezTo>
                    <a:pt x="63" y="0"/>
                    <a:pt x="77" y="18"/>
                    <a:pt x="77" y="44"/>
                  </a:cubicBezTo>
                  <a:cubicBezTo>
                    <a:pt x="77" y="71"/>
                    <a:pt x="63" y="89"/>
                    <a:pt x="38" y="89"/>
                  </a:cubicBezTo>
                  <a:cubicBezTo>
                    <a:pt x="14" y="89"/>
                    <a:pt x="0" y="71"/>
                    <a:pt x="0" y="44"/>
                  </a:cubicBezTo>
                  <a:close/>
                  <a:moveTo>
                    <a:pt x="19" y="44"/>
                  </a:moveTo>
                  <a:cubicBezTo>
                    <a:pt x="19" y="60"/>
                    <a:pt x="24" y="74"/>
                    <a:pt x="38" y="74"/>
                  </a:cubicBezTo>
                  <a:cubicBezTo>
                    <a:pt x="53" y="74"/>
                    <a:pt x="58" y="60"/>
                    <a:pt x="58" y="44"/>
                  </a:cubicBezTo>
                  <a:cubicBezTo>
                    <a:pt x="58" y="29"/>
                    <a:pt x="53" y="15"/>
                    <a:pt x="38" y="15"/>
                  </a:cubicBezTo>
                  <a:cubicBezTo>
                    <a:pt x="24" y="15"/>
                    <a:pt x="19" y="29"/>
                    <a:pt x="1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20">
              <a:extLst>
                <a:ext uri="{FF2B5EF4-FFF2-40B4-BE49-F238E27FC236}">
                  <a16:creationId xmlns:a16="http://schemas.microsoft.com/office/drawing/2014/main" id="{C3D30FBF-C517-40CF-9996-59820D085AC8}"/>
                </a:ext>
              </a:extLst>
            </p:cNvPr>
            <p:cNvSpPr>
              <a:spLocks/>
            </p:cNvSpPr>
            <p:nvPr/>
          </p:nvSpPr>
          <p:spPr bwMode="auto">
            <a:xfrm>
              <a:off x="4011" y="3487"/>
              <a:ext cx="41" cy="49"/>
            </a:xfrm>
            <a:custGeom>
              <a:avLst/>
              <a:gdLst>
                <a:gd name="T0" fmla="*/ 17 w 73"/>
                <a:gd name="T1" fmla="*/ 23 h 87"/>
                <a:gd name="T2" fmla="*/ 18 w 73"/>
                <a:gd name="T3" fmla="*/ 38 h 87"/>
                <a:gd name="T4" fmla="*/ 18 w 73"/>
                <a:gd name="T5" fmla="*/ 87 h 87"/>
                <a:gd name="T6" fmla="*/ 0 w 73"/>
                <a:gd name="T7" fmla="*/ 87 h 87"/>
                <a:gd name="T8" fmla="*/ 0 w 73"/>
                <a:gd name="T9" fmla="*/ 0 h 87"/>
                <a:gd name="T10" fmla="*/ 17 w 73"/>
                <a:gd name="T11" fmla="*/ 0 h 87"/>
                <a:gd name="T12" fmla="*/ 55 w 73"/>
                <a:gd name="T13" fmla="*/ 44 h 87"/>
                <a:gd name="T14" fmla="*/ 56 w 73"/>
                <a:gd name="T15" fmla="*/ 44 h 87"/>
                <a:gd name="T16" fmla="*/ 55 w 73"/>
                <a:gd name="T17" fmla="*/ 25 h 87"/>
                <a:gd name="T18" fmla="*/ 55 w 73"/>
                <a:gd name="T19" fmla="*/ 0 h 87"/>
                <a:gd name="T20" fmla="*/ 73 w 73"/>
                <a:gd name="T21" fmla="*/ 0 h 87"/>
                <a:gd name="T22" fmla="*/ 73 w 73"/>
                <a:gd name="T23" fmla="*/ 87 h 87"/>
                <a:gd name="T24" fmla="*/ 58 w 73"/>
                <a:gd name="T25" fmla="*/ 87 h 87"/>
                <a:gd name="T26" fmla="*/ 17 w 73"/>
                <a:gd name="T27"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87">
                  <a:moveTo>
                    <a:pt x="17" y="23"/>
                  </a:moveTo>
                  <a:cubicBezTo>
                    <a:pt x="17" y="28"/>
                    <a:pt x="18" y="33"/>
                    <a:pt x="18" y="38"/>
                  </a:cubicBezTo>
                  <a:cubicBezTo>
                    <a:pt x="18" y="87"/>
                    <a:pt x="18" y="87"/>
                    <a:pt x="18" y="87"/>
                  </a:cubicBezTo>
                  <a:cubicBezTo>
                    <a:pt x="0" y="87"/>
                    <a:pt x="0" y="87"/>
                    <a:pt x="0" y="87"/>
                  </a:cubicBezTo>
                  <a:cubicBezTo>
                    <a:pt x="0" y="0"/>
                    <a:pt x="0" y="0"/>
                    <a:pt x="0" y="0"/>
                  </a:cubicBezTo>
                  <a:cubicBezTo>
                    <a:pt x="17" y="0"/>
                    <a:pt x="17" y="0"/>
                    <a:pt x="17" y="0"/>
                  </a:cubicBezTo>
                  <a:cubicBezTo>
                    <a:pt x="27" y="8"/>
                    <a:pt x="46" y="26"/>
                    <a:pt x="55" y="44"/>
                  </a:cubicBezTo>
                  <a:cubicBezTo>
                    <a:pt x="56" y="44"/>
                    <a:pt x="56" y="44"/>
                    <a:pt x="56" y="44"/>
                  </a:cubicBezTo>
                  <a:cubicBezTo>
                    <a:pt x="55" y="37"/>
                    <a:pt x="55" y="33"/>
                    <a:pt x="55" y="25"/>
                  </a:cubicBezTo>
                  <a:cubicBezTo>
                    <a:pt x="55" y="0"/>
                    <a:pt x="55" y="0"/>
                    <a:pt x="55" y="0"/>
                  </a:cubicBezTo>
                  <a:cubicBezTo>
                    <a:pt x="73" y="0"/>
                    <a:pt x="73" y="0"/>
                    <a:pt x="73" y="0"/>
                  </a:cubicBezTo>
                  <a:cubicBezTo>
                    <a:pt x="73" y="87"/>
                    <a:pt x="73" y="87"/>
                    <a:pt x="73" y="87"/>
                  </a:cubicBezTo>
                  <a:cubicBezTo>
                    <a:pt x="58" y="87"/>
                    <a:pt x="58" y="87"/>
                    <a:pt x="58" y="87"/>
                  </a:cubicBezTo>
                  <a:cubicBezTo>
                    <a:pt x="51" y="65"/>
                    <a:pt x="32" y="38"/>
                    <a:pt x="1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21">
              <a:extLst>
                <a:ext uri="{FF2B5EF4-FFF2-40B4-BE49-F238E27FC236}">
                  <a16:creationId xmlns:a16="http://schemas.microsoft.com/office/drawing/2014/main" id="{9BC8C9B6-A666-4D0F-884E-2E8720A08E74}"/>
                </a:ext>
              </a:extLst>
            </p:cNvPr>
            <p:cNvSpPr>
              <a:spLocks/>
            </p:cNvSpPr>
            <p:nvPr/>
          </p:nvSpPr>
          <p:spPr bwMode="auto">
            <a:xfrm>
              <a:off x="3586" y="3562"/>
              <a:ext cx="34" cy="49"/>
            </a:xfrm>
            <a:custGeom>
              <a:avLst/>
              <a:gdLst>
                <a:gd name="T0" fmla="*/ 11 w 34"/>
                <a:gd name="T1" fmla="*/ 20 h 49"/>
                <a:gd name="T2" fmla="*/ 29 w 34"/>
                <a:gd name="T3" fmla="*/ 20 h 49"/>
                <a:gd name="T4" fmla="*/ 29 w 34"/>
                <a:gd name="T5" fmla="*/ 29 h 49"/>
                <a:gd name="T6" fmla="*/ 11 w 34"/>
                <a:gd name="T7" fmla="*/ 29 h 49"/>
                <a:gd name="T8" fmla="*/ 11 w 34"/>
                <a:gd name="T9" fmla="*/ 49 h 49"/>
                <a:gd name="T10" fmla="*/ 0 w 34"/>
                <a:gd name="T11" fmla="*/ 49 h 49"/>
                <a:gd name="T12" fmla="*/ 0 w 34"/>
                <a:gd name="T13" fmla="*/ 0 h 49"/>
                <a:gd name="T14" fmla="*/ 34 w 34"/>
                <a:gd name="T15" fmla="*/ 0 h 49"/>
                <a:gd name="T16" fmla="*/ 34 w 34"/>
                <a:gd name="T17" fmla="*/ 9 h 49"/>
                <a:gd name="T18" fmla="*/ 11 w 34"/>
                <a:gd name="T19" fmla="*/ 9 h 49"/>
                <a:gd name="T20" fmla="*/ 11 w 34"/>
                <a:gd name="T21"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9">
                  <a:moveTo>
                    <a:pt x="11" y="20"/>
                  </a:moveTo>
                  <a:lnTo>
                    <a:pt x="29" y="20"/>
                  </a:lnTo>
                  <a:lnTo>
                    <a:pt x="29" y="29"/>
                  </a:lnTo>
                  <a:lnTo>
                    <a:pt x="11" y="29"/>
                  </a:lnTo>
                  <a:lnTo>
                    <a:pt x="11" y="49"/>
                  </a:lnTo>
                  <a:lnTo>
                    <a:pt x="0" y="49"/>
                  </a:lnTo>
                  <a:lnTo>
                    <a:pt x="0" y="0"/>
                  </a:lnTo>
                  <a:lnTo>
                    <a:pt x="34" y="0"/>
                  </a:lnTo>
                  <a:lnTo>
                    <a:pt x="34" y="9"/>
                  </a:lnTo>
                  <a:lnTo>
                    <a:pt x="11" y="9"/>
                  </a:lnTo>
                  <a:lnTo>
                    <a:pt x="1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22">
              <a:extLst>
                <a:ext uri="{FF2B5EF4-FFF2-40B4-BE49-F238E27FC236}">
                  <a16:creationId xmlns:a16="http://schemas.microsoft.com/office/drawing/2014/main" id="{A649761D-D8C1-4659-B68B-5C6C41EA7D3A}"/>
                </a:ext>
              </a:extLst>
            </p:cNvPr>
            <p:cNvSpPr>
              <a:spLocks noEditPoints="1"/>
            </p:cNvSpPr>
            <p:nvPr/>
          </p:nvSpPr>
          <p:spPr bwMode="auto">
            <a:xfrm>
              <a:off x="3629" y="3562"/>
              <a:ext cx="38" cy="49"/>
            </a:xfrm>
            <a:custGeom>
              <a:avLst/>
              <a:gdLst>
                <a:gd name="T0" fmla="*/ 35 w 68"/>
                <a:gd name="T1" fmla="*/ 56 h 87"/>
                <a:gd name="T2" fmla="*/ 18 w 68"/>
                <a:gd name="T3" fmla="*/ 56 h 87"/>
                <a:gd name="T4" fmla="*/ 18 w 68"/>
                <a:gd name="T5" fmla="*/ 87 h 87"/>
                <a:gd name="T6" fmla="*/ 0 w 68"/>
                <a:gd name="T7" fmla="*/ 87 h 87"/>
                <a:gd name="T8" fmla="*/ 0 w 68"/>
                <a:gd name="T9" fmla="*/ 0 h 87"/>
                <a:gd name="T10" fmla="*/ 36 w 68"/>
                <a:gd name="T11" fmla="*/ 0 h 87"/>
                <a:gd name="T12" fmla="*/ 67 w 68"/>
                <a:gd name="T13" fmla="*/ 28 h 87"/>
                <a:gd name="T14" fmla="*/ 53 w 68"/>
                <a:gd name="T15" fmla="*/ 50 h 87"/>
                <a:gd name="T16" fmla="*/ 68 w 68"/>
                <a:gd name="T17" fmla="*/ 87 h 87"/>
                <a:gd name="T18" fmla="*/ 50 w 68"/>
                <a:gd name="T19" fmla="*/ 87 h 87"/>
                <a:gd name="T20" fmla="*/ 35 w 68"/>
                <a:gd name="T21" fmla="*/ 56 h 87"/>
                <a:gd name="T22" fmla="*/ 18 w 68"/>
                <a:gd name="T23" fmla="*/ 16 h 87"/>
                <a:gd name="T24" fmla="*/ 18 w 68"/>
                <a:gd name="T25" fmla="*/ 40 h 87"/>
                <a:gd name="T26" fmla="*/ 36 w 68"/>
                <a:gd name="T27" fmla="*/ 40 h 87"/>
                <a:gd name="T28" fmla="*/ 48 w 68"/>
                <a:gd name="T29" fmla="*/ 28 h 87"/>
                <a:gd name="T30" fmla="*/ 35 w 68"/>
                <a:gd name="T31" fmla="*/ 16 h 87"/>
                <a:gd name="T32" fmla="*/ 18 w 68"/>
                <a:gd name="T33"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7">
                  <a:moveTo>
                    <a:pt x="35" y="56"/>
                  </a:moveTo>
                  <a:cubicBezTo>
                    <a:pt x="18" y="56"/>
                    <a:pt x="18" y="56"/>
                    <a:pt x="18" y="56"/>
                  </a:cubicBezTo>
                  <a:cubicBezTo>
                    <a:pt x="18" y="87"/>
                    <a:pt x="18" y="87"/>
                    <a:pt x="18" y="87"/>
                  </a:cubicBezTo>
                  <a:cubicBezTo>
                    <a:pt x="0" y="87"/>
                    <a:pt x="0" y="87"/>
                    <a:pt x="0" y="87"/>
                  </a:cubicBezTo>
                  <a:cubicBezTo>
                    <a:pt x="0" y="0"/>
                    <a:pt x="0" y="0"/>
                    <a:pt x="0" y="0"/>
                  </a:cubicBezTo>
                  <a:cubicBezTo>
                    <a:pt x="36" y="0"/>
                    <a:pt x="36" y="0"/>
                    <a:pt x="36" y="0"/>
                  </a:cubicBezTo>
                  <a:cubicBezTo>
                    <a:pt x="53" y="0"/>
                    <a:pt x="67" y="10"/>
                    <a:pt x="67" y="28"/>
                  </a:cubicBezTo>
                  <a:cubicBezTo>
                    <a:pt x="67" y="39"/>
                    <a:pt x="61" y="46"/>
                    <a:pt x="53" y="50"/>
                  </a:cubicBezTo>
                  <a:cubicBezTo>
                    <a:pt x="61" y="58"/>
                    <a:pt x="68" y="69"/>
                    <a:pt x="68" y="87"/>
                  </a:cubicBezTo>
                  <a:cubicBezTo>
                    <a:pt x="50" y="87"/>
                    <a:pt x="50" y="87"/>
                    <a:pt x="50" y="87"/>
                  </a:cubicBezTo>
                  <a:cubicBezTo>
                    <a:pt x="50" y="74"/>
                    <a:pt x="42" y="61"/>
                    <a:pt x="35" y="56"/>
                  </a:cubicBezTo>
                  <a:close/>
                  <a:moveTo>
                    <a:pt x="18" y="16"/>
                  </a:moveTo>
                  <a:cubicBezTo>
                    <a:pt x="18" y="40"/>
                    <a:pt x="18" y="40"/>
                    <a:pt x="18" y="40"/>
                  </a:cubicBezTo>
                  <a:cubicBezTo>
                    <a:pt x="36" y="40"/>
                    <a:pt x="36" y="40"/>
                    <a:pt x="36" y="40"/>
                  </a:cubicBezTo>
                  <a:cubicBezTo>
                    <a:pt x="44" y="40"/>
                    <a:pt x="48" y="36"/>
                    <a:pt x="48" y="28"/>
                  </a:cubicBezTo>
                  <a:cubicBezTo>
                    <a:pt x="48" y="21"/>
                    <a:pt x="43" y="16"/>
                    <a:pt x="35" y="16"/>
                  </a:cubicBezTo>
                  <a:lnTo>
                    <a:pt x="1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3">
              <a:extLst>
                <a:ext uri="{FF2B5EF4-FFF2-40B4-BE49-F238E27FC236}">
                  <a16:creationId xmlns:a16="http://schemas.microsoft.com/office/drawing/2014/main" id="{D8B95DCA-7A71-4375-BB9F-5CCB8DBF7996}"/>
                </a:ext>
              </a:extLst>
            </p:cNvPr>
            <p:cNvSpPr>
              <a:spLocks noEditPoints="1"/>
            </p:cNvSpPr>
            <p:nvPr/>
          </p:nvSpPr>
          <p:spPr bwMode="auto">
            <a:xfrm>
              <a:off x="3673" y="3562"/>
              <a:ext cx="41" cy="49"/>
            </a:xfrm>
            <a:custGeom>
              <a:avLst/>
              <a:gdLst>
                <a:gd name="T0" fmla="*/ 47 w 73"/>
                <a:gd name="T1" fmla="*/ 0 h 87"/>
                <a:gd name="T2" fmla="*/ 73 w 73"/>
                <a:gd name="T3" fmla="*/ 87 h 87"/>
                <a:gd name="T4" fmla="*/ 54 w 73"/>
                <a:gd name="T5" fmla="*/ 87 h 87"/>
                <a:gd name="T6" fmla="*/ 53 w 73"/>
                <a:gd name="T7" fmla="*/ 67 h 87"/>
                <a:gd name="T8" fmla="*/ 18 w 73"/>
                <a:gd name="T9" fmla="*/ 67 h 87"/>
                <a:gd name="T10" fmla="*/ 17 w 73"/>
                <a:gd name="T11" fmla="*/ 87 h 87"/>
                <a:gd name="T12" fmla="*/ 0 w 73"/>
                <a:gd name="T13" fmla="*/ 87 h 87"/>
                <a:gd name="T14" fmla="*/ 24 w 73"/>
                <a:gd name="T15" fmla="*/ 0 h 87"/>
                <a:gd name="T16" fmla="*/ 47 w 73"/>
                <a:gd name="T17" fmla="*/ 0 h 87"/>
                <a:gd name="T18" fmla="*/ 50 w 73"/>
                <a:gd name="T19" fmla="*/ 52 h 87"/>
                <a:gd name="T20" fmla="*/ 35 w 73"/>
                <a:gd name="T21" fmla="*/ 15 h 87"/>
                <a:gd name="T22" fmla="*/ 21 w 73"/>
                <a:gd name="T23" fmla="*/ 52 h 87"/>
                <a:gd name="T24" fmla="*/ 50 w 73"/>
                <a:gd name="T25"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7" y="0"/>
                  </a:moveTo>
                  <a:cubicBezTo>
                    <a:pt x="64" y="26"/>
                    <a:pt x="72" y="56"/>
                    <a:pt x="73" y="87"/>
                  </a:cubicBezTo>
                  <a:cubicBezTo>
                    <a:pt x="54" y="87"/>
                    <a:pt x="54" y="87"/>
                    <a:pt x="54" y="87"/>
                  </a:cubicBezTo>
                  <a:cubicBezTo>
                    <a:pt x="54" y="84"/>
                    <a:pt x="54" y="76"/>
                    <a:pt x="53" y="67"/>
                  </a:cubicBezTo>
                  <a:cubicBezTo>
                    <a:pt x="18" y="67"/>
                    <a:pt x="18" y="67"/>
                    <a:pt x="18" y="67"/>
                  </a:cubicBezTo>
                  <a:cubicBezTo>
                    <a:pt x="18" y="72"/>
                    <a:pt x="17" y="79"/>
                    <a:pt x="17" y="87"/>
                  </a:cubicBezTo>
                  <a:cubicBezTo>
                    <a:pt x="0" y="87"/>
                    <a:pt x="0" y="87"/>
                    <a:pt x="0" y="87"/>
                  </a:cubicBezTo>
                  <a:cubicBezTo>
                    <a:pt x="0" y="54"/>
                    <a:pt x="9" y="26"/>
                    <a:pt x="24" y="0"/>
                  </a:cubicBezTo>
                  <a:lnTo>
                    <a:pt x="47" y="0"/>
                  </a:lnTo>
                  <a:close/>
                  <a:moveTo>
                    <a:pt x="50" y="52"/>
                  </a:moveTo>
                  <a:cubicBezTo>
                    <a:pt x="47" y="38"/>
                    <a:pt x="40" y="24"/>
                    <a:pt x="35" y="15"/>
                  </a:cubicBezTo>
                  <a:cubicBezTo>
                    <a:pt x="31" y="23"/>
                    <a:pt x="26" y="35"/>
                    <a:pt x="21" y="52"/>
                  </a:cubicBezTo>
                  <a:lnTo>
                    <a:pt x="5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4">
              <a:extLst>
                <a:ext uri="{FF2B5EF4-FFF2-40B4-BE49-F238E27FC236}">
                  <a16:creationId xmlns:a16="http://schemas.microsoft.com/office/drawing/2014/main" id="{93D40287-FC1F-48BE-AD48-F672CAF90812}"/>
                </a:ext>
              </a:extLst>
            </p:cNvPr>
            <p:cNvSpPr>
              <a:spLocks/>
            </p:cNvSpPr>
            <p:nvPr/>
          </p:nvSpPr>
          <p:spPr bwMode="auto">
            <a:xfrm>
              <a:off x="3723" y="3562"/>
              <a:ext cx="41" cy="49"/>
            </a:xfrm>
            <a:custGeom>
              <a:avLst/>
              <a:gdLst>
                <a:gd name="T0" fmla="*/ 17 w 73"/>
                <a:gd name="T1" fmla="*/ 23 h 87"/>
                <a:gd name="T2" fmla="*/ 18 w 73"/>
                <a:gd name="T3" fmla="*/ 39 h 87"/>
                <a:gd name="T4" fmla="*/ 18 w 73"/>
                <a:gd name="T5" fmla="*/ 87 h 87"/>
                <a:gd name="T6" fmla="*/ 0 w 73"/>
                <a:gd name="T7" fmla="*/ 87 h 87"/>
                <a:gd name="T8" fmla="*/ 0 w 73"/>
                <a:gd name="T9" fmla="*/ 0 h 87"/>
                <a:gd name="T10" fmla="*/ 18 w 73"/>
                <a:gd name="T11" fmla="*/ 0 h 87"/>
                <a:gd name="T12" fmla="*/ 56 w 73"/>
                <a:gd name="T13" fmla="*/ 44 h 87"/>
                <a:gd name="T14" fmla="*/ 56 w 73"/>
                <a:gd name="T15" fmla="*/ 44 h 87"/>
                <a:gd name="T16" fmla="*/ 55 w 73"/>
                <a:gd name="T17" fmla="*/ 25 h 87"/>
                <a:gd name="T18" fmla="*/ 55 w 73"/>
                <a:gd name="T19" fmla="*/ 0 h 87"/>
                <a:gd name="T20" fmla="*/ 73 w 73"/>
                <a:gd name="T21" fmla="*/ 0 h 87"/>
                <a:gd name="T22" fmla="*/ 73 w 73"/>
                <a:gd name="T23" fmla="*/ 87 h 87"/>
                <a:gd name="T24" fmla="*/ 58 w 73"/>
                <a:gd name="T25" fmla="*/ 87 h 87"/>
                <a:gd name="T26" fmla="*/ 17 w 73"/>
                <a:gd name="T27"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87">
                  <a:moveTo>
                    <a:pt x="17" y="23"/>
                  </a:moveTo>
                  <a:cubicBezTo>
                    <a:pt x="17" y="28"/>
                    <a:pt x="18" y="34"/>
                    <a:pt x="18" y="39"/>
                  </a:cubicBezTo>
                  <a:cubicBezTo>
                    <a:pt x="18" y="87"/>
                    <a:pt x="18" y="87"/>
                    <a:pt x="18" y="87"/>
                  </a:cubicBezTo>
                  <a:cubicBezTo>
                    <a:pt x="0" y="87"/>
                    <a:pt x="0" y="87"/>
                    <a:pt x="0" y="87"/>
                  </a:cubicBezTo>
                  <a:cubicBezTo>
                    <a:pt x="0" y="0"/>
                    <a:pt x="0" y="0"/>
                    <a:pt x="0" y="0"/>
                  </a:cubicBezTo>
                  <a:cubicBezTo>
                    <a:pt x="18" y="0"/>
                    <a:pt x="18" y="0"/>
                    <a:pt x="18" y="0"/>
                  </a:cubicBezTo>
                  <a:cubicBezTo>
                    <a:pt x="27" y="9"/>
                    <a:pt x="47" y="27"/>
                    <a:pt x="56" y="44"/>
                  </a:cubicBezTo>
                  <a:cubicBezTo>
                    <a:pt x="56" y="44"/>
                    <a:pt x="56" y="44"/>
                    <a:pt x="56" y="44"/>
                  </a:cubicBezTo>
                  <a:cubicBezTo>
                    <a:pt x="55" y="38"/>
                    <a:pt x="55" y="33"/>
                    <a:pt x="55" y="25"/>
                  </a:cubicBezTo>
                  <a:cubicBezTo>
                    <a:pt x="55" y="0"/>
                    <a:pt x="55" y="0"/>
                    <a:pt x="55" y="0"/>
                  </a:cubicBezTo>
                  <a:cubicBezTo>
                    <a:pt x="73" y="0"/>
                    <a:pt x="73" y="0"/>
                    <a:pt x="73" y="0"/>
                  </a:cubicBezTo>
                  <a:cubicBezTo>
                    <a:pt x="73" y="87"/>
                    <a:pt x="73" y="87"/>
                    <a:pt x="73" y="87"/>
                  </a:cubicBezTo>
                  <a:cubicBezTo>
                    <a:pt x="58" y="87"/>
                    <a:pt x="58" y="87"/>
                    <a:pt x="58" y="87"/>
                  </a:cubicBezTo>
                  <a:cubicBezTo>
                    <a:pt x="52" y="65"/>
                    <a:pt x="32" y="38"/>
                    <a:pt x="1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5">
              <a:extLst>
                <a:ext uri="{FF2B5EF4-FFF2-40B4-BE49-F238E27FC236}">
                  <a16:creationId xmlns:a16="http://schemas.microsoft.com/office/drawing/2014/main" id="{3A9F8371-A5BB-439D-AE32-66964D241281}"/>
                </a:ext>
              </a:extLst>
            </p:cNvPr>
            <p:cNvSpPr>
              <a:spLocks/>
            </p:cNvSpPr>
            <p:nvPr/>
          </p:nvSpPr>
          <p:spPr bwMode="auto">
            <a:xfrm>
              <a:off x="3774" y="3561"/>
              <a:ext cx="41" cy="60"/>
            </a:xfrm>
            <a:custGeom>
              <a:avLst/>
              <a:gdLst>
                <a:gd name="T0" fmla="*/ 27 w 72"/>
                <a:gd name="T1" fmla="*/ 102 h 107"/>
                <a:gd name="T2" fmla="*/ 32 w 72"/>
                <a:gd name="T3" fmla="*/ 89 h 107"/>
                <a:gd name="T4" fmla="*/ 0 w 72"/>
                <a:gd name="T5" fmla="*/ 45 h 107"/>
                <a:gd name="T6" fmla="*/ 40 w 72"/>
                <a:gd name="T7" fmla="*/ 0 h 107"/>
                <a:gd name="T8" fmla="*/ 72 w 72"/>
                <a:gd name="T9" fmla="*/ 19 h 107"/>
                <a:gd name="T10" fmla="*/ 60 w 72"/>
                <a:gd name="T11" fmla="*/ 29 h 107"/>
                <a:gd name="T12" fmla="*/ 40 w 72"/>
                <a:gd name="T13" fmla="*/ 15 h 107"/>
                <a:gd name="T14" fmla="*/ 19 w 72"/>
                <a:gd name="T15" fmla="*/ 45 h 107"/>
                <a:gd name="T16" fmla="*/ 40 w 72"/>
                <a:gd name="T17" fmla="*/ 74 h 107"/>
                <a:gd name="T18" fmla="*/ 58 w 72"/>
                <a:gd name="T19" fmla="*/ 63 h 107"/>
                <a:gd name="T20" fmla="*/ 72 w 72"/>
                <a:gd name="T21" fmla="*/ 71 h 107"/>
                <a:gd name="T22" fmla="*/ 47 w 72"/>
                <a:gd name="T23" fmla="*/ 89 h 107"/>
                <a:gd name="T24" fmla="*/ 38 w 72"/>
                <a:gd name="T25" fmla="*/ 107 h 107"/>
                <a:gd name="T26" fmla="*/ 27 w 72"/>
                <a:gd name="T27"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07">
                  <a:moveTo>
                    <a:pt x="27" y="102"/>
                  </a:moveTo>
                  <a:cubicBezTo>
                    <a:pt x="31" y="97"/>
                    <a:pt x="32" y="94"/>
                    <a:pt x="32" y="89"/>
                  </a:cubicBezTo>
                  <a:cubicBezTo>
                    <a:pt x="13" y="86"/>
                    <a:pt x="0" y="69"/>
                    <a:pt x="0" y="45"/>
                  </a:cubicBezTo>
                  <a:cubicBezTo>
                    <a:pt x="0" y="19"/>
                    <a:pt x="17" y="0"/>
                    <a:pt x="40" y="0"/>
                  </a:cubicBezTo>
                  <a:cubicBezTo>
                    <a:pt x="57" y="0"/>
                    <a:pt x="67" y="9"/>
                    <a:pt x="72" y="19"/>
                  </a:cubicBezTo>
                  <a:cubicBezTo>
                    <a:pt x="60" y="29"/>
                    <a:pt x="60" y="29"/>
                    <a:pt x="60" y="29"/>
                  </a:cubicBezTo>
                  <a:cubicBezTo>
                    <a:pt x="57" y="23"/>
                    <a:pt x="48" y="15"/>
                    <a:pt x="40" y="15"/>
                  </a:cubicBezTo>
                  <a:cubicBezTo>
                    <a:pt x="26" y="15"/>
                    <a:pt x="19" y="29"/>
                    <a:pt x="19" y="45"/>
                  </a:cubicBezTo>
                  <a:cubicBezTo>
                    <a:pt x="19" y="60"/>
                    <a:pt x="27" y="74"/>
                    <a:pt x="40" y="74"/>
                  </a:cubicBezTo>
                  <a:cubicBezTo>
                    <a:pt x="48" y="74"/>
                    <a:pt x="54" y="71"/>
                    <a:pt x="58" y="63"/>
                  </a:cubicBezTo>
                  <a:cubicBezTo>
                    <a:pt x="72" y="71"/>
                    <a:pt x="72" y="71"/>
                    <a:pt x="72" y="71"/>
                  </a:cubicBezTo>
                  <a:cubicBezTo>
                    <a:pt x="66" y="80"/>
                    <a:pt x="58" y="87"/>
                    <a:pt x="47" y="89"/>
                  </a:cubicBezTo>
                  <a:cubicBezTo>
                    <a:pt x="46" y="96"/>
                    <a:pt x="43" y="102"/>
                    <a:pt x="38" y="107"/>
                  </a:cubicBezTo>
                  <a:lnTo>
                    <a:pt x="27"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6">
              <a:extLst>
                <a:ext uri="{FF2B5EF4-FFF2-40B4-BE49-F238E27FC236}">
                  <a16:creationId xmlns:a16="http://schemas.microsoft.com/office/drawing/2014/main" id="{19E03E2B-F1D8-4CB3-97D1-23FA18F91A66}"/>
                </a:ext>
              </a:extLst>
            </p:cNvPr>
            <p:cNvSpPr>
              <a:spLocks noEditPoints="1"/>
            </p:cNvSpPr>
            <p:nvPr/>
          </p:nvSpPr>
          <p:spPr bwMode="auto">
            <a:xfrm>
              <a:off x="3821" y="3562"/>
              <a:ext cx="41" cy="49"/>
            </a:xfrm>
            <a:custGeom>
              <a:avLst/>
              <a:gdLst>
                <a:gd name="T0" fmla="*/ 47 w 73"/>
                <a:gd name="T1" fmla="*/ 0 h 87"/>
                <a:gd name="T2" fmla="*/ 73 w 73"/>
                <a:gd name="T3" fmla="*/ 87 h 87"/>
                <a:gd name="T4" fmla="*/ 54 w 73"/>
                <a:gd name="T5" fmla="*/ 87 h 87"/>
                <a:gd name="T6" fmla="*/ 53 w 73"/>
                <a:gd name="T7" fmla="*/ 67 h 87"/>
                <a:gd name="T8" fmla="*/ 18 w 73"/>
                <a:gd name="T9" fmla="*/ 67 h 87"/>
                <a:gd name="T10" fmla="*/ 17 w 73"/>
                <a:gd name="T11" fmla="*/ 87 h 87"/>
                <a:gd name="T12" fmla="*/ 0 w 73"/>
                <a:gd name="T13" fmla="*/ 87 h 87"/>
                <a:gd name="T14" fmla="*/ 24 w 73"/>
                <a:gd name="T15" fmla="*/ 0 h 87"/>
                <a:gd name="T16" fmla="*/ 47 w 73"/>
                <a:gd name="T17" fmla="*/ 0 h 87"/>
                <a:gd name="T18" fmla="*/ 50 w 73"/>
                <a:gd name="T19" fmla="*/ 52 h 87"/>
                <a:gd name="T20" fmla="*/ 35 w 73"/>
                <a:gd name="T21" fmla="*/ 15 h 87"/>
                <a:gd name="T22" fmla="*/ 21 w 73"/>
                <a:gd name="T23" fmla="*/ 52 h 87"/>
                <a:gd name="T24" fmla="*/ 50 w 73"/>
                <a:gd name="T25"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7" y="0"/>
                  </a:moveTo>
                  <a:cubicBezTo>
                    <a:pt x="64" y="26"/>
                    <a:pt x="72" y="56"/>
                    <a:pt x="73" y="87"/>
                  </a:cubicBezTo>
                  <a:cubicBezTo>
                    <a:pt x="54" y="87"/>
                    <a:pt x="54" y="87"/>
                    <a:pt x="54" y="87"/>
                  </a:cubicBezTo>
                  <a:cubicBezTo>
                    <a:pt x="54" y="84"/>
                    <a:pt x="54" y="76"/>
                    <a:pt x="53" y="67"/>
                  </a:cubicBezTo>
                  <a:cubicBezTo>
                    <a:pt x="18" y="67"/>
                    <a:pt x="18" y="67"/>
                    <a:pt x="18" y="67"/>
                  </a:cubicBezTo>
                  <a:cubicBezTo>
                    <a:pt x="17" y="72"/>
                    <a:pt x="17" y="79"/>
                    <a:pt x="17" y="87"/>
                  </a:cubicBezTo>
                  <a:cubicBezTo>
                    <a:pt x="0" y="87"/>
                    <a:pt x="0" y="87"/>
                    <a:pt x="0" y="87"/>
                  </a:cubicBezTo>
                  <a:cubicBezTo>
                    <a:pt x="0" y="54"/>
                    <a:pt x="9" y="26"/>
                    <a:pt x="24" y="0"/>
                  </a:cubicBezTo>
                  <a:lnTo>
                    <a:pt x="47" y="0"/>
                  </a:lnTo>
                  <a:close/>
                  <a:moveTo>
                    <a:pt x="50" y="52"/>
                  </a:moveTo>
                  <a:cubicBezTo>
                    <a:pt x="47" y="38"/>
                    <a:pt x="40" y="24"/>
                    <a:pt x="35" y="15"/>
                  </a:cubicBezTo>
                  <a:cubicBezTo>
                    <a:pt x="31" y="23"/>
                    <a:pt x="26" y="35"/>
                    <a:pt x="21" y="52"/>
                  </a:cubicBezTo>
                  <a:lnTo>
                    <a:pt x="5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7">
              <a:extLst>
                <a:ext uri="{FF2B5EF4-FFF2-40B4-BE49-F238E27FC236}">
                  <a16:creationId xmlns:a16="http://schemas.microsoft.com/office/drawing/2014/main" id="{8FE14165-A54C-4EEE-8678-49BA5BC5111C}"/>
                </a:ext>
              </a:extLst>
            </p:cNvPr>
            <p:cNvSpPr>
              <a:spLocks noChangeArrowheads="1"/>
            </p:cNvSpPr>
            <p:nvPr/>
          </p:nvSpPr>
          <p:spPr bwMode="auto">
            <a:xfrm>
              <a:off x="3871" y="3562"/>
              <a:ext cx="10"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8">
              <a:extLst>
                <a:ext uri="{FF2B5EF4-FFF2-40B4-BE49-F238E27FC236}">
                  <a16:creationId xmlns:a16="http://schemas.microsoft.com/office/drawing/2014/main" id="{EDE66B94-8CD4-4BD4-B6B9-ED2069AB0D93}"/>
                </a:ext>
              </a:extLst>
            </p:cNvPr>
            <p:cNvSpPr>
              <a:spLocks/>
            </p:cNvSpPr>
            <p:nvPr/>
          </p:nvSpPr>
          <p:spPr bwMode="auto">
            <a:xfrm>
              <a:off x="3892" y="3561"/>
              <a:ext cx="36" cy="50"/>
            </a:xfrm>
            <a:custGeom>
              <a:avLst/>
              <a:gdLst>
                <a:gd name="T0" fmla="*/ 0 w 64"/>
                <a:gd name="T1" fmla="*/ 73 h 89"/>
                <a:gd name="T2" fmla="*/ 12 w 64"/>
                <a:gd name="T3" fmla="*/ 62 h 89"/>
                <a:gd name="T4" fmla="*/ 34 w 64"/>
                <a:gd name="T5" fmla="*/ 74 h 89"/>
                <a:gd name="T6" fmla="*/ 47 w 64"/>
                <a:gd name="T7" fmla="*/ 64 h 89"/>
                <a:gd name="T8" fmla="*/ 4 w 64"/>
                <a:gd name="T9" fmla="*/ 24 h 89"/>
                <a:gd name="T10" fmla="*/ 33 w 64"/>
                <a:gd name="T11" fmla="*/ 0 h 89"/>
                <a:gd name="T12" fmla="*/ 63 w 64"/>
                <a:gd name="T13" fmla="*/ 14 h 89"/>
                <a:gd name="T14" fmla="*/ 53 w 64"/>
                <a:gd name="T15" fmla="*/ 25 h 89"/>
                <a:gd name="T16" fmla="*/ 33 w 64"/>
                <a:gd name="T17" fmla="*/ 15 h 89"/>
                <a:gd name="T18" fmla="*/ 22 w 64"/>
                <a:gd name="T19" fmla="*/ 24 h 89"/>
                <a:gd name="T20" fmla="*/ 64 w 64"/>
                <a:gd name="T21" fmla="*/ 63 h 89"/>
                <a:gd name="T22" fmla="*/ 33 w 64"/>
                <a:gd name="T23" fmla="*/ 89 h 89"/>
                <a:gd name="T24" fmla="*/ 0 w 64"/>
                <a:gd name="T25"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9">
                  <a:moveTo>
                    <a:pt x="0" y="73"/>
                  </a:moveTo>
                  <a:cubicBezTo>
                    <a:pt x="12" y="62"/>
                    <a:pt x="12" y="62"/>
                    <a:pt x="12" y="62"/>
                  </a:cubicBezTo>
                  <a:cubicBezTo>
                    <a:pt x="17" y="69"/>
                    <a:pt x="26" y="74"/>
                    <a:pt x="34" y="74"/>
                  </a:cubicBezTo>
                  <a:cubicBezTo>
                    <a:pt x="42" y="74"/>
                    <a:pt x="47" y="71"/>
                    <a:pt x="47" y="64"/>
                  </a:cubicBezTo>
                  <a:cubicBezTo>
                    <a:pt x="47" y="49"/>
                    <a:pt x="4" y="56"/>
                    <a:pt x="4" y="24"/>
                  </a:cubicBezTo>
                  <a:cubicBezTo>
                    <a:pt x="4" y="10"/>
                    <a:pt x="16" y="0"/>
                    <a:pt x="33" y="0"/>
                  </a:cubicBezTo>
                  <a:cubicBezTo>
                    <a:pt x="47" y="0"/>
                    <a:pt x="56" y="5"/>
                    <a:pt x="63" y="14"/>
                  </a:cubicBezTo>
                  <a:cubicBezTo>
                    <a:pt x="53" y="25"/>
                    <a:pt x="53" y="25"/>
                    <a:pt x="53" y="25"/>
                  </a:cubicBezTo>
                  <a:cubicBezTo>
                    <a:pt x="47" y="20"/>
                    <a:pt x="40" y="15"/>
                    <a:pt x="33" y="15"/>
                  </a:cubicBezTo>
                  <a:cubicBezTo>
                    <a:pt x="27" y="15"/>
                    <a:pt x="22" y="18"/>
                    <a:pt x="22" y="24"/>
                  </a:cubicBezTo>
                  <a:cubicBezTo>
                    <a:pt x="22" y="38"/>
                    <a:pt x="64" y="32"/>
                    <a:pt x="64" y="63"/>
                  </a:cubicBezTo>
                  <a:cubicBezTo>
                    <a:pt x="64" y="78"/>
                    <a:pt x="54" y="89"/>
                    <a:pt x="33" y="89"/>
                  </a:cubicBezTo>
                  <a:cubicBezTo>
                    <a:pt x="20" y="89"/>
                    <a:pt x="8" y="83"/>
                    <a:pt x="0"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
              <a:extLst>
                <a:ext uri="{FF2B5EF4-FFF2-40B4-BE49-F238E27FC236}">
                  <a16:creationId xmlns:a16="http://schemas.microsoft.com/office/drawing/2014/main" id="{7996D42C-2DF3-443B-B910-B79948E5309F}"/>
                </a:ext>
              </a:extLst>
            </p:cNvPr>
            <p:cNvSpPr>
              <a:spLocks/>
            </p:cNvSpPr>
            <p:nvPr/>
          </p:nvSpPr>
          <p:spPr bwMode="auto">
            <a:xfrm>
              <a:off x="3940" y="3562"/>
              <a:ext cx="32" cy="49"/>
            </a:xfrm>
            <a:custGeom>
              <a:avLst/>
              <a:gdLst>
                <a:gd name="T0" fmla="*/ 0 w 32"/>
                <a:gd name="T1" fmla="*/ 0 h 49"/>
                <a:gd name="T2" fmla="*/ 30 w 32"/>
                <a:gd name="T3" fmla="*/ 0 h 49"/>
                <a:gd name="T4" fmla="*/ 30 w 32"/>
                <a:gd name="T5" fmla="*/ 9 h 49"/>
                <a:gd name="T6" fmla="*/ 10 w 32"/>
                <a:gd name="T7" fmla="*/ 9 h 49"/>
                <a:gd name="T8" fmla="*/ 10 w 32"/>
                <a:gd name="T9" fmla="*/ 19 h 49"/>
                <a:gd name="T10" fmla="*/ 24 w 32"/>
                <a:gd name="T11" fmla="*/ 19 h 49"/>
                <a:gd name="T12" fmla="*/ 24 w 32"/>
                <a:gd name="T13" fmla="*/ 27 h 49"/>
                <a:gd name="T14" fmla="*/ 10 w 32"/>
                <a:gd name="T15" fmla="*/ 27 h 49"/>
                <a:gd name="T16" fmla="*/ 10 w 32"/>
                <a:gd name="T17" fmla="*/ 40 h 49"/>
                <a:gd name="T18" fmla="*/ 32 w 32"/>
                <a:gd name="T19" fmla="*/ 40 h 49"/>
                <a:gd name="T20" fmla="*/ 32 w 32"/>
                <a:gd name="T21" fmla="*/ 49 h 49"/>
                <a:gd name="T22" fmla="*/ 0 w 32"/>
                <a:gd name="T23" fmla="*/ 49 h 49"/>
                <a:gd name="T24" fmla="*/ 0 w 32"/>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9">
                  <a:moveTo>
                    <a:pt x="0" y="0"/>
                  </a:moveTo>
                  <a:lnTo>
                    <a:pt x="30" y="0"/>
                  </a:lnTo>
                  <a:lnTo>
                    <a:pt x="30" y="9"/>
                  </a:lnTo>
                  <a:lnTo>
                    <a:pt x="10" y="9"/>
                  </a:lnTo>
                  <a:lnTo>
                    <a:pt x="10" y="19"/>
                  </a:lnTo>
                  <a:lnTo>
                    <a:pt x="24" y="19"/>
                  </a:lnTo>
                  <a:lnTo>
                    <a:pt x="24" y="27"/>
                  </a:lnTo>
                  <a:lnTo>
                    <a:pt x="10" y="27"/>
                  </a:lnTo>
                  <a:lnTo>
                    <a:pt x="10" y="40"/>
                  </a:lnTo>
                  <a:lnTo>
                    <a:pt x="32" y="40"/>
                  </a:lnTo>
                  <a:lnTo>
                    <a:pt x="32" y="49"/>
                  </a:lnTo>
                  <a:lnTo>
                    <a:pt x="0" y="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
              <a:extLst>
                <a:ext uri="{FF2B5EF4-FFF2-40B4-BE49-F238E27FC236}">
                  <a16:creationId xmlns:a16="http://schemas.microsoft.com/office/drawing/2014/main" id="{DD92BCD9-3558-43D0-B9B3-1865466B4DDB}"/>
                </a:ext>
              </a:extLst>
            </p:cNvPr>
            <p:cNvSpPr>
              <a:spLocks noEditPoints="1"/>
            </p:cNvSpPr>
            <p:nvPr/>
          </p:nvSpPr>
          <p:spPr bwMode="auto">
            <a:xfrm>
              <a:off x="4005" y="3562"/>
              <a:ext cx="39" cy="49"/>
            </a:xfrm>
            <a:custGeom>
              <a:avLst/>
              <a:gdLst>
                <a:gd name="T0" fmla="*/ 25 w 70"/>
                <a:gd name="T1" fmla="*/ 0 h 87"/>
                <a:gd name="T2" fmla="*/ 70 w 70"/>
                <a:gd name="T3" fmla="*/ 43 h 87"/>
                <a:gd name="T4" fmla="*/ 24 w 70"/>
                <a:gd name="T5" fmla="*/ 87 h 87"/>
                <a:gd name="T6" fmla="*/ 0 w 70"/>
                <a:gd name="T7" fmla="*/ 87 h 87"/>
                <a:gd name="T8" fmla="*/ 0 w 70"/>
                <a:gd name="T9" fmla="*/ 0 h 87"/>
                <a:gd name="T10" fmla="*/ 25 w 70"/>
                <a:gd name="T11" fmla="*/ 0 h 87"/>
                <a:gd name="T12" fmla="*/ 18 w 70"/>
                <a:gd name="T13" fmla="*/ 70 h 87"/>
                <a:gd name="T14" fmla="*/ 24 w 70"/>
                <a:gd name="T15" fmla="*/ 70 h 87"/>
                <a:gd name="T16" fmla="*/ 52 w 70"/>
                <a:gd name="T17" fmla="*/ 43 h 87"/>
                <a:gd name="T18" fmla="*/ 24 w 70"/>
                <a:gd name="T19" fmla="*/ 17 h 87"/>
                <a:gd name="T20" fmla="*/ 18 w 70"/>
                <a:gd name="T21" fmla="*/ 17 h 87"/>
                <a:gd name="T22" fmla="*/ 18 w 70"/>
                <a:gd name="T23"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7">
                  <a:moveTo>
                    <a:pt x="25" y="0"/>
                  </a:moveTo>
                  <a:cubicBezTo>
                    <a:pt x="48" y="0"/>
                    <a:pt x="70" y="12"/>
                    <a:pt x="70" y="43"/>
                  </a:cubicBezTo>
                  <a:cubicBezTo>
                    <a:pt x="70" y="73"/>
                    <a:pt x="46" y="87"/>
                    <a:pt x="24" y="87"/>
                  </a:cubicBezTo>
                  <a:cubicBezTo>
                    <a:pt x="0" y="87"/>
                    <a:pt x="0" y="87"/>
                    <a:pt x="0" y="87"/>
                  </a:cubicBezTo>
                  <a:cubicBezTo>
                    <a:pt x="0" y="0"/>
                    <a:pt x="0" y="0"/>
                    <a:pt x="0" y="0"/>
                  </a:cubicBezTo>
                  <a:lnTo>
                    <a:pt x="25" y="0"/>
                  </a:lnTo>
                  <a:close/>
                  <a:moveTo>
                    <a:pt x="18" y="70"/>
                  </a:moveTo>
                  <a:cubicBezTo>
                    <a:pt x="24" y="70"/>
                    <a:pt x="24" y="70"/>
                    <a:pt x="24" y="70"/>
                  </a:cubicBezTo>
                  <a:cubicBezTo>
                    <a:pt x="43" y="70"/>
                    <a:pt x="52" y="59"/>
                    <a:pt x="52" y="43"/>
                  </a:cubicBezTo>
                  <a:cubicBezTo>
                    <a:pt x="52" y="26"/>
                    <a:pt x="43" y="17"/>
                    <a:pt x="24" y="17"/>
                  </a:cubicBezTo>
                  <a:cubicBezTo>
                    <a:pt x="18" y="17"/>
                    <a:pt x="18" y="17"/>
                    <a:pt x="18" y="17"/>
                  </a:cubicBezTo>
                  <a:lnTo>
                    <a:pt x="1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1">
              <a:extLst>
                <a:ext uri="{FF2B5EF4-FFF2-40B4-BE49-F238E27FC236}">
                  <a16:creationId xmlns:a16="http://schemas.microsoft.com/office/drawing/2014/main" id="{24C529AD-A83F-4D3A-9854-F03D44B89B25}"/>
                </a:ext>
              </a:extLst>
            </p:cNvPr>
            <p:cNvSpPr>
              <a:spLocks/>
            </p:cNvSpPr>
            <p:nvPr/>
          </p:nvSpPr>
          <p:spPr bwMode="auto">
            <a:xfrm>
              <a:off x="4055" y="3562"/>
              <a:ext cx="33" cy="49"/>
            </a:xfrm>
            <a:custGeom>
              <a:avLst/>
              <a:gdLst>
                <a:gd name="T0" fmla="*/ 0 w 33"/>
                <a:gd name="T1" fmla="*/ 0 h 49"/>
                <a:gd name="T2" fmla="*/ 31 w 33"/>
                <a:gd name="T3" fmla="*/ 0 h 49"/>
                <a:gd name="T4" fmla="*/ 31 w 33"/>
                <a:gd name="T5" fmla="*/ 9 h 49"/>
                <a:gd name="T6" fmla="*/ 10 w 33"/>
                <a:gd name="T7" fmla="*/ 9 h 49"/>
                <a:gd name="T8" fmla="*/ 10 w 33"/>
                <a:gd name="T9" fmla="*/ 19 h 49"/>
                <a:gd name="T10" fmla="*/ 25 w 33"/>
                <a:gd name="T11" fmla="*/ 19 h 49"/>
                <a:gd name="T12" fmla="*/ 25 w 33"/>
                <a:gd name="T13" fmla="*/ 27 h 49"/>
                <a:gd name="T14" fmla="*/ 10 w 33"/>
                <a:gd name="T15" fmla="*/ 27 h 49"/>
                <a:gd name="T16" fmla="*/ 10 w 33"/>
                <a:gd name="T17" fmla="*/ 40 h 49"/>
                <a:gd name="T18" fmla="*/ 33 w 33"/>
                <a:gd name="T19" fmla="*/ 40 h 49"/>
                <a:gd name="T20" fmla="*/ 33 w 33"/>
                <a:gd name="T21" fmla="*/ 49 h 49"/>
                <a:gd name="T22" fmla="*/ 0 w 33"/>
                <a:gd name="T23" fmla="*/ 49 h 49"/>
                <a:gd name="T24" fmla="*/ 0 w 33"/>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9">
                  <a:moveTo>
                    <a:pt x="0" y="0"/>
                  </a:moveTo>
                  <a:lnTo>
                    <a:pt x="31" y="0"/>
                  </a:lnTo>
                  <a:lnTo>
                    <a:pt x="31" y="9"/>
                  </a:lnTo>
                  <a:lnTo>
                    <a:pt x="10" y="9"/>
                  </a:lnTo>
                  <a:lnTo>
                    <a:pt x="10" y="19"/>
                  </a:lnTo>
                  <a:lnTo>
                    <a:pt x="25" y="19"/>
                  </a:lnTo>
                  <a:lnTo>
                    <a:pt x="25" y="27"/>
                  </a:lnTo>
                  <a:lnTo>
                    <a:pt x="10" y="27"/>
                  </a:lnTo>
                  <a:lnTo>
                    <a:pt x="10" y="40"/>
                  </a:lnTo>
                  <a:lnTo>
                    <a:pt x="33" y="40"/>
                  </a:lnTo>
                  <a:lnTo>
                    <a:pt x="33" y="49"/>
                  </a:lnTo>
                  <a:lnTo>
                    <a:pt x="0" y="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2">
              <a:extLst>
                <a:ext uri="{FF2B5EF4-FFF2-40B4-BE49-F238E27FC236}">
                  <a16:creationId xmlns:a16="http://schemas.microsoft.com/office/drawing/2014/main" id="{EE1AB5C7-6391-4F64-82EB-320EA1FF472C}"/>
                </a:ext>
              </a:extLst>
            </p:cNvPr>
            <p:cNvSpPr>
              <a:spLocks noEditPoints="1"/>
            </p:cNvSpPr>
            <p:nvPr/>
          </p:nvSpPr>
          <p:spPr bwMode="auto">
            <a:xfrm>
              <a:off x="3621" y="3637"/>
              <a:ext cx="37" cy="48"/>
            </a:xfrm>
            <a:custGeom>
              <a:avLst/>
              <a:gdLst>
                <a:gd name="T0" fmla="*/ 0 w 65"/>
                <a:gd name="T1" fmla="*/ 0 h 86"/>
                <a:gd name="T2" fmla="*/ 35 w 65"/>
                <a:gd name="T3" fmla="*/ 0 h 86"/>
                <a:gd name="T4" fmla="*/ 62 w 65"/>
                <a:gd name="T5" fmla="*/ 21 h 86"/>
                <a:gd name="T6" fmla="*/ 52 w 65"/>
                <a:gd name="T7" fmla="*/ 38 h 86"/>
                <a:gd name="T8" fmla="*/ 52 w 65"/>
                <a:gd name="T9" fmla="*/ 39 h 86"/>
                <a:gd name="T10" fmla="*/ 65 w 65"/>
                <a:gd name="T11" fmla="*/ 58 h 86"/>
                <a:gd name="T12" fmla="*/ 33 w 65"/>
                <a:gd name="T13" fmla="*/ 86 h 86"/>
                <a:gd name="T14" fmla="*/ 0 w 65"/>
                <a:gd name="T15" fmla="*/ 86 h 86"/>
                <a:gd name="T16" fmla="*/ 0 w 65"/>
                <a:gd name="T17" fmla="*/ 0 h 86"/>
                <a:gd name="T18" fmla="*/ 34 w 65"/>
                <a:gd name="T19" fmla="*/ 33 h 86"/>
                <a:gd name="T20" fmla="*/ 43 w 65"/>
                <a:gd name="T21" fmla="*/ 23 h 86"/>
                <a:gd name="T22" fmla="*/ 34 w 65"/>
                <a:gd name="T23" fmla="*/ 15 h 86"/>
                <a:gd name="T24" fmla="*/ 18 w 65"/>
                <a:gd name="T25" fmla="*/ 15 h 86"/>
                <a:gd name="T26" fmla="*/ 18 w 65"/>
                <a:gd name="T27" fmla="*/ 33 h 86"/>
                <a:gd name="T28" fmla="*/ 34 w 65"/>
                <a:gd name="T29" fmla="*/ 33 h 86"/>
                <a:gd name="T30" fmla="*/ 34 w 65"/>
                <a:gd name="T31" fmla="*/ 71 h 86"/>
                <a:gd name="T32" fmla="*/ 47 w 65"/>
                <a:gd name="T33" fmla="*/ 59 h 86"/>
                <a:gd name="T34" fmla="*/ 34 w 65"/>
                <a:gd name="T35" fmla="*/ 47 h 86"/>
                <a:gd name="T36" fmla="*/ 18 w 65"/>
                <a:gd name="T37" fmla="*/ 47 h 86"/>
                <a:gd name="T38" fmla="*/ 18 w 65"/>
                <a:gd name="T39" fmla="*/ 71 h 86"/>
                <a:gd name="T40" fmla="*/ 34 w 65"/>
                <a:gd name="T41"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6">
                  <a:moveTo>
                    <a:pt x="0" y="0"/>
                  </a:moveTo>
                  <a:cubicBezTo>
                    <a:pt x="35" y="0"/>
                    <a:pt x="35" y="0"/>
                    <a:pt x="35" y="0"/>
                  </a:cubicBezTo>
                  <a:cubicBezTo>
                    <a:pt x="52" y="0"/>
                    <a:pt x="62" y="10"/>
                    <a:pt x="62" y="21"/>
                  </a:cubicBezTo>
                  <a:cubicBezTo>
                    <a:pt x="62" y="28"/>
                    <a:pt x="60" y="33"/>
                    <a:pt x="52" y="38"/>
                  </a:cubicBezTo>
                  <a:cubicBezTo>
                    <a:pt x="52" y="39"/>
                    <a:pt x="52" y="39"/>
                    <a:pt x="52" y="39"/>
                  </a:cubicBezTo>
                  <a:cubicBezTo>
                    <a:pt x="59" y="42"/>
                    <a:pt x="65" y="49"/>
                    <a:pt x="65" y="58"/>
                  </a:cubicBezTo>
                  <a:cubicBezTo>
                    <a:pt x="65" y="77"/>
                    <a:pt x="52" y="86"/>
                    <a:pt x="33" y="86"/>
                  </a:cubicBezTo>
                  <a:cubicBezTo>
                    <a:pt x="0" y="86"/>
                    <a:pt x="0" y="86"/>
                    <a:pt x="0" y="86"/>
                  </a:cubicBezTo>
                  <a:lnTo>
                    <a:pt x="0" y="0"/>
                  </a:lnTo>
                  <a:close/>
                  <a:moveTo>
                    <a:pt x="34" y="33"/>
                  </a:moveTo>
                  <a:cubicBezTo>
                    <a:pt x="41" y="33"/>
                    <a:pt x="43" y="28"/>
                    <a:pt x="43" y="23"/>
                  </a:cubicBezTo>
                  <a:cubicBezTo>
                    <a:pt x="43" y="18"/>
                    <a:pt x="40" y="15"/>
                    <a:pt x="34" y="15"/>
                  </a:cubicBezTo>
                  <a:cubicBezTo>
                    <a:pt x="18" y="15"/>
                    <a:pt x="18" y="15"/>
                    <a:pt x="18" y="15"/>
                  </a:cubicBezTo>
                  <a:cubicBezTo>
                    <a:pt x="18" y="33"/>
                    <a:pt x="18" y="33"/>
                    <a:pt x="18" y="33"/>
                  </a:cubicBezTo>
                  <a:lnTo>
                    <a:pt x="34" y="33"/>
                  </a:lnTo>
                  <a:close/>
                  <a:moveTo>
                    <a:pt x="34" y="71"/>
                  </a:moveTo>
                  <a:cubicBezTo>
                    <a:pt x="43" y="71"/>
                    <a:pt x="47" y="66"/>
                    <a:pt x="47" y="59"/>
                  </a:cubicBezTo>
                  <a:cubicBezTo>
                    <a:pt x="47" y="52"/>
                    <a:pt x="43" y="47"/>
                    <a:pt x="34" y="47"/>
                  </a:cubicBezTo>
                  <a:cubicBezTo>
                    <a:pt x="18" y="47"/>
                    <a:pt x="18" y="47"/>
                    <a:pt x="18" y="47"/>
                  </a:cubicBezTo>
                  <a:cubicBezTo>
                    <a:pt x="18" y="71"/>
                    <a:pt x="18" y="71"/>
                    <a:pt x="18" y="71"/>
                  </a:cubicBezTo>
                  <a:lnTo>
                    <a:pt x="34"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3">
              <a:extLst>
                <a:ext uri="{FF2B5EF4-FFF2-40B4-BE49-F238E27FC236}">
                  <a16:creationId xmlns:a16="http://schemas.microsoft.com/office/drawing/2014/main" id="{BD7691FC-6E07-479C-B02D-D1FC87356C55}"/>
                </a:ext>
              </a:extLst>
            </p:cNvPr>
            <p:cNvSpPr>
              <a:spLocks noEditPoints="1"/>
            </p:cNvSpPr>
            <p:nvPr/>
          </p:nvSpPr>
          <p:spPr bwMode="auto">
            <a:xfrm>
              <a:off x="3663" y="3637"/>
              <a:ext cx="41" cy="48"/>
            </a:xfrm>
            <a:custGeom>
              <a:avLst/>
              <a:gdLst>
                <a:gd name="T0" fmla="*/ 47 w 73"/>
                <a:gd name="T1" fmla="*/ 0 h 86"/>
                <a:gd name="T2" fmla="*/ 73 w 73"/>
                <a:gd name="T3" fmla="*/ 86 h 86"/>
                <a:gd name="T4" fmla="*/ 54 w 73"/>
                <a:gd name="T5" fmla="*/ 86 h 86"/>
                <a:gd name="T6" fmla="*/ 53 w 73"/>
                <a:gd name="T7" fmla="*/ 66 h 86"/>
                <a:gd name="T8" fmla="*/ 18 w 73"/>
                <a:gd name="T9" fmla="*/ 66 h 86"/>
                <a:gd name="T10" fmla="*/ 17 w 73"/>
                <a:gd name="T11" fmla="*/ 86 h 86"/>
                <a:gd name="T12" fmla="*/ 0 w 73"/>
                <a:gd name="T13" fmla="*/ 86 h 86"/>
                <a:gd name="T14" fmla="*/ 24 w 73"/>
                <a:gd name="T15" fmla="*/ 0 h 86"/>
                <a:gd name="T16" fmla="*/ 47 w 73"/>
                <a:gd name="T17" fmla="*/ 0 h 86"/>
                <a:gd name="T18" fmla="*/ 50 w 73"/>
                <a:gd name="T19" fmla="*/ 51 h 86"/>
                <a:gd name="T20" fmla="*/ 35 w 73"/>
                <a:gd name="T21" fmla="*/ 15 h 86"/>
                <a:gd name="T22" fmla="*/ 21 w 73"/>
                <a:gd name="T23" fmla="*/ 51 h 86"/>
                <a:gd name="T24" fmla="*/ 50 w 73"/>
                <a:gd name="T25"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6">
                  <a:moveTo>
                    <a:pt x="47" y="0"/>
                  </a:moveTo>
                  <a:cubicBezTo>
                    <a:pt x="64" y="25"/>
                    <a:pt x="72" y="55"/>
                    <a:pt x="73" y="86"/>
                  </a:cubicBezTo>
                  <a:cubicBezTo>
                    <a:pt x="54" y="86"/>
                    <a:pt x="54" y="86"/>
                    <a:pt x="54" y="86"/>
                  </a:cubicBezTo>
                  <a:cubicBezTo>
                    <a:pt x="54" y="83"/>
                    <a:pt x="54" y="75"/>
                    <a:pt x="53" y="66"/>
                  </a:cubicBezTo>
                  <a:cubicBezTo>
                    <a:pt x="18" y="66"/>
                    <a:pt x="18" y="66"/>
                    <a:pt x="18" y="66"/>
                  </a:cubicBezTo>
                  <a:cubicBezTo>
                    <a:pt x="17" y="72"/>
                    <a:pt x="17" y="78"/>
                    <a:pt x="17" y="86"/>
                  </a:cubicBezTo>
                  <a:cubicBezTo>
                    <a:pt x="0" y="86"/>
                    <a:pt x="0" y="86"/>
                    <a:pt x="0" y="86"/>
                  </a:cubicBezTo>
                  <a:cubicBezTo>
                    <a:pt x="0" y="54"/>
                    <a:pt x="9" y="25"/>
                    <a:pt x="24" y="0"/>
                  </a:cubicBezTo>
                  <a:lnTo>
                    <a:pt x="47" y="0"/>
                  </a:lnTo>
                  <a:close/>
                  <a:moveTo>
                    <a:pt x="50" y="51"/>
                  </a:moveTo>
                  <a:cubicBezTo>
                    <a:pt x="47" y="37"/>
                    <a:pt x="40" y="23"/>
                    <a:pt x="35" y="15"/>
                  </a:cubicBezTo>
                  <a:cubicBezTo>
                    <a:pt x="31" y="22"/>
                    <a:pt x="26" y="34"/>
                    <a:pt x="21" y="51"/>
                  </a:cubicBezTo>
                  <a:lnTo>
                    <a:pt x="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4">
              <a:extLst>
                <a:ext uri="{FF2B5EF4-FFF2-40B4-BE49-F238E27FC236}">
                  <a16:creationId xmlns:a16="http://schemas.microsoft.com/office/drawing/2014/main" id="{0916EE19-E320-447B-9147-1BC37E9379B4}"/>
                </a:ext>
              </a:extLst>
            </p:cNvPr>
            <p:cNvSpPr>
              <a:spLocks/>
            </p:cNvSpPr>
            <p:nvPr/>
          </p:nvSpPr>
          <p:spPr bwMode="auto">
            <a:xfrm>
              <a:off x="3709" y="3636"/>
              <a:ext cx="37" cy="50"/>
            </a:xfrm>
            <a:custGeom>
              <a:avLst/>
              <a:gdLst>
                <a:gd name="T0" fmla="*/ 0 w 64"/>
                <a:gd name="T1" fmla="*/ 73 h 90"/>
                <a:gd name="T2" fmla="*/ 11 w 64"/>
                <a:gd name="T3" fmla="*/ 63 h 90"/>
                <a:gd name="T4" fmla="*/ 33 w 64"/>
                <a:gd name="T5" fmla="*/ 74 h 90"/>
                <a:gd name="T6" fmla="*/ 47 w 64"/>
                <a:gd name="T7" fmla="*/ 64 h 90"/>
                <a:gd name="T8" fmla="*/ 4 w 64"/>
                <a:gd name="T9" fmla="*/ 24 h 90"/>
                <a:gd name="T10" fmla="*/ 33 w 64"/>
                <a:gd name="T11" fmla="*/ 0 h 90"/>
                <a:gd name="T12" fmla="*/ 63 w 64"/>
                <a:gd name="T13" fmla="*/ 14 h 90"/>
                <a:gd name="T14" fmla="*/ 52 w 64"/>
                <a:gd name="T15" fmla="*/ 26 h 90"/>
                <a:gd name="T16" fmla="*/ 32 w 64"/>
                <a:gd name="T17" fmla="*/ 15 h 90"/>
                <a:gd name="T18" fmla="*/ 21 w 64"/>
                <a:gd name="T19" fmla="*/ 24 h 90"/>
                <a:gd name="T20" fmla="*/ 64 w 64"/>
                <a:gd name="T21" fmla="*/ 63 h 90"/>
                <a:gd name="T22" fmla="*/ 33 w 64"/>
                <a:gd name="T23" fmla="*/ 90 h 90"/>
                <a:gd name="T24" fmla="*/ 0 w 64"/>
                <a:gd name="T25"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0">
                  <a:moveTo>
                    <a:pt x="0" y="73"/>
                  </a:moveTo>
                  <a:cubicBezTo>
                    <a:pt x="11" y="63"/>
                    <a:pt x="11" y="63"/>
                    <a:pt x="11" y="63"/>
                  </a:cubicBezTo>
                  <a:cubicBezTo>
                    <a:pt x="17" y="70"/>
                    <a:pt x="25" y="74"/>
                    <a:pt x="33" y="74"/>
                  </a:cubicBezTo>
                  <a:cubicBezTo>
                    <a:pt x="42" y="74"/>
                    <a:pt x="47" y="71"/>
                    <a:pt x="47" y="64"/>
                  </a:cubicBezTo>
                  <a:cubicBezTo>
                    <a:pt x="47" y="49"/>
                    <a:pt x="4" y="56"/>
                    <a:pt x="4" y="24"/>
                  </a:cubicBezTo>
                  <a:cubicBezTo>
                    <a:pt x="4" y="11"/>
                    <a:pt x="15" y="0"/>
                    <a:pt x="33" y="0"/>
                  </a:cubicBezTo>
                  <a:cubicBezTo>
                    <a:pt x="46" y="0"/>
                    <a:pt x="55" y="6"/>
                    <a:pt x="63" y="14"/>
                  </a:cubicBezTo>
                  <a:cubicBezTo>
                    <a:pt x="52" y="26"/>
                    <a:pt x="52" y="26"/>
                    <a:pt x="52" y="26"/>
                  </a:cubicBezTo>
                  <a:cubicBezTo>
                    <a:pt x="47" y="20"/>
                    <a:pt x="40" y="15"/>
                    <a:pt x="32" y="15"/>
                  </a:cubicBezTo>
                  <a:cubicBezTo>
                    <a:pt x="26" y="15"/>
                    <a:pt x="21" y="18"/>
                    <a:pt x="21" y="24"/>
                  </a:cubicBezTo>
                  <a:cubicBezTo>
                    <a:pt x="21" y="38"/>
                    <a:pt x="64" y="33"/>
                    <a:pt x="64" y="63"/>
                  </a:cubicBezTo>
                  <a:cubicBezTo>
                    <a:pt x="64" y="79"/>
                    <a:pt x="54" y="90"/>
                    <a:pt x="33" y="90"/>
                  </a:cubicBezTo>
                  <a:cubicBezTo>
                    <a:pt x="20" y="90"/>
                    <a:pt x="8" y="83"/>
                    <a:pt x="0"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a:extLst>
                <a:ext uri="{FF2B5EF4-FFF2-40B4-BE49-F238E27FC236}">
                  <a16:creationId xmlns:a16="http://schemas.microsoft.com/office/drawing/2014/main" id="{46B91E95-07EB-4713-AC80-D324004C9D04}"/>
                </a:ext>
              </a:extLst>
            </p:cNvPr>
            <p:cNvSpPr>
              <a:spLocks/>
            </p:cNvSpPr>
            <p:nvPr/>
          </p:nvSpPr>
          <p:spPr bwMode="auto">
            <a:xfrm>
              <a:off x="3756" y="3637"/>
              <a:ext cx="42" cy="48"/>
            </a:xfrm>
            <a:custGeom>
              <a:avLst/>
              <a:gdLst>
                <a:gd name="T0" fmla="*/ 0 w 74"/>
                <a:gd name="T1" fmla="*/ 86 h 86"/>
                <a:gd name="T2" fmla="*/ 0 w 74"/>
                <a:gd name="T3" fmla="*/ 0 h 86"/>
                <a:gd name="T4" fmla="*/ 18 w 74"/>
                <a:gd name="T5" fmla="*/ 0 h 86"/>
                <a:gd name="T6" fmla="*/ 18 w 74"/>
                <a:gd name="T7" fmla="*/ 34 h 86"/>
                <a:gd name="T8" fmla="*/ 50 w 74"/>
                <a:gd name="T9" fmla="*/ 0 h 86"/>
                <a:gd name="T10" fmla="*/ 68 w 74"/>
                <a:gd name="T11" fmla="*/ 0 h 86"/>
                <a:gd name="T12" fmla="*/ 45 w 74"/>
                <a:gd name="T13" fmla="*/ 39 h 86"/>
                <a:gd name="T14" fmla="*/ 74 w 74"/>
                <a:gd name="T15" fmla="*/ 86 h 86"/>
                <a:gd name="T16" fmla="*/ 52 w 74"/>
                <a:gd name="T17" fmla="*/ 86 h 86"/>
                <a:gd name="T18" fmla="*/ 29 w 74"/>
                <a:gd name="T19" fmla="*/ 47 h 86"/>
                <a:gd name="T20" fmla="*/ 18 w 74"/>
                <a:gd name="T21" fmla="*/ 49 h 86"/>
                <a:gd name="T22" fmla="*/ 18 w 74"/>
                <a:gd name="T23" fmla="*/ 86 h 86"/>
                <a:gd name="T24" fmla="*/ 0 w 7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86">
                  <a:moveTo>
                    <a:pt x="0" y="86"/>
                  </a:moveTo>
                  <a:cubicBezTo>
                    <a:pt x="0" y="0"/>
                    <a:pt x="0" y="0"/>
                    <a:pt x="0" y="0"/>
                  </a:cubicBezTo>
                  <a:cubicBezTo>
                    <a:pt x="18" y="0"/>
                    <a:pt x="18" y="0"/>
                    <a:pt x="18" y="0"/>
                  </a:cubicBezTo>
                  <a:cubicBezTo>
                    <a:pt x="18" y="34"/>
                    <a:pt x="18" y="34"/>
                    <a:pt x="18" y="34"/>
                  </a:cubicBezTo>
                  <a:cubicBezTo>
                    <a:pt x="37" y="30"/>
                    <a:pt x="49" y="13"/>
                    <a:pt x="50" y="0"/>
                  </a:cubicBezTo>
                  <a:cubicBezTo>
                    <a:pt x="68" y="0"/>
                    <a:pt x="68" y="0"/>
                    <a:pt x="68" y="0"/>
                  </a:cubicBezTo>
                  <a:cubicBezTo>
                    <a:pt x="67" y="16"/>
                    <a:pt x="58" y="30"/>
                    <a:pt x="45" y="39"/>
                  </a:cubicBezTo>
                  <a:cubicBezTo>
                    <a:pt x="74" y="86"/>
                    <a:pt x="74" y="86"/>
                    <a:pt x="74" y="86"/>
                  </a:cubicBezTo>
                  <a:cubicBezTo>
                    <a:pt x="52" y="86"/>
                    <a:pt x="52" y="86"/>
                    <a:pt x="52" y="86"/>
                  </a:cubicBezTo>
                  <a:cubicBezTo>
                    <a:pt x="29" y="47"/>
                    <a:pt x="29" y="47"/>
                    <a:pt x="29" y="47"/>
                  </a:cubicBezTo>
                  <a:cubicBezTo>
                    <a:pt x="25" y="48"/>
                    <a:pt x="22" y="49"/>
                    <a:pt x="18" y="49"/>
                  </a:cubicBezTo>
                  <a:cubicBezTo>
                    <a:pt x="18" y="86"/>
                    <a:pt x="18" y="86"/>
                    <a:pt x="18" y="86"/>
                  </a:cubicBez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a:extLst>
                <a:ext uri="{FF2B5EF4-FFF2-40B4-BE49-F238E27FC236}">
                  <a16:creationId xmlns:a16="http://schemas.microsoft.com/office/drawing/2014/main" id="{51C7C146-F3D2-44B9-8576-0F0B39D27E09}"/>
                </a:ext>
              </a:extLst>
            </p:cNvPr>
            <p:cNvSpPr>
              <a:spLocks/>
            </p:cNvSpPr>
            <p:nvPr/>
          </p:nvSpPr>
          <p:spPr bwMode="auto">
            <a:xfrm>
              <a:off x="3804" y="3637"/>
              <a:ext cx="33" cy="48"/>
            </a:xfrm>
            <a:custGeom>
              <a:avLst/>
              <a:gdLst>
                <a:gd name="T0" fmla="*/ 0 w 33"/>
                <a:gd name="T1" fmla="*/ 0 h 48"/>
                <a:gd name="T2" fmla="*/ 31 w 33"/>
                <a:gd name="T3" fmla="*/ 0 h 48"/>
                <a:gd name="T4" fmla="*/ 31 w 33"/>
                <a:gd name="T5" fmla="*/ 9 h 48"/>
                <a:gd name="T6" fmla="*/ 10 w 33"/>
                <a:gd name="T7" fmla="*/ 9 h 48"/>
                <a:gd name="T8" fmla="*/ 10 w 33"/>
                <a:gd name="T9" fmla="*/ 19 h 48"/>
                <a:gd name="T10" fmla="*/ 25 w 33"/>
                <a:gd name="T11" fmla="*/ 19 h 48"/>
                <a:gd name="T12" fmla="*/ 25 w 33"/>
                <a:gd name="T13" fmla="*/ 28 h 48"/>
                <a:gd name="T14" fmla="*/ 10 w 33"/>
                <a:gd name="T15" fmla="*/ 28 h 48"/>
                <a:gd name="T16" fmla="*/ 10 w 33"/>
                <a:gd name="T17" fmla="*/ 39 h 48"/>
                <a:gd name="T18" fmla="*/ 33 w 33"/>
                <a:gd name="T19" fmla="*/ 39 h 48"/>
                <a:gd name="T20" fmla="*/ 33 w 33"/>
                <a:gd name="T21" fmla="*/ 48 h 48"/>
                <a:gd name="T22" fmla="*/ 0 w 33"/>
                <a:gd name="T23" fmla="*/ 48 h 48"/>
                <a:gd name="T24" fmla="*/ 0 w 33"/>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8">
                  <a:moveTo>
                    <a:pt x="0" y="0"/>
                  </a:moveTo>
                  <a:lnTo>
                    <a:pt x="31" y="0"/>
                  </a:lnTo>
                  <a:lnTo>
                    <a:pt x="31" y="9"/>
                  </a:lnTo>
                  <a:lnTo>
                    <a:pt x="10" y="9"/>
                  </a:lnTo>
                  <a:lnTo>
                    <a:pt x="10" y="19"/>
                  </a:lnTo>
                  <a:lnTo>
                    <a:pt x="25" y="19"/>
                  </a:lnTo>
                  <a:lnTo>
                    <a:pt x="25" y="28"/>
                  </a:lnTo>
                  <a:lnTo>
                    <a:pt x="10" y="28"/>
                  </a:lnTo>
                  <a:lnTo>
                    <a:pt x="10" y="39"/>
                  </a:lnTo>
                  <a:lnTo>
                    <a:pt x="33" y="39"/>
                  </a:lnTo>
                  <a:lnTo>
                    <a:pt x="33" y="48"/>
                  </a:lnTo>
                  <a:lnTo>
                    <a:pt x="0"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a:extLst>
                <a:ext uri="{FF2B5EF4-FFF2-40B4-BE49-F238E27FC236}">
                  <a16:creationId xmlns:a16="http://schemas.microsoft.com/office/drawing/2014/main" id="{DA6593E1-5933-41E1-9C6E-C9BEC932E75F}"/>
                </a:ext>
              </a:extLst>
            </p:cNvPr>
            <p:cNvSpPr>
              <a:spLocks/>
            </p:cNvSpPr>
            <p:nvPr/>
          </p:nvSpPr>
          <p:spPr bwMode="auto">
            <a:xfrm>
              <a:off x="3842" y="3637"/>
              <a:ext cx="39" cy="48"/>
            </a:xfrm>
            <a:custGeom>
              <a:avLst/>
              <a:gdLst>
                <a:gd name="T0" fmla="*/ 25 w 39"/>
                <a:gd name="T1" fmla="*/ 48 h 48"/>
                <a:gd name="T2" fmla="*/ 15 w 39"/>
                <a:gd name="T3" fmla="*/ 48 h 48"/>
                <a:gd name="T4" fmla="*/ 15 w 39"/>
                <a:gd name="T5" fmla="*/ 9 h 48"/>
                <a:gd name="T6" fmla="*/ 0 w 39"/>
                <a:gd name="T7" fmla="*/ 9 h 48"/>
                <a:gd name="T8" fmla="*/ 0 w 39"/>
                <a:gd name="T9" fmla="*/ 0 h 48"/>
                <a:gd name="T10" fmla="*/ 39 w 39"/>
                <a:gd name="T11" fmla="*/ 0 h 48"/>
                <a:gd name="T12" fmla="*/ 39 w 39"/>
                <a:gd name="T13" fmla="*/ 9 h 48"/>
                <a:gd name="T14" fmla="*/ 25 w 39"/>
                <a:gd name="T15" fmla="*/ 9 h 48"/>
                <a:gd name="T16" fmla="*/ 25 w 3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8">
                  <a:moveTo>
                    <a:pt x="25" y="48"/>
                  </a:moveTo>
                  <a:lnTo>
                    <a:pt x="15" y="48"/>
                  </a:lnTo>
                  <a:lnTo>
                    <a:pt x="15" y="9"/>
                  </a:lnTo>
                  <a:lnTo>
                    <a:pt x="0" y="9"/>
                  </a:lnTo>
                  <a:lnTo>
                    <a:pt x="0" y="0"/>
                  </a:lnTo>
                  <a:lnTo>
                    <a:pt x="39" y="0"/>
                  </a:lnTo>
                  <a:lnTo>
                    <a:pt x="39" y="9"/>
                  </a:lnTo>
                  <a:lnTo>
                    <a:pt x="25" y="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a:extLst>
                <a:ext uri="{FF2B5EF4-FFF2-40B4-BE49-F238E27FC236}">
                  <a16:creationId xmlns:a16="http://schemas.microsoft.com/office/drawing/2014/main" id="{AC9C2359-6D15-43DD-92FF-37399A949AAD}"/>
                </a:ext>
              </a:extLst>
            </p:cNvPr>
            <p:cNvSpPr>
              <a:spLocks noEditPoints="1"/>
            </p:cNvSpPr>
            <p:nvPr/>
          </p:nvSpPr>
          <p:spPr bwMode="auto">
            <a:xfrm>
              <a:off x="3890" y="3637"/>
              <a:ext cx="37" cy="48"/>
            </a:xfrm>
            <a:custGeom>
              <a:avLst/>
              <a:gdLst>
                <a:gd name="T0" fmla="*/ 0 w 64"/>
                <a:gd name="T1" fmla="*/ 0 h 86"/>
                <a:gd name="T2" fmla="*/ 34 w 64"/>
                <a:gd name="T3" fmla="*/ 0 h 86"/>
                <a:gd name="T4" fmla="*/ 61 w 64"/>
                <a:gd name="T5" fmla="*/ 21 h 86"/>
                <a:gd name="T6" fmla="*/ 51 w 64"/>
                <a:gd name="T7" fmla="*/ 38 h 86"/>
                <a:gd name="T8" fmla="*/ 51 w 64"/>
                <a:gd name="T9" fmla="*/ 39 h 86"/>
                <a:gd name="T10" fmla="*/ 64 w 64"/>
                <a:gd name="T11" fmla="*/ 58 h 86"/>
                <a:gd name="T12" fmla="*/ 32 w 64"/>
                <a:gd name="T13" fmla="*/ 86 h 86"/>
                <a:gd name="T14" fmla="*/ 0 w 64"/>
                <a:gd name="T15" fmla="*/ 86 h 86"/>
                <a:gd name="T16" fmla="*/ 0 w 64"/>
                <a:gd name="T17" fmla="*/ 0 h 86"/>
                <a:gd name="T18" fmla="*/ 34 w 64"/>
                <a:gd name="T19" fmla="*/ 33 h 86"/>
                <a:gd name="T20" fmla="*/ 42 w 64"/>
                <a:gd name="T21" fmla="*/ 23 h 86"/>
                <a:gd name="T22" fmla="*/ 33 w 64"/>
                <a:gd name="T23" fmla="*/ 15 h 86"/>
                <a:gd name="T24" fmla="*/ 18 w 64"/>
                <a:gd name="T25" fmla="*/ 15 h 86"/>
                <a:gd name="T26" fmla="*/ 18 w 64"/>
                <a:gd name="T27" fmla="*/ 33 h 86"/>
                <a:gd name="T28" fmla="*/ 34 w 64"/>
                <a:gd name="T29" fmla="*/ 33 h 86"/>
                <a:gd name="T30" fmla="*/ 33 w 64"/>
                <a:gd name="T31" fmla="*/ 71 h 86"/>
                <a:gd name="T32" fmla="*/ 46 w 64"/>
                <a:gd name="T33" fmla="*/ 59 h 86"/>
                <a:gd name="T34" fmla="*/ 33 w 64"/>
                <a:gd name="T35" fmla="*/ 47 h 86"/>
                <a:gd name="T36" fmla="*/ 18 w 64"/>
                <a:gd name="T37" fmla="*/ 47 h 86"/>
                <a:gd name="T38" fmla="*/ 18 w 64"/>
                <a:gd name="T39" fmla="*/ 71 h 86"/>
                <a:gd name="T40" fmla="*/ 33 w 64"/>
                <a:gd name="T41"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6">
                  <a:moveTo>
                    <a:pt x="0" y="0"/>
                  </a:moveTo>
                  <a:cubicBezTo>
                    <a:pt x="34" y="0"/>
                    <a:pt x="34" y="0"/>
                    <a:pt x="34" y="0"/>
                  </a:cubicBezTo>
                  <a:cubicBezTo>
                    <a:pt x="51" y="0"/>
                    <a:pt x="61" y="10"/>
                    <a:pt x="61" y="21"/>
                  </a:cubicBezTo>
                  <a:cubicBezTo>
                    <a:pt x="61" y="28"/>
                    <a:pt x="59" y="33"/>
                    <a:pt x="51" y="38"/>
                  </a:cubicBezTo>
                  <a:cubicBezTo>
                    <a:pt x="51" y="39"/>
                    <a:pt x="51" y="39"/>
                    <a:pt x="51" y="39"/>
                  </a:cubicBezTo>
                  <a:cubicBezTo>
                    <a:pt x="58" y="42"/>
                    <a:pt x="64" y="49"/>
                    <a:pt x="64" y="58"/>
                  </a:cubicBezTo>
                  <a:cubicBezTo>
                    <a:pt x="64" y="77"/>
                    <a:pt x="52" y="86"/>
                    <a:pt x="32" y="86"/>
                  </a:cubicBezTo>
                  <a:cubicBezTo>
                    <a:pt x="0" y="86"/>
                    <a:pt x="0" y="86"/>
                    <a:pt x="0" y="86"/>
                  </a:cubicBezTo>
                  <a:lnTo>
                    <a:pt x="0" y="0"/>
                  </a:lnTo>
                  <a:close/>
                  <a:moveTo>
                    <a:pt x="34" y="33"/>
                  </a:moveTo>
                  <a:cubicBezTo>
                    <a:pt x="40" y="33"/>
                    <a:pt x="42" y="28"/>
                    <a:pt x="42" y="23"/>
                  </a:cubicBezTo>
                  <a:cubicBezTo>
                    <a:pt x="42" y="18"/>
                    <a:pt x="39" y="15"/>
                    <a:pt x="33" y="15"/>
                  </a:cubicBezTo>
                  <a:cubicBezTo>
                    <a:pt x="18" y="15"/>
                    <a:pt x="18" y="15"/>
                    <a:pt x="18" y="15"/>
                  </a:cubicBezTo>
                  <a:cubicBezTo>
                    <a:pt x="18" y="33"/>
                    <a:pt x="18" y="33"/>
                    <a:pt x="18" y="33"/>
                  </a:cubicBezTo>
                  <a:lnTo>
                    <a:pt x="34" y="33"/>
                  </a:lnTo>
                  <a:close/>
                  <a:moveTo>
                    <a:pt x="33" y="71"/>
                  </a:moveTo>
                  <a:cubicBezTo>
                    <a:pt x="42" y="71"/>
                    <a:pt x="46" y="66"/>
                    <a:pt x="46" y="59"/>
                  </a:cubicBezTo>
                  <a:cubicBezTo>
                    <a:pt x="46" y="52"/>
                    <a:pt x="42" y="47"/>
                    <a:pt x="33" y="47"/>
                  </a:cubicBezTo>
                  <a:cubicBezTo>
                    <a:pt x="18" y="47"/>
                    <a:pt x="18" y="47"/>
                    <a:pt x="18" y="47"/>
                  </a:cubicBezTo>
                  <a:cubicBezTo>
                    <a:pt x="18" y="71"/>
                    <a:pt x="18" y="71"/>
                    <a:pt x="18" y="71"/>
                  </a:cubicBezTo>
                  <a:lnTo>
                    <a:pt x="33"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a:extLst>
                <a:ext uri="{FF2B5EF4-FFF2-40B4-BE49-F238E27FC236}">
                  <a16:creationId xmlns:a16="http://schemas.microsoft.com/office/drawing/2014/main" id="{5CF04082-4A33-4834-A45D-E5E97ACB52B9}"/>
                </a:ext>
              </a:extLst>
            </p:cNvPr>
            <p:cNvSpPr>
              <a:spLocks noEditPoints="1"/>
            </p:cNvSpPr>
            <p:nvPr/>
          </p:nvSpPr>
          <p:spPr bwMode="auto">
            <a:xfrm>
              <a:off x="3932" y="3637"/>
              <a:ext cx="41" cy="48"/>
            </a:xfrm>
            <a:custGeom>
              <a:avLst/>
              <a:gdLst>
                <a:gd name="T0" fmla="*/ 48 w 73"/>
                <a:gd name="T1" fmla="*/ 0 h 86"/>
                <a:gd name="T2" fmla="*/ 73 w 73"/>
                <a:gd name="T3" fmla="*/ 86 h 86"/>
                <a:gd name="T4" fmla="*/ 54 w 73"/>
                <a:gd name="T5" fmla="*/ 86 h 86"/>
                <a:gd name="T6" fmla="*/ 53 w 73"/>
                <a:gd name="T7" fmla="*/ 66 h 86"/>
                <a:gd name="T8" fmla="*/ 18 w 73"/>
                <a:gd name="T9" fmla="*/ 66 h 86"/>
                <a:gd name="T10" fmla="*/ 17 w 73"/>
                <a:gd name="T11" fmla="*/ 86 h 86"/>
                <a:gd name="T12" fmla="*/ 0 w 73"/>
                <a:gd name="T13" fmla="*/ 86 h 86"/>
                <a:gd name="T14" fmla="*/ 24 w 73"/>
                <a:gd name="T15" fmla="*/ 0 h 86"/>
                <a:gd name="T16" fmla="*/ 48 w 73"/>
                <a:gd name="T17" fmla="*/ 0 h 86"/>
                <a:gd name="T18" fmla="*/ 50 w 73"/>
                <a:gd name="T19" fmla="*/ 51 h 86"/>
                <a:gd name="T20" fmla="*/ 36 w 73"/>
                <a:gd name="T21" fmla="*/ 15 h 86"/>
                <a:gd name="T22" fmla="*/ 21 w 73"/>
                <a:gd name="T23" fmla="*/ 51 h 86"/>
                <a:gd name="T24" fmla="*/ 50 w 73"/>
                <a:gd name="T25"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6">
                  <a:moveTo>
                    <a:pt x="48" y="0"/>
                  </a:moveTo>
                  <a:cubicBezTo>
                    <a:pt x="64" y="25"/>
                    <a:pt x="72" y="55"/>
                    <a:pt x="73" y="86"/>
                  </a:cubicBezTo>
                  <a:cubicBezTo>
                    <a:pt x="54" y="86"/>
                    <a:pt x="54" y="86"/>
                    <a:pt x="54" y="86"/>
                  </a:cubicBezTo>
                  <a:cubicBezTo>
                    <a:pt x="54" y="83"/>
                    <a:pt x="54" y="75"/>
                    <a:pt x="53" y="66"/>
                  </a:cubicBezTo>
                  <a:cubicBezTo>
                    <a:pt x="18" y="66"/>
                    <a:pt x="18" y="66"/>
                    <a:pt x="18" y="66"/>
                  </a:cubicBezTo>
                  <a:cubicBezTo>
                    <a:pt x="18" y="72"/>
                    <a:pt x="17" y="78"/>
                    <a:pt x="17" y="86"/>
                  </a:cubicBezTo>
                  <a:cubicBezTo>
                    <a:pt x="0" y="86"/>
                    <a:pt x="0" y="86"/>
                    <a:pt x="0" y="86"/>
                  </a:cubicBezTo>
                  <a:cubicBezTo>
                    <a:pt x="0" y="54"/>
                    <a:pt x="9" y="25"/>
                    <a:pt x="24" y="0"/>
                  </a:cubicBezTo>
                  <a:lnTo>
                    <a:pt x="48" y="0"/>
                  </a:lnTo>
                  <a:close/>
                  <a:moveTo>
                    <a:pt x="50" y="51"/>
                  </a:moveTo>
                  <a:cubicBezTo>
                    <a:pt x="47" y="37"/>
                    <a:pt x="40" y="23"/>
                    <a:pt x="36" y="15"/>
                  </a:cubicBezTo>
                  <a:cubicBezTo>
                    <a:pt x="31" y="22"/>
                    <a:pt x="26" y="34"/>
                    <a:pt x="21" y="51"/>
                  </a:cubicBezTo>
                  <a:lnTo>
                    <a:pt x="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a:extLst>
                <a:ext uri="{FF2B5EF4-FFF2-40B4-BE49-F238E27FC236}">
                  <a16:creationId xmlns:a16="http://schemas.microsoft.com/office/drawing/2014/main" id="{60F1B399-0AE2-4146-BA43-D1166249E16F}"/>
                </a:ext>
              </a:extLst>
            </p:cNvPr>
            <p:cNvSpPr>
              <a:spLocks/>
            </p:cNvSpPr>
            <p:nvPr/>
          </p:nvSpPr>
          <p:spPr bwMode="auto">
            <a:xfrm>
              <a:off x="3982" y="3637"/>
              <a:ext cx="32" cy="48"/>
            </a:xfrm>
            <a:custGeom>
              <a:avLst/>
              <a:gdLst>
                <a:gd name="T0" fmla="*/ 0 w 32"/>
                <a:gd name="T1" fmla="*/ 0 h 48"/>
                <a:gd name="T2" fmla="*/ 10 w 32"/>
                <a:gd name="T3" fmla="*/ 0 h 48"/>
                <a:gd name="T4" fmla="*/ 10 w 32"/>
                <a:gd name="T5" fmla="*/ 39 h 48"/>
                <a:gd name="T6" fmla="*/ 32 w 32"/>
                <a:gd name="T7" fmla="*/ 39 h 48"/>
                <a:gd name="T8" fmla="*/ 32 w 32"/>
                <a:gd name="T9" fmla="*/ 48 h 48"/>
                <a:gd name="T10" fmla="*/ 0 w 32"/>
                <a:gd name="T11" fmla="*/ 48 h 48"/>
                <a:gd name="T12" fmla="*/ 0 w 3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2" h="48">
                  <a:moveTo>
                    <a:pt x="0" y="0"/>
                  </a:moveTo>
                  <a:lnTo>
                    <a:pt x="10" y="0"/>
                  </a:lnTo>
                  <a:lnTo>
                    <a:pt x="10" y="39"/>
                  </a:lnTo>
                  <a:lnTo>
                    <a:pt x="32" y="39"/>
                  </a:lnTo>
                  <a:lnTo>
                    <a:pt x="32" y="48"/>
                  </a:lnTo>
                  <a:lnTo>
                    <a:pt x="0"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a:extLst>
                <a:ext uri="{FF2B5EF4-FFF2-40B4-BE49-F238E27FC236}">
                  <a16:creationId xmlns:a16="http://schemas.microsoft.com/office/drawing/2014/main" id="{4DDF8F00-0342-406D-9BD5-8C6746D8AE51}"/>
                </a:ext>
              </a:extLst>
            </p:cNvPr>
            <p:cNvSpPr>
              <a:spLocks/>
            </p:cNvSpPr>
            <p:nvPr/>
          </p:nvSpPr>
          <p:spPr bwMode="auto">
            <a:xfrm>
              <a:off x="4021" y="3637"/>
              <a:ext cx="32" cy="48"/>
            </a:xfrm>
            <a:custGeom>
              <a:avLst/>
              <a:gdLst>
                <a:gd name="T0" fmla="*/ 0 w 32"/>
                <a:gd name="T1" fmla="*/ 0 h 48"/>
                <a:gd name="T2" fmla="*/ 10 w 32"/>
                <a:gd name="T3" fmla="*/ 0 h 48"/>
                <a:gd name="T4" fmla="*/ 10 w 32"/>
                <a:gd name="T5" fmla="*/ 39 h 48"/>
                <a:gd name="T6" fmla="*/ 32 w 32"/>
                <a:gd name="T7" fmla="*/ 39 h 48"/>
                <a:gd name="T8" fmla="*/ 32 w 32"/>
                <a:gd name="T9" fmla="*/ 48 h 48"/>
                <a:gd name="T10" fmla="*/ 0 w 32"/>
                <a:gd name="T11" fmla="*/ 48 h 48"/>
                <a:gd name="T12" fmla="*/ 0 w 3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2" h="48">
                  <a:moveTo>
                    <a:pt x="0" y="0"/>
                  </a:moveTo>
                  <a:lnTo>
                    <a:pt x="10" y="0"/>
                  </a:lnTo>
                  <a:lnTo>
                    <a:pt x="10" y="39"/>
                  </a:lnTo>
                  <a:lnTo>
                    <a:pt x="32" y="39"/>
                  </a:lnTo>
                  <a:lnTo>
                    <a:pt x="32" y="48"/>
                  </a:lnTo>
                  <a:lnTo>
                    <a:pt x="0"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2" name="ZoneTexte 41">
            <a:extLst>
              <a:ext uri="{FF2B5EF4-FFF2-40B4-BE49-F238E27FC236}">
                <a16:creationId xmlns:a16="http://schemas.microsoft.com/office/drawing/2014/main" id="{A5722224-257B-4EB0-9F98-C29503F312D4}"/>
              </a:ext>
            </a:extLst>
          </p:cNvPr>
          <p:cNvSpPr txBox="1">
            <a:spLocks noChangeArrowheads="1"/>
          </p:cNvSpPr>
          <p:nvPr userDrawn="1"/>
        </p:nvSpPr>
        <p:spPr bwMode="auto">
          <a:xfrm>
            <a:off x="2892272" y="5378160"/>
            <a:ext cx="640745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fr-FR" altLang="fr-FR" sz="1300" dirty="0">
                <a:solidFill>
                  <a:srgbClr val="FFFFFF"/>
                </a:solidFill>
                <a:latin typeface="+mn-lt"/>
              </a:rPr>
              <a:t>117 rue du Château des Rentiers - 75013 Paris</a:t>
            </a:r>
          </a:p>
          <a:p>
            <a:pPr algn="ctr" eaLnBrk="1" hangingPunct="1">
              <a:defRPr/>
            </a:pPr>
            <a:r>
              <a:rPr lang="fr-FR" altLang="fr-FR" sz="1300" dirty="0">
                <a:solidFill>
                  <a:srgbClr val="FFFFFF"/>
                </a:solidFill>
                <a:latin typeface="+mn-lt"/>
              </a:rPr>
              <a:t>Tél. 01 53 94 25 00 - www.ffbb.com</a:t>
            </a:r>
          </a:p>
        </p:txBody>
      </p:sp>
      <p:grpSp>
        <p:nvGrpSpPr>
          <p:cNvPr id="43" name="Group 4">
            <a:extLst>
              <a:ext uri="{FF2B5EF4-FFF2-40B4-BE49-F238E27FC236}">
                <a16:creationId xmlns:a16="http://schemas.microsoft.com/office/drawing/2014/main" id="{BFA5B198-3C9D-4C43-916B-F097AF7F10C4}"/>
              </a:ext>
            </a:extLst>
          </p:cNvPr>
          <p:cNvGrpSpPr>
            <a:grpSpLocks noChangeAspect="1"/>
          </p:cNvGrpSpPr>
          <p:nvPr userDrawn="1"/>
        </p:nvGrpSpPr>
        <p:grpSpPr bwMode="auto">
          <a:xfrm>
            <a:off x="4691063" y="5905664"/>
            <a:ext cx="2809875" cy="298450"/>
            <a:chOff x="2955" y="2066"/>
            <a:chExt cx="1770" cy="188"/>
          </a:xfrm>
          <a:solidFill>
            <a:schemeClr val="bg1"/>
          </a:solidFill>
        </p:grpSpPr>
        <p:sp>
          <p:nvSpPr>
            <p:cNvPr id="44" name="Freeform 5">
              <a:extLst>
                <a:ext uri="{FF2B5EF4-FFF2-40B4-BE49-F238E27FC236}">
                  <a16:creationId xmlns:a16="http://schemas.microsoft.com/office/drawing/2014/main" id="{445571CA-395E-433D-8362-A622DD1E85B6}"/>
                </a:ext>
              </a:extLst>
            </p:cNvPr>
            <p:cNvSpPr>
              <a:spLocks/>
            </p:cNvSpPr>
            <p:nvPr/>
          </p:nvSpPr>
          <p:spPr bwMode="auto">
            <a:xfrm>
              <a:off x="4287" y="2079"/>
              <a:ext cx="172" cy="172"/>
            </a:xfrm>
            <a:custGeom>
              <a:avLst/>
              <a:gdLst>
                <a:gd name="T0" fmla="*/ 0 w 72"/>
                <a:gd name="T1" fmla="*/ 54 h 70"/>
                <a:gd name="T2" fmla="*/ 0 w 72"/>
                <a:gd name="T3" fmla="*/ 53 h 70"/>
                <a:gd name="T4" fmla="*/ 2 w 72"/>
                <a:gd name="T5" fmla="*/ 52 h 70"/>
                <a:gd name="T6" fmla="*/ 15 w 72"/>
                <a:gd name="T7" fmla="*/ 42 h 70"/>
                <a:gd name="T8" fmla="*/ 12 w 72"/>
                <a:gd name="T9" fmla="*/ 35 h 70"/>
                <a:gd name="T10" fmla="*/ 12 w 72"/>
                <a:gd name="T11" fmla="*/ 35 h 70"/>
                <a:gd name="T12" fmla="*/ 9 w 72"/>
                <a:gd name="T13" fmla="*/ 33 h 70"/>
                <a:gd name="T14" fmla="*/ 10 w 72"/>
                <a:gd name="T15" fmla="*/ 28 h 70"/>
                <a:gd name="T16" fmla="*/ 15 w 72"/>
                <a:gd name="T17" fmla="*/ 29 h 70"/>
                <a:gd name="T18" fmla="*/ 17 w 72"/>
                <a:gd name="T19" fmla="*/ 28 h 70"/>
                <a:gd name="T20" fmla="*/ 17 w 72"/>
                <a:gd name="T21" fmla="*/ 18 h 70"/>
                <a:gd name="T22" fmla="*/ 25 w 72"/>
                <a:gd name="T23" fmla="*/ 4 h 70"/>
                <a:gd name="T24" fmla="*/ 47 w 72"/>
                <a:gd name="T25" fmla="*/ 4 h 70"/>
                <a:gd name="T26" fmla="*/ 56 w 72"/>
                <a:gd name="T27" fmla="*/ 17 h 70"/>
                <a:gd name="T28" fmla="*/ 56 w 72"/>
                <a:gd name="T29" fmla="*/ 27 h 70"/>
                <a:gd name="T30" fmla="*/ 57 w 72"/>
                <a:gd name="T31" fmla="*/ 29 h 70"/>
                <a:gd name="T32" fmla="*/ 63 w 72"/>
                <a:gd name="T33" fmla="*/ 28 h 70"/>
                <a:gd name="T34" fmla="*/ 65 w 72"/>
                <a:gd name="T35" fmla="*/ 31 h 70"/>
                <a:gd name="T36" fmla="*/ 64 w 72"/>
                <a:gd name="T37" fmla="*/ 33 h 70"/>
                <a:gd name="T38" fmla="*/ 61 w 72"/>
                <a:gd name="T39" fmla="*/ 35 h 70"/>
                <a:gd name="T40" fmla="*/ 58 w 72"/>
                <a:gd name="T41" fmla="*/ 36 h 70"/>
                <a:gd name="T42" fmla="*/ 57 w 72"/>
                <a:gd name="T43" fmla="*/ 39 h 70"/>
                <a:gd name="T44" fmla="*/ 70 w 72"/>
                <a:gd name="T45" fmla="*/ 51 h 70"/>
                <a:gd name="T46" fmla="*/ 72 w 72"/>
                <a:gd name="T47" fmla="*/ 53 h 70"/>
                <a:gd name="T48" fmla="*/ 72 w 72"/>
                <a:gd name="T49" fmla="*/ 54 h 70"/>
                <a:gd name="T50" fmla="*/ 69 w 72"/>
                <a:gd name="T51" fmla="*/ 56 h 70"/>
                <a:gd name="T52" fmla="*/ 65 w 72"/>
                <a:gd name="T53" fmla="*/ 57 h 70"/>
                <a:gd name="T54" fmla="*/ 62 w 72"/>
                <a:gd name="T55" fmla="*/ 60 h 70"/>
                <a:gd name="T56" fmla="*/ 59 w 72"/>
                <a:gd name="T57" fmla="*/ 62 h 70"/>
                <a:gd name="T58" fmla="*/ 58 w 72"/>
                <a:gd name="T59" fmla="*/ 62 h 70"/>
                <a:gd name="T60" fmla="*/ 47 w 72"/>
                <a:gd name="T61" fmla="*/ 65 h 70"/>
                <a:gd name="T62" fmla="*/ 45 w 72"/>
                <a:gd name="T63" fmla="*/ 66 h 70"/>
                <a:gd name="T64" fmla="*/ 29 w 72"/>
                <a:gd name="T65" fmla="*/ 66 h 70"/>
                <a:gd name="T66" fmla="*/ 24 w 72"/>
                <a:gd name="T67" fmla="*/ 64 h 70"/>
                <a:gd name="T68" fmla="*/ 20 w 72"/>
                <a:gd name="T69" fmla="*/ 62 h 70"/>
                <a:gd name="T70" fmla="*/ 13 w 72"/>
                <a:gd name="T71" fmla="*/ 63 h 70"/>
                <a:gd name="T72" fmla="*/ 11 w 72"/>
                <a:gd name="T73" fmla="*/ 61 h 70"/>
                <a:gd name="T74" fmla="*/ 7 w 72"/>
                <a:gd name="T75" fmla="*/ 57 h 70"/>
                <a:gd name="T76" fmla="*/ 3 w 72"/>
                <a:gd name="T77" fmla="*/ 56 h 70"/>
                <a:gd name="T78" fmla="*/ 0 w 72"/>
                <a:gd name="T79"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70">
                  <a:moveTo>
                    <a:pt x="0" y="54"/>
                  </a:moveTo>
                  <a:cubicBezTo>
                    <a:pt x="0" y="53"/>
                    <a:pt x="0" y="53"/>
                    <a:pt x="0" y="53"/>
                  </a:cubicBezTo>
                  <a:cubicBezTo>
                    <a:pt x="1" y="52"/>
                    <a:pt x="1" y="52"/>
                    <a:pt x="2" y="52"/>
                  </a:cubicBezTo>
                  <a:cubicBezTo>
                    <a:pt x="8" y="50"/>
                    <a:pt x="12" y="47"/>
                    <a:pt x="15" y="42"/>
                  </a:cubicBezTo>
                  <a:cubicBezTo>
                    <a:pt x="17" y="38"/>
                    <a:pt x="17" y="37"/>
                    <a:pt x="12" y="35"/>
                  </a:cubicBezTo>
                  <a:cubicBezTo>
                    <a:pt x="12" y="35"/>
                    <a:pt x="12" y="35"/>
                    <a:pt x="12" y="35"/>
                  </a:cubicBezTo>
                  <a:cubicBezTo>
                    <a:pt x="11" y="34"/>
                    <a:pt x="10" y="34"/>
                    <a:pt x="9" y="33"/>
                  </a:cubicBezTo>
                  <a:cubicBezTo>
                    <a:pt x="7" y="31"/>
                    <a:pt x="8" y="29"/>
                    <a:pt x="10" y="28"/>
                  </a:cubicBezTo>
                  <a:cubicBezTo>
                    <a:pt x="12" y="28"/>
                    <a:pt x="14" y="29"/>
                    <a:pt x="15" y="29"/>
                  </a:cubicBezTo>
                  <a:cubicBezTo>
                    <a:pt x="17" y="29"/>
                    <a:pt x="17" y="29"/>
                    <a:pt x="17" y="28"/>
                  </a:cubicBezTo>
                  <a:cubicBezTo>
                    <a:pt x="17" y="24"/>
                    <a:pt x="17" y="21"/>
                    <a:pt x="17" y="18"/>
                  </a:cubicBezTo>
                  <a:cubicBezTo>
                    <a:pt x="17" y="12"/>
                    <a:pt x="20" y="7"/>
                    <a:pt x="25" y="4"/>
                  </a:cubicBezTo>
                  <a:cubicBezTo>
                    <a:pt x="32" y="0"/>
                    <a:pt x="40" y="0"/>
                    <a:pt x="47" y="4"/>
                  </a:cubicBezTo>
                  <a:cubicBezTo>
                    <a:pt x="52" y="7"/>
                    <a:pt x="55" y="11"/>
                    <a:pt x="56" y="17"/>
                  </a:cubicBezTo>
                  <a:cubicBezTo>
                    <a:pt x="56" y="20"/>
                    <a:pt x="56" y="24"/>
                    <a:pt x="56" y="27"/>
                  </a:cubicBezTo>
                  <a:cubicBezTo>
                    <a:pt x="56" y="29"/>
                    <a:pt x="56" y="29"/>
                    <a:pt x="57" y="29"/>
                  </a:cubicBezTo>
                  <a:cubicBezTo>
                    <a:pt x="59" y="29"/>
                    <a:pt x="61" y="28"/>
                    <a:pt x="63" y="28"/>
                  </a:cubicBezTo>
                  <a:cubicBezTo>
                    <a:pt x="64" y="29"/>
                    <a:pt x="65" y="30"/>
                    <a:pt x="65" y="31"/>
                  </a:cubicBezTo>
                  <a:cubicBezTo>
                    <a:pt x="65" y="32"/>
                    <a:pt x="64" y="33"/>
                    <a:pt x="64" y="33"/>
                  </a:cubicBezTo>
                  <a:cubicBezTo>
                    <a:pt x="63" y="34"/>
                    <a:pt x="62" y="34"/>
                    <a:pt x="61" y="35"/>
                  </a:cubicBezTo>
                  <a:cubicBezTo>
                    <a:pt x="60" y="35"/>
                    <a:pt x="59" y="35"/>
                    <a:pt x="58" y="36"/>
                  </a:cubicBezTo>
                  <a:cubicBezTo>
                    <a:pt x="56" y="37"/>
                    <a:pt x="56" y="38"/>
                    <a:pt x="57" y="39"/>
                  </a:cubicBezTo>
                  <a:cubicBezTo>
                    <a:pt x="59" y="45"/>
                    <a:pt x="64" y="50"/>
                    <a:pt x="70" y="51"/>
                  </a:cubicBezTo>
                  <a:cubicBezTo>
                    <a:pt x="71" y="52"/>
                    <a:pt x="72" y="52"/>
                    <a:pt x="72" y="53"/>
                  </a:cubicBezTo>
                  <a:cubicBezTo>
                    <a:pt x="72" y="53"/>
                    <a:pt x="72" y="53"/>
                    <a:pt x="72" y="54"/>
                  </a:cubicBezTo>
                  <a:cubicBezTo>
                    <a:pt x="72" y="55"/>
                    <a:pt x="70" y="56"/>
                    <a:pt x="69" y="56"/>
                  </a:cubicBezTo>
                  <a:cubicBezTo>
                    <a:pt x="68" y="57"/>
                    <a:pt x="67" y="57"/>
                    <a:pt x="65" y="57"/>
                  </a:cubicBezTo>
                  <a:cubicBezTo>
                    <a:pt x="63" y="58"/>
                    <a:pt x="62" y="58"/>
                    <a:pt x="62" y="60"/>
                  </a:cubicBezTo>
                  <a:cubicBezTo>
                    <a:pt x="62" y="62"/>
                    <a:pt x="61" y="63"/>
                    <a:pt x="59" y="62"/>
                  </a:cubicBezTo>
                  <a:cubicBezTo>
                    <a:pt x="59" y="62"/>
                    <a:pt x="58" y="62"/>
                    <a:pt x="58" y="62"/>
                  </a:cubicBezTo>
                  <a:cubicBezTo>
                    <a:pt x="54" y="62"/>
                    <a:pt x="50" y="62"/>
                    <a:pt x="47" y="65"/>
                  </a:cubicBezTo>
                  <a:cubicBezTo>
                    <a:pt x="46" y="65"/>
                    <a:pt x="46" y="65"/>
                    <a:pt x="45" y="66"/>
                  </a:cubicBezTo>
                  <a:cubicBezTo>
                    <a:pt x="40" y="69"/>
                    <a:pt x="34" y="70"/>
                    <a:pt x="29" y="66"/>
                  </a:cubicBezTo>
                  <a:cubicBezTo>
                    <a:pt x="27" y="66"/>
                    <a:pt x="26" y="65"/>
                    <a:pt x="24" y="64"/>
                  </a:cubicBezTo>
                  <a:cubicBezTo>
                    <a:pt x="23" y="63"/>
                    <a:pt x="22" y="62"/>
                    <a:pt x="20" y="62"/>
                  </a:cubicBezTo>
                  <a:cubicBezTo>
                    <a:pt x="18" y="62"/>
                    <a:pt x="16" y="62"/>
                    <a:pt x="13" y="63"/>
                  </a:cubicBezTo>
                  <a:cubicBezTo>
                    <a:pt x="12" y="63"/>
                    <a:pt x="11" y="62"/>
                    <a:pt x="11" y="61"/>
                  </a:cubicBezTo>
                  <a:cubicBezTo>
                    <a:pt x="11" y="58"/>
                    <a:pt x="9" y="57"/>
                    <a:pt x="7" y="57"/>
                  </a:cubicBezTo>
                  <a:cubicBezTo>
                    <a:pt x="5" y="57"/>
                    <a:pt x="4" y="57"/>
                    <a:pt x="3" y="56"/>
                  </a:cubicBezTo>
                  <a:cubicBezTo>
                    <a:pt x="2" y="56"/>
                    <a:pt x="1" y="55"/>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6">
              <a:extLst>
                <a:ext uri="{FF2B5EF4-FFF2-40B4-BE49-F238E27FC236}">
                  <a16:creationId xmlns:a16="http://schemas.microsoft.com/office/drawing/2014/main" id="{350B824C-2EA4-41F5-AB9F-B4C2414CA046}"/>
                </a:ext>
              </a:extLst>
            </p:cNvPr>
            <p:cNvSpPr>
              <a:spLocks/>
            </p:cNvSpPr>
            <p:nvPr/>
          </p:nvSpPr>
          <p:spPr bwMode="auto">
            <a:xfrm>
              <a:off x="3186" y="2098"/>
              <a:ext cx="152" cy="136"/>
            </a:xfrm>
            <a:custGeom>
              <a:avLst/>
              <a:gdLst>
                <a:gd name="T0" fmla="*/ 64 w 64"/>
                <a:gd name="T1" fmla="*/ 7 h 55"/>
                <a:gd name="T2" fmla="*/ 57 w 64"/>
                <a:gd name="T3" fmla="*/ 8 h 55"/>
                <a:gd name="T4" fmla="*/ 61 w 64"/>
                <a:gd name="T5" fmla="*/ 6 h 55"/>
                <a:gd name="T6" fmla="*/ 63 w 64"/>
                <a:gd name="T7" fmla="*/ 2 h 55"/>
                <a:gd name="T8" fmla="*/ 63 w 64"/>
                <a:gd name="T9" fmla="*/ 1 h 55"/>
                <a:gd name="T10" fmla="*/ 62 w 64"/>
                <a:gd name="T11" fmla="*/ 1 h 55"/>
                <a:gd name="T12" fmla="*/ 55 w 64"/>
                <a:gd name="T13" fmla="*/ 4 h 55"/>
                <a:gd name="T14" fmla="*/ 54 w 64"/>
                <a:gd name="T15" fmla="*/ 4 h 55"/>
                <a:gd name="T16" fmla="*/ 54 w 64"/>
                <a:gd name="T17" fmla="*/ 3 h 55"/>
                <a:gd name="T18" fmla="*/ 50 w 64"/>
                <a:gd name="T19" fmla="*/ 1 h 55"/>
                <a:gd name="T20" fmla="*/ 44 w 64"/>
                <a:gd name="T21" fmla="*/ 0 h 55"/>
                <a:gd name="T22" fmla="*/ 39 w 64"/>
                <a:gd name="T23" fmla="*/ 2 h 55"/>
                <a:gd name="T24" fmla="*/ 34 w 64"/>
                <a:gd name="T25" fmla="*/ 5 h 55"/>
                <a:gd name="T26" fmla="*/ 32 w 64"/>
                <a:gd name="T27" fmla="*/ 11 h 55"/>
                <a:gd name="T28" fmla="*/ 32 w 64"/>
                <a:gd name="T29" fmla="*/ 16 h 55"/>
                <a:gd name="T30" fmla="*/ 31 w 64"/>
                <a:gd name="T31" fmla="*/ 16 h 55"/>
                <a:gd name="T32" fmla="*/ 5 w 64"/>
                <a:gd name="T33" fmla="*/ 3 h 55"/>
                <a:gd name="T34" fmla="*/ 4 w 64"/>
                <a:gd name="T35" fmla="*/ 3 h 55"/>
                <a:gd name="T36" fmla="*/ 7 w 64"/>
                <a:gd name="T37" fmla="*/ 19 h 55"/>
                <a:gd name="T38" fmla="*/ 8 w 64"/>
                <a:gd name="T39" fmla="*/ 20 h 55"/>
                <a:gd name="T40" fmla="*/ 3 w 64"/>
                <a:gd name="T41" fmla="*/ 19 h 55"/>
                <a:gd name="T42" fmla="*/ 3 w 64"/>
                <a:gd name="T43" fmla="*/ 19 h 55"/>
                <a:gd name="T44" fmla="*/ 3 w 64"/>
                <a:gd name="T45" fmla="*/ 21 h 55"/>
                <a:gd name="T46" fmla="*/ 11 w 64"/>
                <a:gd name="T47" fmla="*/ 31 h 55"/>
                <a:gd name="T48" fmla="*/ 13 w 64"/>
                <a:gd name="T49" fmla="*/ 32 h 55"/>
                <a:gd name="T50" fmla="*/ 8 w 64"/>
                <a:gd name="T51" fmla="*/ 32 h 55"/>
                <a:gd name="T52" fmla="*/ 7 w 64"/>
                <a:gd name="T53" fmla="*/ 32 h 55"/>
                <a:gd name="T54" fmla="*/ 18 w 64"/>
                <a:gd name="T55" fmla="*/ 41 h 55"/>
                <a:gd name="T56" fmla="*/ 19 w 64"/>
                <a:gd name="T57" fmla="*/ 41 h 55"/>
                <a:gd name="T58" fmla="*/ 19 w 64"/>
                <a:gd name="T59" fmla="*/ 41 h 55"/>
                <a:gd name="T60" fmla="*/ 12 w 64"/>
                <a:gd name="T61" fmla="*/ 45 h 55"/>
                <a:gd name="T62" fmla="*/ 1 w 64"/>
                <a:gd name="T63" fmla="*/ 47 h 55"/>
                <a:gd name="T64" fmla="*/ 0 w 64"/>
                <a:gd name="T65" fmla="*/ 47 h 55"/>
                <a:gd name="T66" fmla="*/ 1 w 64"/>
                <a:gd name="T67" fmla="*/ 47 h 55"/>
                <a:gd name="T68" fmla="*/ 3 w 64"/>
                <a:gd name="T69" fmla="*/ 48 h 55"/>
                <a:gd name="T70" fmla="*/ 10 w 64"/>
                <a:gd name="T71" fmla="*/ 51 h 55"/>
                <a:gd name="T72" fmla="*/ 48 w 64"/>
                <a:gd name="T73" fmla="*/ 42 h 55"/>
                <a:gd name="T74" fmla="*/ 58 w 64"/>
                <a:gd name="T75" fmla="*/ 14 h 55"/>
                <a:gd name="T76" fmla="*/ 59 w 64"/>
                <a:gd name="T77" fmla="*/ 13 h 55"/>
                <a:gd name="T78" fmla="*/ 64 w 64"/>
                <a:gd name="T79" fmla="*/ 8 h 55"/>
                <a:gd name="T80" fmla="*/ 64 w 64"/>
                <a:gd name="T81" fmla="*/ 7 h 55"/>
                <a:gd name="T82" fmla="*/ 64 w 64"/>
                <a:gd name="T83" fmla="*/ 7 h 55"/>
                <a:gd name="T84" fmla="*/ 64 w 64"/>
                <a:gd name="T8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55">
                  <a:moveTo>
                    <a:pt x="64" y="7"/>
                  </a:moveTo>
                  <a:cubicBezTo>
                    <a:pt x="62" y="7"/>
                    <a:pt x="60" y="8"/>
                    <a:pt x="57" y="8"/>
                  </a:cubicBezTo>
                  <a:cubicBezTo>
                    <a:pt x="58" y="8"/>
                    <a:pt x="60" y="6"/>
                    <a:pt x="61" y="6"/>
                  </a:cubicBezTo>
                  <a:cubicBezTo>
                    <a:pt x="62" y="4"/>
                    <a:pt x="62" y="3"/>
                    <a:pt x="63" y="2"/>
                  </a:cubicBezTo>
                  <a:cubicBezTo>
                    <a:pt x="63" y="2"/>
                    <a:pt x="63" y="1"/>
                    <a:pt x="63" y="1"/>
                  </a:cubicBezTo>
                  <a:cubicBezTo>
                    <a:pt x="63" y="1"/>
                    <a:pt x="63" y="1"/>
                    <a:pt x="62" y="1"/>
                  </a:cubicBezTo>
                  <a:cubicBezTo>
                    <a:pt x="60" y="3"/>
                    <a:pt x="57" y="4"/>
                    <a:pt x="55" y="4"/>
                  </a:cubicBezTo>
                  <a:cubicBezTo>
                    <a:pt x="55" y="4"/>
                    <a:pt x="54" y="4"/>
                    <a:pt x="54" y="4"/>
                  </a:cubicBezTo>
                  <a:cubicBezTo>
                    <a:pt x="54" y="4"/>
                    <a:pt x="54" y="4"/>
                    <a:pt x="54" y="3"/>
                  </a:cubicBezTo>
                  <a:cubicBezTo>
                    <a:pt x="52" y="2"/>
                    <a:pt x="51" y="2"/>
                    <a:pt x="50" y="1"/>
                  </a:cubicBezTo>
                  <a:cubicBezTo>
                    <a:pt x="48" y="0"/>
                    <a:pt x="46" y="0"/>
                    <a:pt x="44" y="0"/>
                  </a:cubicBezTo>
                  <a:cubicBezTo>
                    <a:pt x="42" y="0"/>
                    <a:pt x="40" y="1"/>
                    <a:pt x="39" y="2"/>
                  </a:cubicBezTo>
                  <a:cubicBezTo>
                    <a:pt x="37" y="3"/>
                    <a:pt x="36" y="4"/>
                    <a:pt x="34" y="5"/>
                  </a:cubicBezTo>
                  <a:cubicBezTo>
                    <a:pt x="33" y="7"/>
                    <a:pt x="32" y="9"/>
                    <a:pt x="32" y="11"/>
                  </a:cubicBezTo>
                  <a:cubicBezTo>
                    <a:pt x="31" y="12"/>
                    <a:pt x="31" y="14"/>
                    <a:pt x="32" y="16"/>
                  </a:cubicBezTo>
                  <a:cubicBezTo>
                    <a:pt x="32" y="16"/>
                    <a:pt x="32" y="16"/>
                    <a:pt x="31" y="16"/>
                  </a:cubicBezTo>
                  <a:cubicBezTo>
                    <a:pt x="21" y="15"/>
                    <a:pt x="12" y="11"/>
                    <a:pt x="5" y="3"/>
                  </a:cubicBezTo>
                  <a:cubicBezTo>
                    <a:pt x="5" y="3"/>
                    <a:pt x="5" y="3"/>
                    <a:pt x="4" y="3"/>
                  </a:cubicBezTo>
                  <a:cubicBezTo>
                    <a:pt x="1" y="8"/>
                    <a:pt x="3" y="15"/>
                    <a:pt x="7" y="19"/>
                  </a:cubicBezTo>
                  <a:cubicBezTo>
                    <a:pt x="7" y="19"/>
                    <a:pt x="8" y="20"/>
                    <a:pt x="8" y="20"/>
                  </a:cubicBezTo>
                  <a:cubicBezTo>
                    <a:pt x="8" y="20"/>
                    <a:pt x="6" y="20"/>
                    <a:pt x="3" y="19"/>
                  </a:cubicBezTo>
                  <a:cubicBezTo>
                    <a:pt x="3" y="19"/>
                    <a:pt x="3" y="19"/>
                    <a:pt x="3" y="19"/>
                  </a:cubicBezTo>
                  <a:cubicBezTo>
                    <a:pt x="3" y="20"/>
                    <a:pt x="3" y="20"/>
                    <a:pt x="3" y="21"/>
                  </a:cubicBezTo>
                  <a:cubicBezTo>
                    <a:pt x="3" y="25"/>
                    <a:pt x="7" y="30"/>
                    <a:pt x="11" y="31"/>
                  </a:cubicBezTo>
                  <a:cubicBezTo>
                    <a:pt x="12" y="31"/>
                    <a:pt x="12" y="32"/>
                    <a:pt x="13" y="32"/>
                  </a:cubicBezTo>
                  <a:cubicBezTo>
                    <a:pt x="12" y="32"/>
                    <a:pt x="11" y="32"/>
                    <a:pt x="8" y="32"/>
                  </a:cubicBezTo>
                  <a:cubicBezTo>
                    <a:pt x="7" y="32"/>
                    <a:pt x="7" y="32"/>
                    <a:pt x="7" y="32"/>
                  </a:cubicBezTo>
                  <a:cubicBezTo>
                    <a:pt x="10" y="38"/>
                    <a:pt x="14" y="40"/>
                    <a:pt x="18" y="41"/>
                  </a:cubicBezTo>
                  <a:cubicBezTo>
                    <a:pt x="18" y="41"/>
                    <a:pt x="19" y="41"/>
                    <a:pt x="19" y="41"/>
                  </a:cubicBezTo>
                  <a:cubicBezTo>
                    <a:pt x="19" y="41"/>
                    <a:pt x="19" y="41"/>
                    <a:pt x="19" y="41"/>
                  </a:cubicBezTo>
                  <a:cubicBezTo>
                    <a:pt x="18" y="43"/>
                    <a:pt x="14" y="45"/>
                    <a:pt x="12" y="45"/>
                  </a:cubicBezTo>
                  <a:cubicBezTo>
                    <a:pt x="9" y="46"/>
                    <a:pt x="5" y="47"/>
                    <a:pt x="1" y="47"/>
                  </a:cubicBezTo>
                  <a:cubicBezTo>
                    <a:pt x="1" y="46"/>
                    <a:pt x="1" y="47"/>
                    <a:pt x="0" y="47"/>
                  </a:cubicBezTo>
                  <a:cubicBezTo>
                    <a:pt x="0" y="47"/>
                    <a:pt x="0" y="47"/>
                    <a:pt x="1" y="47"/>
                  </a:cubicBezTo>
                  <a:cubicBezTo>
                    <a:pt x="1" y="47"/>
                    <a:pt x="2" y="48"/>
                    <a:pt x="3" y="48"/>
                  </a:cubicBezTo>
                  <a:cubicBezTo>
                    <a:pt x="5" y="50"/>
                    <a:pt x="8" y="51"/>
                    <a:pt x="10" y="51"/>
                  </a:cubicBezTo>
                  <a:cubicBezTo>
                    <a:pt x="23" y="55"/>
                    <a:pt x="38" y="52"/>
                    <a:pt x="48" y="42"/>
                  </a:cubicBezTo>
                  <a:cubicBezTo>
                    <a:pt x="55" y="35"/>
                    <a:pt x="58" y="24"/>
                    <a:pt x="58" y="14"/>
                  </a:cubicBezTo>
                  <a:cubicBezTo>
                    <a:pt x="58" y="13"/>
                    <a:pt x="58" y="13"/>
                    <a:pt x="59" y="13"/>
                  </a:cubicBezTo>
                  <a:cubicBezTo>
                    <a:pt x="61" y="11"/>
                    <a:pt x="62" y="10"/>
                    <a:pt x="64" y="8"/>
                  </a:cubicBezTo>
                  <a:cubicBezTo>
                    <a:pt x="64" y="7"/>
                    <a:pt x="64" y="7"/>
                    <a:pt x="64" y="7"/>
                  </a:cubicBezTo>
                  <a:cubicBezTo>
                    <a:pt x="64" y="7"/>
                    <a:pt x="64" y="7"/>
                    <a:pt x="64" y="7"/>
                  </a:cubicBezTo>
                  <a:cubicBezTo>
                    <a:pt x="64" y="6"/>
                    <a:pt x="64" y="6"/>
                    <a:pt x="6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7">
              <a:extLst>
                <a:ext uri="{FF2B5EF4-FFF2-40B4-BE49-F238E27FC236}">
                  <a16:creationId xmlns:a16="http://schemas.microsoft.com/office/drawing/2014/main" id="{0A2FE9D8-BD00-4406-92D4-A0E59D609E31}"/>
                </a:ext>
              </a:extLst>
            </p:cNvPr>
            <p:cNvSpPr>
              <a:spLocks noEditPoints="1"/>
            </p:cNvSpPr>
            <p:nvPr/>
          </p:nvSpPr>
          <p:spPr bwMode="auto">
            <a:xfrm>
              <a:off x="3740" y="2108"/>
              <a:ext cx="152" cy="111"/>
            </a:xfrm>
            <a:custGeom>
              <a:avLst/>
              <a:gdLst>
                <a:gd name="T0" fmla="*/ 64 w 64"/>
                <a:gd name="T1" fmla="*/ 14 h 45"/>
                <a:gd name="T2" fmla="*/ 50 w 64"/>
                <a:gd name="T3" fmla="*/ 0 h 45"/>
                <a:gd name="T4" fmla="*/ 14 w 64"/>
                <a:gd name="T5" fmla="*/ 0 h 45"/>
                <a:gd name="T6" fmla="*/ 0 w 64"/>
                <a:gd name="T7" fmla="*/ 14 h 45"/>
                <a:gd name="T8" fmla="*/ 0 w 64"/>
                <a:gd name="T9" fmla="*/ 31 h 45"/>
                <a:gd name="T10" fmla="*/ 14 w 64"/>
                <a:gd name="T11" fmla="*/ 45 h 45"/>
                <a:gd name="T12" fmla="*/ 50 w 64"/>
                <a:gd name="T13" fmla="*/ 45 h 45"/>
                <a:gd name="T14" fmla="*/ 64 w 64"/>
                <a:gd name="T15" fmla="*/ 31 h 45"/>
                <a:gd name="T16" fmla="*/ 64 w 64"/>
                <a:gd name="T17" fmla="*/ 14 h 45"/>
                <a:gd name="T18" fmla="*/ 42 w 64"/>
                <a:gd name="T19" fmla="*/ 24 h 45"/>
                <a:gd name="T20" fmla="*/ 26 w 64"/>
                <a:gd name="T21" fmla="*/ 32 h 45"/>
                <a:gd name="T22" fmla="*/ 24 w 64"/>
                <a:gd name="T23" fmla="*/ 31 h 45"/>
                <a:gd name="T24" fmla="*/ 24 w 64"/>
                <a:gd name="T25" fmla="*/ 15 h 45"/>
                <a:gd name="T26" fmla="*/ 26 w 64"/>
                <a:gd name="T27" fmla="*/ 14 h 45"/>
                <a:gd name="T28" fmla="*/ 42 w 64"/>
                <a:gd name="T29" fmla="*/ 22 h 45"/>
                <a:gd name="T30" fmla="*/ 42 w 64"/>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5">
                  <a:moveTo>
                    <a:pt x="64" y="14"/>
                  </a:moveTo>
                  <a:cubicBezTo>
                    <a:pt x="64" y="7"/>
                    <a:pt x="57" y="0"/>
                    <a:pt x="50" y="0"/>
                  </a:cubicBezTo>
                  <a:cubicBezTo>
                    <a:pt x="14" y="0"/>
                    <a:pt x="14" y="0"/>
                    <a:pt x="14" y="0"/>
                  </a:cubicBezTo>
                  <a:cubicBezTo>
                    <a:pt x="6" y="0"/>
                    <a:pt x="0" y="7"/>
                    <a:pt x="0" y="14"/>
                  </a:cubicBezTo>
                  <a:cubicBezTo>
                    <a:pt x="0" y="31"/>
                    <a:pt x="0" y="31"/>
                    <a:pt x="0" y="31"/>
                  </a:cubicBezTo>
                  <a:cubicBezTo>
                    <a:pt x="0" y="39"/>
                    <a:pt x="6" y="45"/>
                    <a:pt x="14" y="45"/>
                  </a:cubicBezTo>
                  <a:cubicBezTo>
                    <a:pt x="50" y="45"/>
                    <a:pt x="50" y="45"/>
                    <a:pt x="50" y="45"/>
                  </a:cubicBezTo>
                  <a:cubicBezTo>
                    <a:pt x="57" y="45"/>
                    <a:pt x="64" y="39"/>
                    <a:pt x="64" y="31"/>
                  </a:cubicBezTo>
                  <a:lnTo>
                    <a:pt x="64" y="14"/>
                  </a:lnTo>
                  <a:close/>
                  <a:moveTo>
                    <a:pt x="42" y="24"/>
                  </a:moveTo>
                  <a:cubicBezTo>
                    <a:pt x="26" y="32"/>
                    <a:pt x="26" y="32"/>
                    <a:pt x="26" y="32"/>
                  </a:cubicBezTo>
                  <a:cubicBezTo>
                    <a:pt x="26" y="32"/>
                    <a:pt x="24" y="32"/>
                    <a:pt x="24" y="31"/>
                  </a:cubicBezTo>
                  <a:cubicBezTo>
                    <a:pt x="24" y="15"/>
                    <a:pt x="24" y="15"/>
                    <a:pt x="24" y="15"/>
                  </a:cubicBezTo>
                  <a:cubicBezTo>
                    <a:pt x="24" y="14"/>
                    <a:pt x="26" y="14"/>
                    <a:pt x="26" y="14"/>
                  </a:cubicBezTo>
                  <a:cubicBezTo>
                    <a:pt x="42" y="22"/>
                    <a:pt x="42" y="22"/>
                    <a:pt x="42" y="22"/>
                  </a:cubicBezTo>
                  <a:cubicBezTo>
                    <a:pt x="42" y="23"/>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Oval 8">
              <a:extLst>
                <a:ext uri="{FF2B5EF4-FFF2-40B4-BE49-F238E27FC236}">
                  <a16:creationId xmlns:a16="http://schemas.microsoft.com/office/drawing/2014/main" id="{DE6A1C81-6257-499D-966A-C5A16514DE0E}"/>
                </a:ext>
              </a:extLst>
            </p:cNvPr>
            <p:cNvSpPr>
              <a:spLocks noChangeArrowheads="1"/>
            </p:cNvSpPr>
            <p:nvPr/>
          </p:nvSpPr>
          <p:spPr bwMode="auto">
            <a:xfrm>
              <a:off x="3571" y="2111"/>
              <a:ext cx="19"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9">
              <a:extLst>
                <a:ext uri="{FF2B5EF4-FFF2-40B4-BE49-F238E27FC236}">
                  <a16:creationId xmlns:a16="http://schemas.microsoft.com/office/drawing/2014/main" id="{F4631EB7-7AC7-4F0F-B8EF-4FA7996F4620}"/>
                </a:ext>
              </a:extLst>
            </p:cNvPr>
            <p:cNvSpPr>
              <a:spLocks noEditPoints="1"/>
            </p:cNvSpPr>
            <p:nvPr/>
          </p:nvSpPr>
          <p:spPr bwMode="auto">
            <a:xfrm>
              <a:off x="3500" y="2123"/>
              <a:ext cx="78" cy="81"/>
            </a:xfrm>
            <a:custGeom>
              <a:avLst/>
              <a:gdLst>
                <a:gd name="T0" fmla="*/ 17 w 33"/>
                <a:gd name="T1" fmla="*/ 0 h 33"/>
                <a:gd name="T2" fmla="*/ 0 w 33"/>
                <a:gd name="T3" fmla="*/ 17 h 33"/>
                <a:gd name="T4" fmla="*/ 17 w 33"/>
                <a:gd name="T5" fmla="*/ 33 h 33"/>
                <a:gd name="T6" fmla="*/ 33 w 33"/>
                <a:gd name="T7" fmla="*/ 17 h 33"/>
                <a:gd name="T8" fmla="*/ 17 w 33"/>
                <a:gd name="T9" fmla="*/ 0 h 33"/>
                <a:gd name="T10" fmla="*/ 17 w 33"/>
                <a:gd name="T11" fmla="*/ 27 h 33"/>
                <a:gd name="T12" fmla="*/ 6 w 33"/>
                <a:gd name="T13" fmla="*/ 17 h 33"/>
                <a:gd name="T14" fmla="*/ 17 w 33"/>
                <a:gd name="T15" fmla="*/ 6 h 33"/>
                <a:gd name="T16" fmla="*/ 27 w 33"/>
                <a:gd name="T17" fmla="*/ 17 h 33"/>
                <a:gd name="T18" fmla="*/ 17 w 33"/>
                <a:gd name="T1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0"/>
                  </a:moveTo>
                  <a:cubicBezTo>
                    <a:pt x="7" y="0"/>
                    <a:pt x="0" y="7"/>
                    <a:pt x="0" y="17"/>
                  </a:cubicBezTo>
                  <a:cubicBezTo>
                    <a:pt x="0" y="26"/>
                    <a:pt x="7" y="33"/>
                    <a:pt x="17" y="33"/>
                  </a:cubicBezTo>
                  <a:cubicBezTo>
                    <a:pt x="26" y="33"/>
                    <a:pt x="33" y="26"/>
                    <a:pt x="33" y="17"/>
                  </a:cubicBezTo>
                  <a:cubicBezTo>
                    <a:pt x="33" y="7"/>
                    <a:pt x="26" y="0"/>
                    <a:pt x="17" y="0"/>
                  </a:cubicBezTo>
                  <a:close/>
                  <a:moveTo>
                    <a:pt x="17" y="27"/>
                  </a:moveTo>
                  <a:cubicBezTo>
                    <a:pt x="11" y="27"/>
                    <a:pt x="6" y="23"/>
                    <a:pt x="6" y="17"/>
                  </a:cubicBezTo>
                  <a:cubicBezTo>
                    <a:pt x="6" y="11"/>
                    <a:pt x="11" y="6"/>
                    <a:pt x="17" y="6"/>
                  </a:cubicBezTo>
                  <a:cubicBezTo>
                    <a:pt x="23" y="6"/>
                    <a:pt x="27" y="11"/>
                    <a:pt x="27" y="17"/>
                  </a:cubicBezTo>
                  <a:cubicBezTo>
                    <a:pt x="27" y="23"/>
                    <a:pt x="23" y="27"/>
                    <a:pt x="1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10">
              <a:extLst>
                <a:ext uri="{FF2B5EF4-FFF2-40B4-BE49-F238E27FC236}">
                  <a16:creationId xmlns:a16="http://schemas.microsoft.com/office/drawing/2014/main" id="{87031F14-D368-4698-9A9C-2ED5789A4CD6}"/>
                </a:ext>
              </a:extLst>
            </p:cNvPr>
            <p:cNvSpPr>
              <a:spLocks noEditPoints="1"/>
            </p:cNvSpPr>
            <p:nvPr/>
          </p:nvSpPr>
          <p:spPr bwMode="auto">
            <a:xfrm>
              <a:off x="3457" y="2079"/>
              <a:ext cx="164" cy="170"/>
            </a:xfrm>
            <a:custGeom>
              <a:avLst/>
              <a:gdLst>
                <a:gd name="T0" fmla="*/ 48 w 69"/>
                <a:gd name="T1" fmla="*/ 69 h 69"/>
                <a:gd name="T2" fmla="*/ 21 w 69"/>
                <a:gd name="T3" fmla="*/ 69 h 69"/>
                <a:gd name="T4" fmla="*/ 0 w 69"/>
                <a:gd name="T5" fmla="*/ 48 h 69"/>
                <a:gd name="T6" fmla="*/ 0 w 69"/>
                <a:gd name="T7" fmla="*/ 21 h 69"/>
                <a:gd name="T8" fmla="*/ 21 w 69"/>
                <a:gd name="T9" fmla="*/ 0 h 69"/>
                <a:gd name="T10" fmla="*/ 48 w 69"/>
                <a:gd name="T11" fmla="*/ 0 h 69"/>
                <a:gd name="T12" fmla="*/ 69 w 69"/>
                <a:gd name="T13" fmla="*/ 21 h 69"/>
                <a:gd name="T14" fmla="*/ 69 w 69"/>
                <a:gd name="T15" fmla="*/ 48 h 69"/>
                <a:gd name="T16" fmla="*/ 48 w 69"/>
                <a:gd name="T17" fmla="*/ 69 h 69"/>
                <a:gd name="T18" fmla="*/ 21 w 69"/>
                <a:gd name="T19" fmla="*/ 7 h 69"/>
                <a:gd name="T20" fmla="*/ 6 w 69"/>
                <a:gd name="T21" fmla="*/ 21 h 69"/>
                <a:gd name="T22" fmla="*/ 6 w 69"/>
                <a:gd name="T23" fmla="*/ 48 h 69"/>
                <a:gd name="T24" fmla="*/ 21 w 69"/>
                <a:gd name="T25" fmla="*/ 62 h 69"/>
                <a:gd name="T26" fmla="*/ 48 w 69"/>
                <a:gd name="T27" fmla="*/ 62 h 69"/>
                <a:gd name="T28" fmla="*/ 62 w 69"/>
                <a:gd name="T29" fmla="*/ 48 h 69"/>
                <a:gd name="T30" fmla="*/ 62 w 69"/>
                <a:gd name="T31" fmla="*/ 21 h 69"/>
                <a:gd name="T32" fmla="*/ 48 w 69"/>
                <a:gd name="T33" fmla="*/ 7 h 69"/>
                <a:gd name="T34" fmla="*/ 21 w 69"/>
                <a:gd name="T35"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48" y="69"/>
                  </a:moveTo>
                  <a:cubicBezTo>
                    <a:pt x="21" y="69"/>
                    <a:pt x="21" y="69"/>
                    <a:pt x="21" y="69"/>
                  </a:cubicBezTo>
                  <a:cubicBezTo>
                    <a:pt x="9" y="69"/>
                    <a:pt x="0" y="60"/>
                    <a:pt x="0" y="48"/>
                  </a:cubicBezTo>
                  <a:cubicBezTo>
                    <a:pt x="0" y="21"/>
                    <a:pt x="0" y="21"/>
                    <a:pt x="0" y="21"/>
                  </a:cubicBezTo>
                  <a:cubicBezTo>
                    <a:pt x="0" y="10"/>
                    <a:pt x="9" y="0"/>
                    <a:pt x="21" y="0"/>
                  </a:cubicBezTo>
                  <a:cubicBezTo>
                    <a:pt x="48" y="0"/>
                    <a:pt x="48" y="0"/>
                    <a:pt x="48" y="0"/>
                  </a:cubicBezTo>
                  <a:cubicBezTo>
                    <a:pt x="59" y="0"/>
                    <a:pt x="69" y="10"/>
                    <a:pt x="69" y="21"/>
                  </a:cubicBezTo>
                  <a:cubicBezTo>
                    <a:pt x="69" y="48"/>
                    <a:pt x="69" y="48"/>
                    <a:pt x="69" y="48"/>
                  </a:cubicBezTo>
                  <a:cubicBezTo>
                    <a:pt x="69" y="60"/>
                    <a:pt x="59" y="69"/>
                    <a:pt x="48" y="69"/>
                  </a:cubicBezTo>
                  <a:close/>
                  <a:moveTo>
                    <a:pt x="21" y="7"/>
                  </a:moveTo>
                  <a:cubicBezTo>
                    <a:pt x="13" y="7"/>
                    <a:pt x="6" y="13"/>
                    <a:pt x="6" y="21"/>
                  </a:cubicBezTo>
                  <a:cubicBezTo>
                    <a:pt x="6" y="48"/>
                    <a:pt x="6" y="48"/>
                    <a:pt x="6" y="48"/>
                  </a:cubicBezTo>
                  <a:cubicBezTo>
                    <a:pt x="6" y="56"/>
                    <a:pt x="13" y="62"/>
                    <a:pt x="21" y="62"/>
                  </a:cubicBezTo>
                  <a:cubicBezTo>
                    <a:pt x="48" y="62"/>
                    <a:pt x="48" y="62"/>
                    <a:pt x="48" y="62"/>
                  </a:cubicBezTo>
                  <a:cubicBezTo>
                    <a:pt x="56" y="62"/>
                    <a:pt x="62" y="56"/>
                    <a:pt x="62" y="48"/>
                  </a:cubicBezTo>
                  <a:cubicBezTo>
                    <a:pt x="62" y="21"/>
                    <a:pt x="62" y="21"/>
                    <a:pt x="62" y="21"/>
                  </a:cubicBezTo>
                  <a:cubicBezTo>
                    <a:pt x="62" y="13"/>
                    <a:pt x="56" y="7"/>
                    <a:pt x="48" y="7"/>
                  </a:cubicBezTo>
                  <a:lnTo>
                    <a:pt x="2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11">
              <a:extLst>
                <a:ext uri="{FF2B5EF4-FFF2-40B4-BE49-F238E27FC236}">
                  <a16:creationId xmlns:a16="http://schemas.microsoft.com/office/drawing/2014/main" id="{7EB5ACA6-409B-4C6F-A26D-16FDF499636C}"/>
                </a:ext>
              </a:extLst>
            </p:cNvPr>
            <p:cNvSpPr>
              <a:spLocks/>
            </p:cNvSpPr>
            <p:nvPr/>
          </p:nvSpPr>
          <p:spPr bwMode="auto">
            <a:xfrm>
              <a:off x="2955" y="2066"/>
              <a:ext cx="95" cy="183"/>
            </a:xfrm>
            <a:custGeom>
              <a:avLst/>
              <a:gdLst>
                <a:gd name="T0" fmla="*/ 37 w 40"/>
                <a:gd name="T1" fmla="*/ 42 h 74"/>
                <a:gd name="T2" fmla="*/ 39 w 40"/>
                <a:gd name="T3" fmla="*/ 28 h 74"/>
                <a:gd name="T4" fmla="*/ 26 w 40"/>
                <a:gd name="T5" fmla="*/ 28 h 74"/>
                <a:gd name="T6" fmla="*/ 26 w 40"/>
                <a:gd name="T7" fmla="*/ 20 h 74"/>
                <a:gd name="T8" fmla="*/ 34 w 40"/>
                <a:gd name="T9" fmla="*/ 12 h 74"/>
                <a:gd name="T10" fmla="*/ 40 w 40"/>
                <a:gd name="T11" fmla="*/ 12 h 74"/>
                <a:gd name="T12" fmla="*/ 40 w 40"/>
                <a:gd name="T13" fmla="*/ 1 h 74"/>
                <a:gd name="T14" fmla="*/ 29 w 40"/>
                <a:gd name="T15" fmla="*/ 0 h 74"/>
                <a:gd name="T16" fmla="*/ 12 w 40"/>
                <a:gd name="T17" fmla="*/ 18 h 74"/>
                <a:gd name="T18" fmla="*/ 12 w 40"/>
                <a:gd name="T19" fmla="*/ 28 h 74"/>
                <a:gd name="T20" fmla="*/ 0 w 40"/>
                <a:gd name="T21" fmla="*/ 28 h 74"/>
                <a:gd name="T22" fmla="*/ 0 w 40"/>
                <a:gd name="T23" fmla="*/ 42 h 74"/>
                <a:gd name="T24" fmla="*/ 12 w 40"/>
                <a:gd name="T25" fmla="*/ 42 h 74"/>
                <a:gd name="T26" fmla="*/ 12 w 40"/>
                <a:gd name="T27" fmla="*/ 74 h 74"/>
                <a:gd name="T28" fmla="*/ 26 w 40"/>
                <a:gd name="T29" fmla="*/ 74 h 74"/>
                <a:gd name="T30" fmla="*/ 26 w 40"/>
                <a:gd name="T31" fmla="*/ 42 h 74"/>
                <a:gd name="T32" fmla="*/ 37 w 40"/>
                <a:gd name="T33"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74">
                  <a:moveTo>
                    <a:pt x="37" y="42"/>
                  </a:moveTo>
                  <a:cubicBezTo>
                    <a:pt x="39" y="28"/>
                    <a:pt x="39" y="28"/>
                    <a:pt x="39" y="28"/>
                  </a:cubicBezTo>
                  <a:cubicBezTo>
                    <a:pt x="26" y="28"/>
                    <a:pt x="26" y="28"/>
                    <a:pt x="26" y="28"/>
                  </a:cubicBezTo>
                  <a:cubicBezTo>
                    <a:pt x="26" y="20"/>
                    <a:pt x="26" y="20"/>
                    <a:pt x="26" y="20"/>
                  </a:cubicBezTo>
                  <a:cubicBezTo>
                    <a:pt x="26" y="16"/>
                    <a:pt x="28" y="12"/>
                    <a:pt x="34" y="12"/>
                  </a:cubicBezTo>
                  <a:cubicBezTo>
                    <a:pt x="40" y="12"/>
                    <a:pt x="40" y="12"/>
                    <a:pt x="40" y="12"/>
                  </a:cubicBezTo>
                  <a:cubicBezTo>
                    <a:pt x="40" y="1"/>
                    <a:pt x="40" y="1"/>
                    <a:pt x="40" y="1"/>
                  </a:cubicBezTo>
                  <a:cubicBezTo>
                    <a:pt x="40" y="1"/>
                    <a:pt x="34" y="0"/>
                    <a:pt x="29" y="0"/>
                  </a:cubicBezTo>
                  <a:cubicBezTo>
                    <a:pt x="19" y="0"/>
                    <a:pt x="12" y="6"/>
                    <a:pt x="12" y="18"/>
                  </a:cubicBezTo>
                  <a:cubicBezTo>
                    <a:pt x="12" y="28"/>
                    <a:pt x="12" y="28"/>
                    <a:pt x="12" y="28"/>
                  </a:cubicBezTo>
                  <a:cubicBezTo>
                    <a:pt x="0" y="28"/>
                    <a:pt x="0" y="28"/>
                    <a:pt x="0" y="28"/>
                  </a:cubicBezTo>
                  <a:cubicBezTo>
                    <a:pt x="0" y="42"/>
                    <a:pt x="0" y="42"/>
                    <a:pt x="0" y="42"/>
                  </a:cubicBezTo>
                  <a:cubicBezTo>
                    <a:pt x="12" y="42"/>
                    <a:pt x="12" y="42"/>
                    <a:pt x="12" y="42"/>
                  </a:cubicBezTo>
                  <a:cubicBezTo>
                    <a:pt x="12" y="74"/>
                    <a:pt x="12" y="74"/>
                    <a:pt x="12" y="74"/>
                  </a:cubicBezTo>
                  <a:cubicBezTo>
                    <a:pt x="26" y="74"/>
                    <a:pt x="26" y="74"/>
                    <a:pt x="26" y="74"/>
                  </a:cubicBezTo>
                  <a:cubicBezTo>
                    <a:pt x="26" y="42"/>
                    <a:pt x="26" y="42"/>
                    <a:pt x="26" y="42"/>
                  </a:cubicBezTo>
                  <a:lnTo>
                    <a:pt x="3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12">
              <a:extLst>
                <a:ext uri="{FF2B5EF4-FFF2-40B4-BE49-F238E27FC236}">
                  <a16:creationId xmlns:a16="http://schemas.microsoft.com/office/drawing/2014/main" id="{EE0F88E8-F7C7-46D7-94BB-66F95F3A8ED9}"/>
                </a:ext>
              </a:extLst>
            </p:cNvPr>
            <p:cNvSpPr>
              <a:spLocks noEditPoints="1"/>
            </p:cNvSpPr>
            <p:nvPr/>
          </p:nvSpPr>
          <p:spPr bwMode="auto">
            <a:xfrm>
              <a:off x="4035" y="2091"/>
              <a:ext cx="31" cy="136"/>
            </a:xfrm>
            <a:custGeom>
              <a:avLst/>
              <a:gdLst>
                <a:gd name="T0" fmla="*/ 1 w 13"/>
                <a:gd name="T1" fmla="*/ 18 h 55"/>
                <a:gd name="T2" fmla="*/ 12 w 13"/>
                <a:gd name="T3" fmla="*/ 18 h 55"/>
                <a:gd name="T4" fmla="*/ 12 w 13"/>
                <a:gd name="T5" fmla="*/ 55 h 55"/>
                <a:gd name="T6" fmla="*/ 1 w 13"/>
                <a:gd name="T7" fmla="*/ 55 h 55"/>
                <a:gd name="T8" fmla="*/ 1 w 13"/>
                <a:gd name="T9" fmla="*/ 18 h 55"/>
                <a:gd name="T10" fmla="*/ 6 w 13"/>
                <a:gd name="T11" fmla="*/ 0 h 55"/>
                <a:gd name="T12" fmla="*/ 13 w 13"/>
                <a:gd name="T13" fmla="*/ 7 h 55"/>
                <a:gd name="T14" fmla="*/ 6 w 13"/>
                <a:gd name="T15" fmla="*/ 13 h 55"/>
                <a:gd name="T16" fmla="*/ 0 w 13"/>
                <a:gd name="T17" fmla="*/ 7 h 55"/>
                <a:gd name="T18" fmla="*/ 6 w 13"/>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5">
                  <a:moveTo>
                    <a:pt x="1" y="18"/>
                  </a:moveTo>
                  <a:cubicBezTo>
                    <a:pt x="12" y="18"/>
                    <a:pt x="12" y="18"/>
                    <a:pt x="12" y="18"/>
                  </a:cubicBezTo>
                  <a:cubicBezTo>
                    <a:pt x="12" y="55"/>
                    <a:pt x="12" y="55"/>
                    <a:pt x="12" y="55"/>
                  </a:cubicBezTo>
                  <a:cubicBezTo>
                    <a:pt x="1" y="55"/>
                    <a:pt x="1" y="55"/>
                    <a:pt x="1" y="55"/>
                  </a:cubicBezTo>
                  <a:lnTo>
                    <a:pt x="1" y="18"/>
                  </a:lnTo>
                  <a:close/>
                  <a:moveTo>
                    <a:pt x="6" y="0"/>
                  </a:moveTo>
                  <a:cubicBezTo>
                    <a:pt x="10" y="0"/>
                    <a:pt x="13" y="3"/>
                    <a:pt x="13" y="7"/>
                  </a:cubicBezTo>
                  <a:cubicBezTo>
                    <a:pt x="13" y="10"/>
                    <a:pt x="10" y="13"/>
                    <a:pt x="6" y="13"/>
                  </a:cubicBezTo>
                  <a:cubicBezTo>
                    <a:pt x="3" y="13"/>
                    <a:pt x="0" y="10"/>
                    <a:pt x="0" y="7"/>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13">
              <a:extLst>
                <a:ext uri="{FF2B5EF4-FFF2-40B4-BE49-F238E27FC236}">
                  <a16:creationId xmlns:a16="http://schemas.microsoft.com/office/drawing/2014/main" id="{A777E47F-2B6C-4377-B467-0650E800FD17}"/>
                </a:ext>
              </a:extLst>
            </p:cNvPr>
            <p:cNvSpPr>
              <a:spLocks/>
            </p:cNvSpPr>
            <p:nvPr/>
          </p:nvSpPr>
          <p:spPr bwMode="auto">
            <a:xfrm>
              <a:off x="4080" y="2133"/>
              <a:ext cx="84" cy="94"/>
            </a:xfrm>
            <a:custGeom>
              <a:avLst/>
              <a:gdLst>
                <a:gd name="T0" fmla="*/ 0 w 35"/>
                <a:gd name="T1" fmla="*/ 1 h 38"/>
                <a:gd name="T2" fmla="*/ 11 w 35"/>
                <a:gd name="T3" fmla="*/ 1 h 38"/>
                <a:gd name="T4" fmla="*/ 11 w 35"/>
                <a:gd name="T5" fmla="*/ 6 h 38"/>
                <a:gd name="T6" fmla="*/ 11 w 35"/>
                <a:gd name="T7" fmla="*/ 6 h 38"/>
                <a:gd name="T8" fmla="*/ 22 w 35"/>
                <a:gd name="T9" fmla="*/ 0 h 38"/>
                <a:gd name="T10" fmla="*/ 35 w 35"/>
                <a:gd name="T11" fmla="*/ 18 h 38"/>
                <a:gd name="T12" fmla="*/ 35 w 35"/>
                <a:gd name="T13" fmla="*/ 38 h 38"/>
                <a:gd name="T14" fmla="*/ 24 w 35"/>
                <a:gd name="T15" fmla="*/ 38 h 38"/>
                <a:gd name="T16" fmla="*/ 24 w 35"/>
                <a:gd name="T17" fmla="*/ 20 h 38"/>
                <a:gd name="T18" fmla="*/ 18 w 35"/>
                <a:gd name="T19" fmla="*/ 10 h 38"/>
                <a:gd name="T20" fmla="*/ 11 w 35"/>
                <a:gd name="T21" fmla="*/ 20 h 38"/>
                <a:gd name="T22" fmla="*/ 11 w 35"/>
                <a:gd name="T23" fmla="*/ 38 h 38"/>
                <a:gd name="T24" fmla="*/ 0 w 35"/>
                <a:gd name="T25" fmla="*/ 38 h 38"/>
                <a:gd name="T26" fmla="*/ 0 w 35"/>
                <a:gd name="T2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8">
                  <a:moveTo>
                    <a:pt x="0" y="1"/>
                  </a:moveTo>
                  <a:cubicBezTo>
                    <a:pt x="11" y="1"/>
                    <a:pt x="11" y="1"/>
                    <a:pt x="11" y="1"/>
                  </a:cubicBezTo>
                  <a:cubicBezTo>
                    <a:pt x="11" y="6"/>
                    <a:pt x="11" y="6"/>
                    <a:pt x="11" y="6"/>
                  </a:cubicBezTo>
                  <a:cubicBezTo>
                    <a:pt x="11" y="6"/>
                    <a:pt x="11" y="6"/>
                    <a:pt x="11" y="6"/>
                  </a:cubicBezTo>
                  <a:cubicBezTo>
                    <a:pt x="13" y="3"/>
                    <a:pt x="16" y="0"/>
                    <a:pt x="22" y="0"/>
                  </a:cubicBezTo>
                  <a:cubicBezTo>
                    <a:pt x="33" y="0"/>
                    <a:pt x="35" y="8"/>
                    <a:pt x="35" y="18"/>
                  </a:cubicBezTo>
                  <a:cubicBezTo>
                    <a:pt x="35" y="38"/>
                    <a:pt x="35" y="38"/>
                    <a:pt x="35" y="38"/>
                  </a:cubicBezTo>
                  <a:cubicBezTo>
                    <a:pt x="24" y="38"/>
                    <a:pt x="24" y="38"/>
                    <a:pt x="24" y="38"/>
                  </a:cubicBezTo>
                  <a:cubicBezTo>
                    <a:pt x="24" y="20"/>
                    <a:pt x="24" y="20"/>
                    <a:pt x="24" y="20"/>
                  </a:cubicBezTo>
                  <a:cubicBezTo>
                    <a:pt x="24" y="16"/>
                    <a:pt x="24" y="10"/>
                    <a:pt x="18" y="10"/>
                  </a:cubicBezTo>
                  <a:cubicBezTo>
                    <a:pt x="12" y="10"/>
                    <a:pt x="11" y="15"/>
                    <a:pt x="11" y="20"/>
                  </a:cubicBezTo>
                  <a:cubicBezTo>
                    <a:pt x="11" y="38"/>
                    <a:pt x="11" y="38"/>
                    <a:pt x="11" y="38"/>
                  </a:cubicBezTo>
                  <a:cubicBezTo>
                    <a:pt x="0" y="38"/>
                    <a:pt x="0" y="38"/>
                    <a:pt x="0" y="3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14">
              <a:extLst>
                <a:ext uri="{FF2B5EF4-FFF2-40B4-BE49-F238E27FC236}">
                  <a16:creationId xmlns:a16="http://schemas.microsoft.com/office/drawing/2014/main" id="{49EFAA3E-E0F3-407E-82BE-1F69CAC3D291}"/>
                </a:ext>
              </a:extLst>
            </p:cNvPr>
            <p:cNvSpPr>
              <a:spLocks/>
            </p:cNvSpPr>
            <p:nvPr/>
          </p:nvSpPr>
          <p:spPr bwMode="auto">
            <a:xfrm>
              <a:off x="4575" y="2074"/>
              <a:ext cx="150" cy="180"/>
            </a:xfrm>
            <a:custGeom>
              <a:avLst/>
              <a:gdLst>
                <a:gd name="T0" fmla="*/ 62 w 63"/>
                <a:gd name="T1" fmla="*/ 30 h 73"/>
                <a:gd name="T2" fmla="*/ 61 w 63"/>
                <a:gd name="T3" fmla="*/ 30 h 73"/>
                <a:gd name="T4" fmla="*/ 44 w 63"/>
                <a:gd name="T5" fmla="*/ 21 h 73"/>
                <a:gd name="T6" fmla="*/ 44 w 63"/>
                <a:gd name="T7" fmla="*/ 51 h 73"/>
                <a:gd name="T8" fmla="*/ 22 w 63"/>
                <a:gd name="T9" fmla="*/ 73 h 73"/>
                <a:gd name="T10" fmla="*/ 0 w 63"/>
                <a:gd name="T11" fmla="*/ 51 h 73"/>
                <a:gd name="T12" fmla="*/ 22 w 63"/>
                <a:gd name="T13" fmla="*/ 29 h 73"/>
                <a:gd name="T14" fmla="*/ 22 w 63"/>
                <a:gd name="T15" fmla="*/ 29 h 73"/>
                <a:gd name="T16" fmla="*/ 23 w 63"/>
                <a:gd name="T17" fmla="*/ 29 h 73"/>
                <a:gd name="T18" fmla="*/ 23 w 63"/>
                <a:gd name="T19" fmla="*/ 40 h 73"/>
                <a:gd name="T20" fmla="*/ 22 w 63"/>
                <a:gd name="T21" fmla="*/ 40 h 73"/>
                <a:gd name="T22" fmla="*/ 11 w 63"/>
                <a:gd name="T23" fmla="*/ 51 h 73"/>
                <a:gd name="T24" fmla="*/ 22 w 63"/>
                <a:gd name="T25" fmla="*/ 63 h 73"/>
                <a:gd name="T26" fmla="*/ 34 w 63"/>
                <a:gd name="T27" fmla="*/ 51 h 73"/>
                <a:gd name="T28" fmla="*/ 34 w 63"/>
                <a:gd name="T29" fmla="*/ 0 h 73"/>
                <a:gd name="T30" fmla="*/ 45 w 63"/>
                <a:gd name="T31" fmla="*/ 0 h 73"/>
                <a:gd name="T32" fmla="*/ 63 w 63"/>
                <a:gd name="T33" fmla="*/ 18 h 73"/>
                <a:gd name="T34" fmla="*/ 63 w 63"/>
                <a:gd name="T35"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73">
                  <a:moveTo>
                    <a:pt x="62" y="30"/>
                  </a:moveTo>
                  <a:cubicBezTo>
                    <a:pt x="62" y="30"/>
                    <a:pt x="61" y="30"/>
                    <a:pt x="61" y="30"/>
                  </a:cubicBezTo>
                  <a:cubicBezTo>
                    <a:pt x="54" y="30"/>
                    <a:pt x="48" y="27"/>
                    <a:pt x="44" y="21"/>
                  </a:cubicBezTo>
                  <a:cubicBezTo>
                    <a:pt x="44" y="51"/>
                    <a:pt x="44" y="51"/>
                    <a:pt x="44" y="51"/>
                  </a:cubicBezTo>
                  <a:cubicBezTo>
                    <a:pt x="44" y="63"/>
                    <a:pt x="34" y="73"/>
                    <a:pt x="22" y="73"/>
                  </a:cubicBezTo>
                  <a:cubicBezTo>
                    <a:pt x="10" y="73"/>
                    <a:pt x="0" y="63"/>
                    <a:pt x="0" y="51"/>
                  </a:cubicBezTo>
                  <a:cubicBezTo>
                    <a:pt x="0" y="39"/>
                    <a:pt x="10" y="29"/>
                    <a:pt x="22" y="29"/>
                  </a:cubicBezTo>
                  <a:cubicBezTo>
                    <a:pt x="22" y="29"/>
                    <a:pt x="22" y="29"/>
                    <a:pt x="22" y="29"/>
                  </a:cubicBezTo>
                  <a:cubicBezTo>
                    <a:pt x="23" y="29"/>
                    <a:pt x="23" y="29"/>
                    <a:pt x="23" y="29"/>
                  </a:cubicBezTo>
                  <a:cubicBezTo>
                    <a:pt x="23" y="40"/>
                    <a:pt x="23" y="40"/>
                    <a:pt x="23" y="40"/>
                  </a:cubicBezTo>
                  <a:cubicBezTo>
                    <a:pt x="23" y="40"/>
                    <a:pt x="23" y="40"/>
                    <a:pt x="22" y="40"/>
                  </a:cubicBezTo>
                  <a:cubicBezTo>
                    <a:pt x="16" y="40"/>
                    <a:pt x="11" y="45"/>
                    <a:pt x="11" y="51"/>
                  </a:cubicBezTo>
                  <a:cubicBezTo>
                    <a:pt x="11" y="57"/>
                    <a:pt x="16" y="63"/>
                    <a:pt x="22" y="63"/>
                  </a:cubicBezTo>
                  <a:cubicBezTo>
                    <a:pt x="28" y="63"/>
                    <a:pt x="34" y="58"/>
                    <a:pt x="34" y="51"/>
                  </a:cubicBezTo>
                  <a:cubicBezTo>
                    <a:pt x="34" y="0"/>
                    <a:pt x="34" y="0"/>
                    <a:pt x="34" y="0"/>
                  </a:cubicBezTo>
                  <a:cubicBezTo>
                    <a:pt x="45" y="0"/>
                    <a:pt x="45" y="0"/>
                    <a:pt x="45" y="0"/>
                  </a:cubicBezTo>
                  <a:cubicBezTo>
                    <a:pt x="45" y="10"/>
                    <a:pt x="53" y="17"/>
                    <a:pt x="63" y="18"/>
                  </a:cubicBezTo>
                  <a:cubicBezTo>
                    <a:pt x="63" y="30"/>
                    <a:pt x="63" y="30"/>
                    <a:pt x="63"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4" name="Titre 53">
            <a:extLst>
              <a:ext uri="{FF2B5EF4-FFF2-40B4-BE49-F238E27FC236}">
                <a16:creationId xmlns:a16="http://schemas.microsoft.com/office/drawing/2014/main" id="{819C63CE-60E3-48AD-8E94-FD42AE29B20E}"/>
              </a:ext>
            </a:extLst>
          </p:cNvPr>
          <p:cNvSpPr>
            <a:spLocks noGrp="1"/>
          </p:cNvSpPr>
          <p:nvPr>
            <p:ph type="title"/>
          </p:nvPr>
        </p:nvSpPr>
        <p:spPr>
          <a:xfrm>
            <a:off x="838200" y="1868970"/>
            <a:ext cx="10515600" cy="646331"/>
          </a:xfrm>
        </p:spPr>
        <p:txBody>
          <a:bodyPr anchor="t" anchorCtr="0">
            <a:spAutoFit/>
          </a:bodyPr>
          <a:lstStyle>
            <a:lvl1pPr algn="ctr">
              <a:defRPr sz="4000" b="1">
                <a:solidFill>
                  <a:schemeClr val="bg1"/>
                </a:solidFill>
              </a:defRPr>
            </a:lvl1pPr>
          </a:lstStyle>
          <a:p>
            <a:r>
              <a:rPr lang="fr-FR" dirty="0"/>
              <a:t>Modifiez le style du titre</a:t>
            </a:r>
          </a:p>
        </p:txBody>
      </p:sp>
    </p:spTree>
    <p:extLst>
      <p:ext uri="{BB962C8B-B14F-4D97-AF65-F5344CB8AC3E}">
        <p14:creationId xmlns:p14="http://schemas.microsoft.com/office/powerpoint/2010/main" val="396411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CF536A-61B8-4848-B434-83C629EDEF07}"/>
              </a:ext>
            </a:extLst>
          </p:cNvPr>
          <p:cNvSpPr/>
          <p:nvPr userDrawn="1"/>
        </p:nvSpPr>
        <p:spPr>
          <a:xfrm>
            <a:off x="0" y="0"/>
            <a:ext cx="12192000" cy="6864350"/>
          </a:xfrm>
          <a:prstGeom prst="rect">
            <a:avLst/>
          </a:prstGeom>
          <a:gradFill flip="none" rotWithShape="1">
            <a:gsLst>
              <a:gs pos="75000">
                <a:srgbClr val="002776"/>
              </a:gs>
              <a:gs pos="25000">
                <a:srgbClr val="D52B1E"/>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orme libre : forme 6">
            <a:extLst>
              <a:ext uri="{FF2B5EF4-FFF2-40B4-BE49-F238E27FC236}">
                <a16:creationId xmlns:a16="http://schemas.microsoft.com/office/drawing/2014/main" id="{8EB5FC19-0A4A-46A3-85AA-982D5D93D578}"/>
              </a:ext>
            </a:extLst>
          </p:cNvPr>
          <p:cNvSpPr/>
          <p:nvPr userDrawn="1"/>
        </p:nvSpPr>
        <p:spPr>
          <a:xfrm>
            <a:off x="-1" y="0"/>
            <a:ext cx="12192000" cy="6858000"/>
          </a:xfrm>
          <a:custGeom>
            <a:avLst/>
            <a:gdLst>
              <a:gd name="connsiteX0" fmla="*/ 255775 w 12192000"/>
              <a:gd name="connsiteY0" fmla="*/ 262171 h 6858000"/>
              <a:gd name="connsiteX1" fmla="*/ 255775 w 12192000"/>
              <a:gd name="connsiteY1" fmla="*/ 6599027 h 6858000"/>
              <a:gd name="connsiteX2" fmla="*/ 11931960 w 12192000"/>
              <a:gd name="connsiteY2" fmla="*/ 6599027 h 6858000"/>
              <a:gd name="connsiteX3" fmla="*/ 11931960 w 12192000"/>
              <a:gd name="connsiteY3" fmla="*/ 26217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5775" y="262171"/>
                </a:moveTo>
                <a:lnTo>
                  <a:pt x="255775" y="6599027"/>
                </a:lnTo>
                <a:lnTo>
                  <a:pt x="11931960" y="6599027"/>
                </a:lnTo>
                <a:lnTo>
                  <a:pt x="11931960" y="262171"/>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9" name="Group 9">
            <a:extLst>
              <a:ext uri="{FF2B5EF4-FFF2-40B4-BE49-F238E27FC236}">
                <a16:creationId xmlns:a16="http://schemas.microsoft.com/office/drawing/2014/main" id="{43661E21-9B03-4DDF-9335-C49DFA9C9964}"/>
              </a:ext>
            </a:extLst>
          </p:cNvPr>
          <p:cNvGrpSpPr>
            <a:grpSpLocks noChangeAspect="1"/>
          </p:cNvGrpSpPr>
          <p:nvPr userDrawn="1"/>
        </p:nvGrpSpPr>
        <p:grpSpPr bwMode="auto">
          <a:xfrm>
            <a:off x="5545856" y="2035234"/>
            <a:ext cx="1101586" cy="2160000"/>
            <a:chOff x="3578" y="2635"/>
            <a:chExt cx="536" cy="1051"/>
          </a:xfrm>
        </p:grpSpPr>
        <p:sp>
          <p:nvSpPr>
            <p:cNvPr id="10" name="Freeform 10">
              <a:extLst>
                <a:ext uri="{FF2B5EF4-FFF2-40B4-BE49-F238E27FC236}">
                  <a16:creationId xmlns:a16="http://schemas.microsoft.com/office/drawing/2014/main" id="{33B2CE70-0A6F-41F9-B00D-681C32945345}"/>
                </a:ext>
              </a:extLst>
            </p:cNvPr>
            <p:cNvSpPr>
              <a:spLocks noEditPoints="1"/>
            </p:cNvSpPr>
            <p:nvPr/>
          </p:nvSpPr>
          <p:spPr bwMode="auto">
            <a:xfrm>
              <a:off x="3578" y="2635"/>
              <a:ext cx="536" cy="787"/>
            </a:xfrm>
            <a:custGeom>
              <a:avLst/>
              <a:gdLst>
                <a:gd name="T0" fmla="*/ 690 w 951"/>
                <a:gd name="T1" fmla="*/ 690 h 1398"/>
                <a:gd name="T2" fmla="*/ 491 w 951"/>
                <a:gd name="T3" fmla="*/ 136 h 1398"/>
                <a:gd name="T4" fmla="*/ 490 w 951"/>
                <a:gd name="T5" fmla="*/ 136 h 1398"/>
                <a:gd name="T6" fmla="*/ 230 w 951"/>
                <a:gd name="T7" fmla="*/ 230 h 1398"/>
                <a:gd name="T8" fmla="*/ 230 w 951"/>
                <a:gd name="T9" fmla="*/ 690 h 1398"/>
                <a:gd name="T10" fmla="*/ 632 w 951"/>
                <a:gd name="T11" fmla="*/ 632 h 1398"/>
                <a:gd name="T12" fmla="*/ 580 w 951"/>
                <a:gd name="T13" fmla="*/ 576 h 1398"/>
                <a:gd name="T14" fmla="*/ 632 w 951"/>
                <a:gd name="T15" fmla="*/ 632 h 1398"/>
                <a:gd name="T16" fmla="*/ 522 w 951"/>
                <a:gd name="T17" fmla="*/ 518 h 1398"/>
                <a:gd name="T18" fmla="*/ 320 w 951"/>
                <a:gd name="T19" fmla="*/ 658 h 1398"/>
                <a:gd name="T20" fmla="*/ 701 w 951"/>
                <a:gd name="T21" fmla="*/ 426 h 1398"/>
                <a:gd name="T22" fmla="*/ 402 w 951"/>
                <a:gd name="T23" fmla="*/ 224 h 1398"/>
                <a:gd name="T24" fmla="*/ 224 w 951"/>
                <a:gd name="T25" fmla="*/ 402 h 1398"/>
                <a:gd name="T26" fmla="*/ 397 w 951"/>
                <a:gd name="T27" fmla="*/ 397 h 1398"/>
                <a:gd name="T28" fmla="*/ 600 w 951"/>
                <a:gd name="T29" fmla="*/ 261 h 1398"/>
                <a:gd name="T30" fmla="*/ 219 w 951"/>
                <a:gd name="T31" fmla="*/ 488 h 1398"/>
                <a:gd name="T32" fmla="*/ 937 w 951"/>
                <a:gd name="T33" fmla="*/ 1215 h 1398"/>
                <a:gd name="T34" fmla="*/ 906 w 951"/>
                <a:gd name="T35" fmla="*/ 1040 h 1398"/>
                <a:gd name="T36" fmla="*/ 887 w 951"/>
                <a:gd name="T37" fmla="*/ 1021 h 1398"/>
                <a:gd name="T38" fmla="*/ 704 w 951"/>
                <a:gd name="T39" fmla="*/ 1031 h 1398"/>
                <a:gd name="T40" fmla="*/ 815 w 951"/>
                <a:gd name="T41" fmla="*/ 1398 h 1398"/>
                <a:gd name="T42" fmla="*/ 922 w 951"/>
                <a:gd name="T43" fmla="*/ 1375 h 1398"/>
                <a:gd name="T44" fmla="*/ 937 w 951"/>
                <a:gd name="T45" fmla="*/ 1215 h 1398"/>
                <a:gd name="T46" fmla="*/ 843 w 951"/>
                <a:gd name="T47" fmla="*/ 1084 h 1398"/>
                <a:gd name="T48" fmla="*/ 807 w 951"/>
                <a:gd name="T49" fmla="*/ 1160 h 1398"/>
                <a:gd name="T50" fmla="*/ 779 w 951"/>
                <a:gd name="T51" fmla="*/ 1081 h 1398"/>
                <a:gd name="T52" fmla="*/ 779 w 951"/>
                <a:gd name="T53" fmla="*/ 1318 h 1398"/>
                <a:gd name="T54" fmla="*/ 814 w 951"/>
                <a:gd name="T55" fmla="*/ 1227 h 1398"/>
                <a:gd name="T56" fmla="*/ 865 w 951"/>
                <a:gd name="T57" fmla="*/ 1318 h 1398"/>
                <a:gd name="T58" fmla="*/ 632 w 951"/>
                <a:gd name="T59" fmla="*/ 1040 h 1398"/>
                <a:gd name="T60" fmla="*/ 613 w 951"/>
                <a:gd name="T61" fmla="*/ 1021 h 1398"/>
                <a:gd name="T62" fmla="*/ 430 w 951"/>
                <a:gd name="T63" fmla="*/ 1031 h 1398"/>
                <a:gd name="T64" fmla="*/ 541 w 951"/>
                <a:gd name="T65" fmla="*/ 1398 h 1398"/>
                <a:gd name="T66" fmla="*/ 648 w 951"/>
                <a:gd name="T67" fmla="*/ 1375 h 1398"/>
                <a:gd name="T68" fmla="*/ 662 w 951"/>
                <a:gd name="T69" fmla="*/ 1215 h 1398"/>
                <a:gd name="T70" fmla="*/ 505 w 951"/>
                <a:gd name="T71" fmla="*/ 1081 h 1398"/>
                <a:gd name="T72" fmla="*/ 569 w 951"/>
                <a:gd name="T73" fmla="*/ 1154 h 1398"/>
                <a:gd name="T74" fmla="*/ 505 w 951"/>
                <a:gd name="T75" fmla="*/ 1160 h 1398"/>
                <a:gd name="T76" fmla="*/ 591 w 951"/>
                <a:gd name="T77" fmla="*/ 1318 h 1398"/>
                <a:gd name="T78" fmla="*/ 505 w 951"/>
                <a:gd name="T79" fmla="*/ 1229 h 1398"/>
                <a:gd name="T80" fmla="*/ 590 w 951"/>
                <a:gd name="T81" fmla="*/ 1232 h 1398"/>
                <a:gd name="T82" fmla="*/ 239 w 951"/>
                <a:gd name="T83" fmla="*/ 1025 h 1398"/>
                <a:gd name="T84" fmla="*/ 216 w 951"/>
                <a:gd name="T85" fmla="*/ 1398 h 1398"/>
                <a:gd name="T86" fmla="*/ 290 w 951"/>
                <a:gd name="T87" fmla="*/ 1242 h 1398"/>
                <a:gd name="T88" fmla="*/ 384 w 951"/>
                <a:gd name="T89" fmla="*/ 1168 h 1398"/>
                <a:gd name="T90" fmla="*/ 290 w 951"/>
                <a:gd name="T91" fmla="*/ 1086 h 1398"/>
                <a:gd name="T92" fmla="*/ 384 w 951"/>
                <a:gd name="T93" fmla="*/ 1016 h 1398"/>
                <a:gd name="T94" fmla="*/ 24 w 951"/>
                <a:gd name="T95" fmla="*/ 1025 h 1398"/>
                <a:gd name="T96" fmla="*/ 1 w 951"/>
                <a:gd name="T97" fmla="*/ 1398 h 1398"/>
                <a:gd name="T98" fmla="*/ 75 w 951"/>
                <a:gd name="T99" fmla="*/ 1242 h 1398"/>
                <a:gd name="T100" fmla="*/ 169 w 951"/>
                <a:gd name="T101" fmla="*/ 1168 h 1398"/>
                <a:gd name="T102" fmla="*/ 75 w 951"/>
                <a:gd name="T103" fmla="*/ 1086 h 1398"/>
                <a:gd name="T104" fmla="*/ 169 w 951"/>
                <a:gd name="T105" fmla="*/ 1016 h 1398"/>
                <a:gd name="T106" fmla="*/ 460 w 951"/>
                <a:gd name="T107" fmla="*/ 920 h 1398"/>
                <a:gd name="T108" fmla="*/ 920 w 951"/>
                <a:gd name="T109" fmla="*/ 460 h 1398"/>
                <a:gd name="T110" fmla="*/ 460 w 951"/>
                <a:gd name="T111" fmla="*/ 0 h 1398"/>
                <a:gd name="T112" fmla="*/ 0 w 951"/>
                <a:gd name="T113" fmla="*/ 460 h 1398"/>
                <a:gd name="T114" fmla="*/ 460 w 951"/>
                <a:gd name="T115" fmla="*/ 920 h 1398"/>
                <a:gd name="T116" fmla="*/ 460 w 951"/>
                <a:gd name="T117" fmla="*/ 82 h 1398"/>
                <a:gd name="T118" fmla="*/ 838 w 951"/>
                <a:gd name="T119" fmla="*/ 460 h 1398"/>
                <a:gd name="T120" fmla="*/ 460 w 951"/>
                <a:gd name="T121" fmla="*/ 837 h 1398"/>
                <a:gd name="T122" fmla="*/ 82 w 951"/>
                <a:gd name="T123" fmla="*/ 46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1" h="1398">
                  <a:moveTo>
                    <a:pt x="460" y="786"/>
                  </a:moveTo>
                  <a:cubicBezTo>
                    <a:pt x="547" y="786"/>
                    <a:pt x="629" y="752"/>
                    <a:pt x="690" y="690"/>
                  </a:cubicBezTo>
                  <a:cubicBezTo>
                    <a:pt x="817" y="563"/>
                    <a:pt x="817" y="357"/>
                    <a:pt x="690" y="230"/>
                  </a:cubicBezTo>
                  <a:cubicBezTo>
                    <a:pt x="636" y="175"/>
                    <a:pt x="566" y="143"/>
                    <a:pt x="491" y="136"/>
                  </a:cubicBezTo>
                  <a:cubicBezTo>
                    <a:pt x="491" y="136"/>
                    <a:pt x="491" y="136"/>
                    <a:pt x="491" y="136"/>
                  </a:cubicBezTo>
                  <a:cubicBezTo>
                    <a:pt x="490" y="136"/>
                    <a:pt x="490" y="136"/>
                    <a:pt x="490" y="136"/>
                  </a:cubicBezTo>
                  <a:cubicBezTo>
                    <a:pt x="480" y="135"/>
                    <a:pt x="470" y="134"/>
                    <a:pt x="460" y="134"/>
                  </a:cubicBezTo>
                  <a:cubicBezTo>
                    <a:pt x="373" y="134"/>
                    <a:pt x="291" y="168"/>
                    <a:pt x="230" y="230"/>
                  </a:cubicBezTo>
                  <a:cubicBezTo>
                    <a:pt x="168" y="291"/>
                    <a:pt x="134" y="373"/>
                    <a:pt x="134" y="460"/>
                  </a:cubicBezTo>
                  <a:cubicBezTo>
                    <a:pt x="134" y="547"/>
                    <a:pt x="168" y="629"/>
                    <a:pt x="230" y="690"/>
                  </a:cubicBezTo>
                  <a:cubicBezTo>
                    <a:pt x="291" y="752"/>
                    <a:pt x="373" y="786"/>
                    <a:pt x="460" y="786"/>
                  </a:cubicBezTo>
                  <a:close/>
                  <a:moveTo>
                    <a:pt x="632" y="632"/>
                  </a:moveTo>
                  <a:cubicBezTo>
                    <a:pt x="599" y="665"/>
                    <a:pt x="559" y="687"/>
                    <a:pt x="515" y="697"/>
                  </a:cubicBezTo>
                  <a:cubicBezTo>
                    <a:pt x="524" y="652"/>
                    <a:pt x="547" y="610"/>
                    <a:pt x="580" y="576"/>
                  </a:cubicBezTo>
                  <a:cubicBezTo>
                    <a:pt x="613" y="544"/>
                    <a:pt x="654" y="521"/>
                    <a:pt x="697" y="511"/>
                  </a:cubicBezTo>
                  <a:cubicBezTo>
                    <a:pt x="688" y="555"/>
                    <a:pt x="666" y="598"/>
                    <a:pt x="632" y="632"/>
                  </a:cubicBezTo>
                  <a:close/>
                  <a:moveTo>
                    <a:pt x="701" y="426"/>
                  </a:moveTo>
                  <a:cubicBezTo>
                    <a:pt x="633" y="437"/>
                    <a:pt x="571" y="469"/>
                    <a:pt x="522" y="518"/>
                  </a:cubicBezTo>
                  <a:cubicBezTo>
                    <a:pt x="472" y="568"/>
                    <a:pt x="440" y="632"/>
                    <a:pt x="430" y="701"/>
                  </a:cubicBezTo>
                  <a:cubicBezTo>
                    <a:pt x="390" y="696"/>
                    <a:pt x="352" y="682"/>
                    <a:pt x="320" y="658"/>
                  </a:cubicBezTo>
                  <a:cubicBezTo>
                    <a:pt x="659" y="320"/>
                    <a:pt x="659" y="320"/>
                    <a:pt x="659" y="320"/>
                  </a:cubicBezTo>
                  <a:cubicBezTo>
                    <a:pt x="681" y="352"/>
                    <a:pt x="695" y="389"/>
                    <a:pt x="701" y="426"/>
                  </a:cubicBezTo>
                  <a:close/>
                  <a:moveTo>
                    <a:pt x="288" y="288"/>
                  </a:moveTo>
                  <a:cubicBezTo>
                    <a:pt x="320" y="256"/>
                    <a:pt x="360" y="234"/>
                    <a:pt x="402" y="224"/>
                  </a:cubicBezTo>
                  <a:cubicBezTo>
                    <a:pt x="392" y="267"/>
                    <a:pt x="370" y="306"/>
                    <a:pt x="338" y="338"/>
                  </a:cubicBezTo>
                  <a:cubicBezTo>
                    <a:pt x="306" y="370"/>
                    <a:pt x="267" y="392"/>
                    <a:pt x="224" y="402"/>
                  </a:cubicBezTo>
                  <a:cubicBezTo>
                    <a:pt x="234" y="359"/>
                    <a:pt x="256" y="320"/>
                    <a:pt x="288" y="288"/>
                  </a:cubicBezTo>
                  <a:close/>
                  <a:moveTo>
                    <a:pt x="397" y="397"/>
                  </a:moveTo>
                  <a:cubicBezTo>
                    <a:pt x="446" y="348"/>
                    <a:pt x="477" y="285"/>
                    <a:pt x="488" y="219"/>
                  </a:cubicBezTo>
                  <a:cubicBezTo>
                    <a:pt x="529" y="223"/>
                    <a:pt x="567" y="238"/>
                    <a:pt x="600" y="261"/>
                  </a:cubicBezTo>
                  <a:cubicBezTo>
                    <a:pt x="261" y="600"/>
                    <a:pt x="261" y="600"/>
                    <a:pt x="261" y="600"/>
                  </a:cubicBezTo>
                  <a:cubicBezTo>
                    <a:pt x="238" y="567"/>
                    <a:pt x="223" y="528"/>
                    <a:pt x="219" y="488"/>
                  </a:cubicBezTo>
                  <a:cubicBezTo>
                    <a:pt x="285" y="477"/>
                    <a:pt x="348" y="445"/>
                    <a:pt x="397" y="397"/>
                  </a:cubicBezTo>
                  <a:close/>
                  <a:moveTo>
                    <a:pt x="937" y="1215"/>
                  </a:moveTo>
                  <a:cubicBezTo>
                    <a:pt x="931" y="1198"/>
                    <a:pt x="919" y="1187"/>
                    <a:pt x="911" y="1175"/>
                  </a:cubicBezTo>
                  <a:cubicBezTo>
                    <a:pt x="924" y="1145"/>
                    <a:pt x="930" y="1093"/>
                    <a:pt x="906" y="1040"/>
                  </a:cubicBezTo>
                  <a:cubicBezTo>
                    <a:pt x="900" y="1027"/>
                    <a:pt x="900" y="1027"/>
                    <a:pt x="900" y="1027"/>
                  </a:cubicBezTo>
                  <a:cubicBezTo>
                    <a:pt x="887" y="1021"/>
                    <a:pt x="887" y="1021"/>
                    <a:pt x="887" y="1021"/>
                  </a:cubicBezTo>
                  <a:cubicBezTo>
                    <a:pt x="834" y="998"/>
                    <a:pt x="779" y="998"/>
                    <a:pt x="727" y="1021"/>
                  </a:cubicBezTo>
                  <a:cubicBezTo>
                    <a:pt x="704" y="1031"/>
                    <a:pt x="704" y="1031"/>
                    <a:pt x="704" y="1031"/>
                  </a:cubicBezTo>
                  <a:cubicBezTo>
                    <a:pt x="704" y="1371"/>
                    <a:pt x="704" y="1371"/>
                    <a:pt x="704" y="1371"/>
                  </a:cubicBezTo>
                  <a:cubicBezTo>
                    <a:pt x="740" y="1390"/>
                    <a:pt x="788" y="1398"/>
                    <a:pt x="815" y="1398"/>
                  </a:cubicBezTo>
                  <a:cubicBezTo>
                    <a:pt x="842" y="1398"/>
                    <a:pt x="882" y="1392"/>
                    <a:pt x="909" y="1381"/>
                  </a:cubicBezTo>
                  <a:cubicBezTo>
                    <a:pt x="922" y="1375"/>
                    <a:pt x="922" y="1375"/>
                    <a:pt x="922" y="1375"/>
                  </a:cubicBezTo>
                  <a:cubicBezTo>
                    <a:pt x="928" y="1361"/>
                    <a:pt x="928" y="1361"/>
                    <a:pt x="928" y="1361"/>
                  </a:cubicBezTo>
                  <a:cubicBezTo>
                    <a:pt x="951" y="1309"/>
                    <a:pt x="950" y="1255"/>
                    <a:pt x="937" y="1215"/>
                  </a:cubicBezTo>
                  <a:close/>
                  <a:moveTo>
                    <a:pt x="779" y="1081"/>
                  </a:moveTo>
                  <a:cubicBezTo>
                    <a:pt x="800" y="1076"/>
                    <a:pt x="822" y="1077"/>
                    <a:pt x="843" y="1084"/>
                  </a:cubicBezTo>
                  <a:cubicBezTo>
                    <a:pt x="851" y="1108"/>
                    <a:pt x="851" y="1129"/>
                    <a:pt x="843" y="1154"/>
                  </a:cubicBezTo>
                  <a:cubicBezTo>
                    <a:pt x="831" y="1158"/>
                    <a:pt x="819" y="1159"/>
                    <a:pt x="807" y="1160"/>
                  </a:cubicBezTo>
                  <a:cubicBezTo>
                    <a:pt x="798" y="1161"/>
                    <a:pt x="789" y="1160"/>
                    <a:pt x="779" y="1160"/>
                  </a:cubicBezTo>
                  <a:lnTo>
                    <a:pt x="779" y="1081"/>
                  </a:lnTo>
                  <a:close/>
                  <a:moveTo>
                    <a:pt x="865" y="1318"/>
                  </a:moveTo>
                  <a:cubicBezTo>
                    <a:pt x="843" y="1325"/>
                    <a:pt x="807" y="1326"/>
                    <a:pt x="779" y="1318"/>
                  </a:cubicBezTo>
                  <a:cubicBezTo>
                    <a:pt x="779" y="1229"/>
                    <a:pt x="779" y="1229"/>
                    <a:pt x="779" y="1229"/>
                  </a:cubicBezTo>
                  <a:cubicBezTo>
                    <a:pt x="790" y="1228"/>
                    <a:pt x="808" y="1227"/>
                    <a:pt x="814" y="1227"/>
                  </a:cubicBezTo>
                  <a:cubicBezTo>
                    <a:pt x="836" y="1226"/>
                    <a:pt x="853" y="1229"/>
                    <a:pt x="865" y="1232"/>
                  </a:cubicBezTo>
                  <a:cubicBezTo>
                    <a:pt x="878" y="1258"/>
                    <a:pt x="874" y="1303"/>
                    <a:pt x="865" y="1318"/>
                  </a:cubicBezTo>
                  <a:close/>
                  <a:moveTo>
                    <a:pt x="637" y="1175"/>
                  </a:moveTo>
                  <a:cubicBezTo>
                    <a:pt x="650" y="1145"/>
                    <a:pt x="655" y="1093"/>
                    <a:pt x="632" y="1040"/>
                  </a:cubicBezTo>
                  <a:cubicBezTo>
                    <a:pt x="626" y="1027"/>
                    <a:pt x="626" y="1027"/>
                    <a:pt x="626" y="1027"/>
                  </a:cubicBezTo>
                  <a:cubicBezTo>
                    <a:pt x="613" y="1021"/>
                    <a:pt x="613" y="1021"/>
                    <a:pt x="613" y="1021"/>
                  </a:cubicBezTo>
                  <a:cubicBezTo>
                    <a:pt x="560" y="998"/>
                    <a:pt x="505" y="998"/>
                    <a:pt x="452" y="1021"/>
                  </a:cubicBezTo>
                  <a:cubicBezTo>
                    <a:pt x="430" y="1031"/>
                    <a:pt x="430" y="1031"/>
                    <a:pt x="430" y="1031"/>
                  </a:cubicBezTo>
                  <a:cubicBezTo>
                    <a:pt x="430" y="1371"/>
                    <a:pt x="430" y="1371"/>
                    <a:pt x="430" y="1371"/>
                  </a:cubicBezTo>
                  <a:cubicBezTo>
                    <a:pt x="466" y="1390"/>
                    <a:pt x="514" y="1398"/>
                    <a:pt x="541" y="1398"/>
                  </a:cubicBezTo>
                  <a:cubicBezTo>
                    <a:pt x="568" y="1398"/>
                    <a:pt x="608" y="1392"/>
                    <a:pt x="635" y="1381"/>
                  </a:cubicBezTo>
                  <a:cubicBezTo>
                    <a:pt x="648" y="1375"/>
                    <a:pt x="648" y="1375"/>
                    <a:pt x="648" y="1375"/>
                  </a:cubicBezTo>
                  <a:cubicBezTo>
                    <a:pt x="654" y="1361"/>
                    <a:pt x="654" y="1361"/>
                    <a:pt x="654" y="1361"/>
                  </a:cubicBezTo>
                  <a:cubicBezTo>
                    <a:pt x="677" y="1309"/>
                    <a:pt x="675" y="1255"/>
                    <a:pt x="662" y="1215"/>
                  </a:cubicBezTo>
                  <a:cubicBezTo>
                    <a:pt x="656" y="1195"/>
                    <a:pt x="644" y="1187"/>
                    <a:pt x="637" y="1175"/>
                  </a:cubicBezTo>
                  <a:close/>
                  <a:moveTo>
                    <a:pt x="505" y="1081"/>
                  </a:moveTo>
                  <a:cubicBezTo>
                    <a:pt x="526" y="1076"/>
                    <a:pt x="547" y="1077"/>
                    <a:pt x="569" y="1084"/>
                  </a:cubicBezTo>
                  <a:cubicBezTo>
                    <a:pt x="577" y="1108"/>
                    <a:pt x="577" y="1129"/>
                    <a:pt x="569" y="1154"/>
                  </a:cubicBezTo>
                  <a:cubicBezTo>
                    <a:pt x="557" y="1158"/>
                    <a:pt x="545" y="1159"/>
                    <a:pt x="533" y="1160"/>
                  </a:cubicBezTo>
                  <a:cubicBezTo>
                    <a:pt x="524" y="1161"/>
                    <a:pt x="515" y="1160"/>
                    <a:pt x="505" y="1160"/>
                  </a:cubicBezTo>
                  <a:lnTo>
                    <a:pt x="505" y="1081"/>
                  </a:lnTo>
                  <a:close/>
                  <a:moveTo>
                    <a:pt x="591" y="1318"/>
                  </a:moveTo>
                  <a:cubicBezTo>
                    <a:pt x="569" y="1325"/>
                    <a:pt x="533" y="1326"/>
                    <a:pt x="505" y="1318"/>
                  </a:cubicBezTo>
                  <a:cubicBezTo>
                    <a:pt x="505" y="1229"/>
                    <a:pt x="505" y="1229"/>
                    <a:pt x="505" y="1229"/>
                  </a:cubicBezTo>
                  <a:cubicBezTo>
                    <a:pt x="516" y="1228"/>
                    <a:pt x="533" y="1227"/>
                    <a:pt x="539" y="1227"/>
                  </a:cubicBezTo>
                  <a:cubicBezTo>
                    <a:pt x="561" y="1226"/>
                    <a:pt x="579" y="1229"/>
                    <a:pt x="590" y="1232"/>
                  </a:cubicBezTo>
                  <a:cubicBezTo>
                    <a:pt x="607" y="1256"/>
                    <a:pt x="599" y="1308"/>
                    <a:pt x="591" y="1318"/>
                  </a:cubicBezTo>
                  <a:close/>
                  <a:moveTo>
                    <a:pt x="239" y="1025"/>
                  </a:moveTo>
                  <a:cubicBezTo>
                    <a:pt x="216" y="1034"/>
                    <a:pt x="216" y="1034"/>
                    <a:pt x="216" y="1034"/>
                  </a:cubicBezTo>
                  <a:cubicBezTo>
                    <a:pt x="216" y="1398"/>
                    <a:pt x="216" y="1398"/>
                    <a:pt x="216" y="1398"/>
                  </a:cubicBezTo>
                  <a:cubicBezTo>
                    <a:pt x="290" y="1398"/>
                    <a:pt x="290" y="1398"/>
                    <a:pt x="290" y="1398"/>
                  </a:cubicBezTo>
                  <a:cubicBezTo>
                    <a:pt x="290" y="1242"/>
                    <a:pt x="290" y="1242"/>
                    <a:pt x="290" y="1242"/>
                  </a:cubicBezTo>
                  <a:cubicBezTo>
                    <a:pt x="321" y="1242"/>
                    <a:pt x="364" y="1242"/>
                    <a:pt x="384" y="1242"/>
                  </a:cubicBezTo>
                  <a:cubicBezTo>
                    <a:pt x="384" y="1168"/>
                    <a:pt x="384" y="1168"/>
                    <a:pt x="384" y="1168"/>
                  </a:cubicBezTo>
                  <a:cubicBezTo>
                    <a:pt x="364" y="1168"/>
                    <a:pt x="321" y="1168"/>
                    <a:pt x="290" y="1168"/>
                  </a:cubicBezTo>
                  <a:cubicBezTo>
                    <a:pt x="290" y="1086"/>
                    <a:pt x="290" y="1086"/>
                    <a:pt x="290" y="1086"/>
                  </a:cubicBezTo>
                  <a:cubicBezTo>
                    <a:pt x="321" y="1079"/>
                    <a:pt x="352" y="1081"/>
                    <a:pt x="384" y="1094"/>
                  </a:cubicBezTo>
                  <a:cubicBezTo>
                    <a:pt x="384" y="1016"/>
                    <a:pt x="384" y="1016"/>
                    <a:pt x="384" y="1016"/>
                  </a:cubicBezTo>
                  <a:cubicBezTo>
                    <a:pt x="336" y="1003"/>
                    <a:pt x="287" y="1006"/>
                    <a:pt x="239" y="1025"/>
                  </a:cubicBezTo>
                  <a:close/>
                  <a:moveTo>
                    <a:pt x="24" y="1025"/>
                  </a:moveTo>
                  <a:cubicBezTo>
                    <a:pt x="1" y="1034"/>
                    <a:pt x="1" y="1034"/>
                    <a:pt x="1" y="1034"/>
                  </a:cubicBezTo>
                  <a:cubicBezTo>
                    <a:pt x="1" y="1398"/>
                    <a:pt x="1" y="1398"/>
                    <a:pt x="1" y="1398"/>
                  </a:cubicBezTo>
                  <a:cubicBezTo>
                    <a:pt x="75" y="1398"/>
                    <a:pt x="75" y="1398"/>
                    <a:pt x="75" y="1398"/>
                  </a:cubicBezTo>
                  <a:cubicBezTo>
                    <a:pt x="75" y="1242"/>
                    <a:pt x="75" y="1242"/>
                    <a:pt x="75" y="1242"/>
                  </a:cubicBezTo>
                  <a:cubicBezTo>
                    <a:pt x="106" y="1242"/>
                    <a:pt x="148" y="1242"/>
                    <a:pt x="169" y="1242"/>
                  </a:cubicBezTo>
                  <a:cubicBezTo>
                    <a:pt x="169" y="1168"/>
                    <a:pt x="169" y="1168"/>
                    <a:pt x="169" y="1168"/>
                  </a:cubicBezTo>
                  <a:cubicBezTo>
                    <a:pt x="149" y="1168"/>
                    <a:pt x="106" y="1168"/>
                    <a:pt x="75" y="1168"/>
                  </a:cubicBezTo>
                  <a:cubicBezTo>
                    <a:pt x="75" y="1086"/>
                    <a:pt x="75" y="1086"/>
                    <a:pt x="75" y="1086"/>
                  </a:cubicBezTo>
                  <a:cubicBezTo>
                    <a:pt x="106" y="1079"/>
                    <a:pt x="137" y="1081"/>
                    <a:pt x="169" y="1094"/>
                  </a:cubicBezTo>
                  <a:cubicBezTo>
                    <a:pt x="169" y="1016"/>
                    <a:pt x="169" y="1016"/>
                    <a:pt x="169" y="1016"/>
                  </a:cubicBezTo>
                  <a:cubicBezTo>
                    <a:pt x="121" y="1003"/>
                    <a:pt x="72" y="1006"/>
                    <a:pt x="24" y="1025"/>
                  </a:cubicBezTo>
                  <a:close/>
                  <a:moveTo>
                    <a:pt x="460" y="920"/>
                  </a:moveTo>
                  <a:cubicBezTo>
                    <a:pt x="583" y="920"/>
                    <a:pt x="699" y="872"/>
                    <a:pt x="785" y="785"/>
                  </a:cubicBezTo>
                  <a:cubicBezTo>
                    <a:pt x="872" y="698"/>
                    <a:pt x="920" y="583"/>
                    <a:pt x="920" y="460"/>
                  </a:cubicBezTo>
                  <a:cubicBezTo>
                    <a:pt x="920" y="337"/>
                    <a:pt x="872" y="221"/>
                    <a:pt x="785" y="134"/>
                  </a:cubicBezTo>
                  <a:cubicBezTo>
                    <a:pt x="699" y="48"/>
                    <a:pt x="583" y="0"/>
                    <a:pt x="460" y="0"/>
                  </a:cubicBezTo>
                  <a:cubicBezTo>
                    <a:pt x="337" y="0"/>
                    <a:pt x="221" y="48"/>
                    <a:pt x="134" y="134"/>
                  </a:cubicBezTo>
                  <a:cubicBezTo>
                    <a:pt x="48" y="221"/>
                    <a:pt x="0" y="337"/>
                    <a:pt x="0" y="460"/>
                  </a:cubicBezTo>
                  <a:cubicBezTo>
                    <a:pt x="0" y="583"/>
                    <a:pt x="48" y="698"/>
                    <a:pt x="134" y="785"/>
                  </a:cubicBezTo>
                  <a:cubicBezTo>
                    <a:pt x="221" y="872"/>
                    <a:pt x="337" y="920"/>
                    <a:pt x="460" y="920"/>
                  </a:cubicBezTo>
                  <a:close/>
                  <a:moveTo>
                    <a:pt x="193" y="193"/>
                  </a:moveTo>
                  <a:cubicBezTo>
                    <a:pt x="264" y="122"/>
                    <a:pt x="359" y="82"/>
                    <a:pt x="460" y="82"/>
                  </a:cubicBezTo>
                  <a:cubicBezTo>
                    <a:pt x="561" y="82"/>
                    <a:pt x="656" y="122"/>
                    <a:pt x="727" y="193"/>
                  </a:cubicBezTo>
                  <a:cubicBezTo>
                    <a:pt x="798" y="264"/>
                    <a:pt x="838" y="359"/>
                    <a:pt x="838" y="460"/>
                  </a:cubicBezTo>
                  <a:cubicBezTo>
                    <a:pt x="838" y="561"/>
                    <a:pt x="798" y="656"/>
                    <a:pt x="727" y="727"/>
                  </a:cubicBezTo>
                  <a:cubicBezTo>
                    <a:pt x="656" y="798"/>
                    <a:pt x="561" y="837"/>
                    <a:pt x="460" y="837"/>
                  </a:cubicBezTo>
                  <a:cubicBezTo>
                    <a:pt x="359" y="837"/>
                    <a:pt x="264" y="798"/>
                    <a:pt x="193" y="727"/>
                  </a:cubicBezTo>
                  <a:cubicBezTo>
                    <a:pt x="122" y="656"/>
                    <a:pt x="82" y="561"/>
                    <a:pt x="82" y="460"/>
                  </a:cubicBezTo>
                  <a:cubicBezTo>
                    <a:pt x="82" y="359"/>
                    <a:pt x="122" y="264"/>
                    <a:pt x="193" y="1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1">
              <a:extLst>
                <a:ext uri="{FF2B5EF4-FFF2-40B4-BE49-F238E27FC236}">
                  <a16:creationId xmlns:a16="http://schemas.microsoft.com/office/drawing/2014/main" id="{7DD01082-8DF4-4179-B217-C4A44E0C4D1A}"/>
                </a:ext>
              </a:extLst>
            </p:cNvPr>
            <p:cNvSpPr>
              <a:spLocks/>
            </p:cNvSpPr>
            <p:nvPr/>
          </p:nvSpPr>
          <p:spPr bwMode="auto">
            <a:xfrm>
              <a:off x="3619" y="3487"/>
              <a:ext cx="33" cy="49"/>
            </a:xfrm>
            <a:custGeom>
              <a:avLst/>
              <a:gdLst>
                <a:gd name="T0" fmla="*/ 10 w 33"/>
                <a:gd name="T1" fmla="*/ 20 h 49"/>
                <a:gd name="T2" fmla="*/ 28 w 33"/>
                <a:gd name="T3" fmla="*/ 20 h 49"/>
                <a:gd name="T4" fmla="*/ 28 w 33"/>
                <a:gd name="T5" fmla="*/ 29 h 49"/>
                <a:gd name="T6" fmla="*/ 10 w 33"/>
                <a:gd name="T7" fmla="*/ 29 h 49"/>
                <a:gd name="T8" fmla="*/ 10 w 33"/>
                <a:gd name="T9" fmla="*/ 49 h 49"/>
                <a:gd name="T10" fmla="*/ 0 w 33"/>
                <a:gd name="T11" fmla="*/ 49 h 49"/>
                <a:gd name="T12" fmla="*/ 0 w 33"/>
                <a:gd name="T13" fmla="*/ 0 h 49"/>
                <a:gd name="T14" fmla="*/ 33 w 33"/>
                <a:gd name="T15" fmla="*/ 0 h 49"/>
                <a:gd name="T16" fmla="*/ 33 w 33"/>
                <a:gd name="T17" fmla="*/ 9 h 49"/>
                <a:gd name="T18" fmla="*/ 10 w 33"/>
                <a:gd name="T19" fmla="*/ 9 h 49"/>
                <a:gd name="T20" fmla="*/ 10 w 33"/>
                <a:gd name="T21"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9">
                  <a:moveTo>
                    <a:pt x="10" y="20"/>
                  </a:moveTo>
                  <a:lnTo>
                    <a:pt x="28" y="20"/>
                  </a:lnTo>
                  <a:lnTo>
                    <a:pt x="28" y="29"/>
                  </a:lnTo>
                  <a:lnTo>
                    <a:pt x="10" y="29"/>
                  </a:lnTo>
                  <a:lnTo>
                    <a:pt x="10" y="49"/>
                  </a:lnTo>
                  <a:lnTo>
                    <a:pt x="0" y="49"/>
                  </a:lnTo>
                  <a:lnTo>
                    <a:pt x="0" y="0"/>
                  </a:lnTo>
                  <a:lnTo>
                    <a:pt x="33" y="0"/>
                  </a:lnTo>
                  <a:lnTo>
                    <a:pt x="33" y="9"/>
                  </a:lnTo>
                  <a:lnTo>
                    <a:pt x="10" y="9"/>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2">
              <a:extLst>
                <a:ext uri="{FF2B5EF4-FFF2-40B4-BE49-F238E27FC236}">
                  <a16:creationId xmlns:a16="http://schemas.microsoft.com/office/drawing/2014/main" id="{53198BC0-F972-4D63-A906-285A9305CBAD}"/>
                </a:ext>
              </a:extLst>
            </p:cNvPr>
            <p:cNvSpPr>
              <a:spLocks noEditPoints="1"/>
            </p:cNvSpPr>
            <p:nvPr/>
          </p:nvSpPr>
          <p:spPr bwMode="auto">
            <a:xfrm>
              <a:off x="3661" y="3473"/>
              <a:ext cx="33" cy="63"/>
            </a:xfrm>
            <a:custGeom>
              <a:avLst/>
              <a:gdLst>
                <a:gd name="T0" fmla="*/ 0 w 33"/>
                <a:gd name="T1" fmla="*/ 14 h 63"/>
                <a:gd name="T2" fmla="*/ 30 w 33"/>
                <a:gd name="T3" fmla="*/ 14 h 63"/>
                <a:gd name="T4" fmla="*/ 30 w 33"/>
                <a:gd name="T5" fmla="*/ 23 h 63"/>
                <a:gd name="T6" fmla="*/ 10 w 33"/>
                <a:gd name="T7" fmla="*/ 23 h 63"/>
                <a:gd name="T8" fmla="*/ 10 w 33"/>
                <a:gd name="T9" fmla="*/ 32 h 63"/>
                <a:gd name="T10" fmla="*/ 25 w 33"/>
                <a:gd name="T11" fmla="*/ 32 h 63"/>
                <a:gd name="T12" fmla="*/ 25 w 33"/>
                <a:gd name="T13" fmla="*/ 41 h 63"/>
                <a:gd name="T14" fmla="*/ 10 w 33"/>
                <a:gd name="T15" fmla="*/ 41 h 63"/>
                <a:gd name="T16" fmla="*/ 10 w 33"/>
                <a:gd name="T17" fmla="*/ 54 h 63"/>
                <a:gd name="T18" fmla="*/ 33 w 33"/>
                <a:gd name="T19" fmla="*/ 54 h 63"/>
                <a:gd name="T20" fmla="*/ 33 w 33"/>
                <a:gd name="T21" fmla="*/ 63 h 63"/>
                <a:gd name="T22" fmla="*/ 0 w 33"/>
                <a:gd name="T23" fmla="*/ 63 h 63"/>
                <a:gd name="T24" fmla="*/ 0 w 33"/>
                <a:gd name="T25" fmla="*/ 14 h 63"/>
                <a:gd name="T26" fmla="*/ 6 w 33"/>
                <a:gd name="T27" fmla="*/ 6 h 63"/>
                <a:gd name="T28" fmla="*/ 22 w 33"/>
                <a:gd name="T29" fmla="*/ 0 h 63"/>
                <a:gd name="T30" fmla="*/ 25 w 33"/>
                <a:gd name="T31" fmla="*/ 6 h 63"/>
                <a:gd name="T32" fmla="*/ 8 w 33"/>
                <a:gd name="T33" fmla="*/ 11 h 63"/>
                <a:gd name="T34" fmla="*/ 6 w 33"/>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3">
                  <a:moveTo>
                    <a:pt x="0" y="14"/>
                  </a:moveTo>
                  <a:lnTo>
                    <a:pt x="30" y="14"/>
                  </a:lnTo>
                  <a:lnTo>
                    <a:pt x="30" y="23"/>
                  </a:lnTo>
                  <a:lnTo>
                    <a:pt x="10" y="23"/>
                  </a:lnTo>
                  <a:lnTo>
                    <a:pt x="10" y="32"/>
                  </a:lnTo>
                  <a:lnTo>
                    <a:pt x="25" y="32"/>
                  </a:lnTo>
                  <a:lnTo>
                    <a:pt x="25" y="41"/>
                  </a:lnTo>
                  <a:lnTo>
                    <a:pt x="10" y="41"/>
                  </a:lnTo>
                  <a:lnTo>
                    <a:pt x="10" y="54"/>
                  </a:lnTo>
                  <a:lnTo>
                    <a:pt x="33" y="54"/>
                  </a:lnTo>
                  <a:lnTo>
                    <a:pt x="33" y="63"/>
                  </a:lnTo>
                  <a:lnTo>
                    <a:pt x="0" y="63"/>
                  </a:lnTo>
                  <a:lnTo>
                    <a:pt x="0" y="14"/>
                  </a:lnTo>
                  <a:close/>
                  <a:moveTo>
                    <a:pt x="6" y="6"/>
                  </a:moveTo>
                  <a:lnTo>
                    <a:pt x="22" y="0"/>
                  </a:lnTo>
                  <a:lnTo>
                    <a:pt x="25" y="6"/>
                  </a:lnTo>
                  <a:lnTo>
                    <a:pt x="8" y="11"/>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3">
              <a:extLst>
                <a:ext uri="{FF2B5EF4-FFF2-40B4-BE49-F238E27FC236}">
                  <a16:creationId xmlns:a16="http://schemas.microsoft.com/office/drawing/2014/main" id="{A94B17E9-2311-490B-A631-73EEDAD1F2F4}"/>
                </a:ext>
              </a:extLst>
            </p:cNvPr>
            <p:cNvSpPr>
              <a:spLocks noEditPoints="1"/>
            </p:cNvSpPr>
            <p:nvPr/>
          </p:nvSpPr>
          <p:spPr bwMode="auto">
            <a:xfrm>
              <a:off x="3705" y="3487"/>
              <a:ext cx="39" cy="49"/>
            </a:xfrm>
            <a:custGeom>
              <a:avLst/>
              <a:gdLst>
                <a:gd name="T0" fmla="*/ 26 w 70"/>
                <a:gd name="T1" fmla="*/ 0 h 87"/>
                <a:gd name="T2" fmla="*/ 70 w 70"/>
                <a:gd name="T3" fmla="*/ 43 h 87"/>
                <a:gd name="T4" fmla="*/ 24 w 70"/>
                <a:gd name="T5" fmla="*/ 87 h 87"/>
                <a:gd name="T6" fmla="*/ 0 w 70"/>
                <a:gd name="T7" fmla="*/ 87 h 87"/>
                <a:gd name="T8" fmla="*/ 0 w 70"/>
                <a:gd name="T9" fmla="*/ 0 h 87"/>
                <a:gd name="T10" fmla="*/ 26 w 70"/>
                <a:gd name="T11" fmla="*/ 0 h 87"/>
                <a:gd name="T12" fmla="*/ 18 w 70"/>
                <a:gd name="T13" fmla="*/ 70 h 87"/>
                <a:gd name="T14" fmla="*/ 24 w 70"/>
                <a:gd name="T15" fmla="*/ 70 h 87"/>
                <a:gd name="T16" fmla="*/ 52 w 70"/>
                <a:gd name="T17" fmla="*/ 43 h 87"/>
                <a:gd name="T18" fmla="*/ 25 w 70"/>
                <a:gd name="T19" fmla="*/ 17 h 87"/>
                <a:gd name="T20" fmla="*/ 18 w 70"/>
                <a:gd name="T21" fmla="*/ 17 h 87"/>
                <a:gd name="T22" fmla="*/ 18 w 70"/>
                <a:gd name="T23"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7">
                  <a:moveTo>
                    <a:pt x="26" y="0"/>
                  </a:moveTo>
                  <a:cubicBezTo>
                    <a:pt x="48" y="0"/>
                    <a:pt x="70" y="11"/>
                    <a:pt x="70" y="43"/>
                  </a:cubicBezTo>
                  <a:cubicBezTo>
                    <a:pt x="70" y="73"/>
                    <a:pt x="46" y="87"/>
                    <a:pt x="24" y="87"/>
                  </a:cubicBezTo>
                  <a:cubicBezTo>
                    <a:pt x="0" y="87"/>
                    <a:pt x="0" y="87"/>
                    <a:pt x="0" y="87"/>
                  </a:cubicBezTo>
                  <a:cubicBezTo>
                    <a:pt x="0" y="0"/>
                    <a:pt x="0" y="0"/>
                    <a:pt x="0" y="0"/>
                  </a:cubicBezTo>
                  <a:lnTo>
                    <a:pt x="26" y="0"/>
                  </a:lnTo>
                  <a:close/>
                  <a:moveTo>
                    <a:pt x="18" y="70"/>
                  </a:moveTo>
                  <a:cubicBezTo>
                    <a:pt x="24" y="70"/>
                    <a:pt x="24" y="70"/>
                    <a:pt x="24" y="70"/>
                  </a:cubicBezTo>
                  <a:cubicBezTo>
                    <a:pt x="43" y="70"/>
                    <a:pt x="52" y="59"/>
                    <a:pt x="52" y="43"/>
                  </a:cubicBezTo>
                  <a:cubicBezTo>
                    <a:pt x="52" y="25"/>
                    <a:pt x="44" y="17"/>
                    <a:pt x="25" y="17"/>
                  </a:cubicBezTo>
                  <a:cubicBezTo>
                    <a:pt x="18" y="17"/>
                    <a:pt x="18" y="17"/>
                    <a:pt x="18" y="17"/>
                  </a:cubicBezTo>
                  <a:lnTo>
                    <a:pt x="1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4">
              <a:extLst>
                <a:ext uri="{FF2B5EF4-FFF2-40B4-BE49-F238E27FC236}">
                  <a16:creationId xmlns:a16="http://schemas.microsoft.com/office/drawing/2014/main" id="{6BAF4FC9-56B0-4C78-8D08-19AE3DB3B8F1}"/>
                </a:ext>
              </a:extLst>
            </p:cNvPr>
            <p:cNvSpPr>
              <a:spLocks noEditPoints="1"/>
            </p:cNvSpPr>
            <p:nvPr/>
          </p:nvSpPr>
          <p:spPr bwMode="auto">
            <a:xfrm>
              <a:off x="3755" y="3473"/>
              <a:ext cx="33" cy="63"/>
            </a:xfrm>
            <a:custGeom>
              <a:avLst/>
              <a:gdLst>
                <a:gd name="T0" fmla="*/ 0 w 33"/>
                <a:gd name="T1" fmla="*/ 14 h 63"/>
                <a:gd name="T2" fmla="*/ 31 w 33"/>
                <a:gd name="T3" fmla="*/ 14 h 63"/>
                <a:gd name="T4" fmla="*/ 31 w 33"/>
                <a:gd name="T5" fmla="*/ 23 h 63"/>
                <a:gd name="T6" fmla="*/ 10 w 33"/>
                <a:gd name="T7" fmla="*/ 23 h 63"/>
                <a:gd name="T8" fmla="*/ 10 w 33"/>
                <a:gd name="T9" fmla="*/ 32 h 63"/>
                <a:gd name="T10" fmla="*/ 25 w 33"/>
                <a:gd name="T11" fmla="*/ 32 h 63"/>
                <a:gd name="T12" fmla="*/ 25 w 33"/>
                <a:gd name="T13" fmla="*/ 41 h 63"/>
                <a:gd name="T14" fmla="*/ 10 w 33"/>
                <a:gd name="T15" fmla="*/ 41 h 63"/>
                <a:gd name="T16" fmla="*/ 10 w 33"/>
                <a:gd name="T17" fmla="*/ 54 h 63"/>
                <a:gd name="T18" fmla="*/ 33 w 33"/>
                <a:gd name="T19" fmla="*/ 54 h 63"/>
                <a:gd name="T20" fmla="*/ 33 w 33"/>
                <a:gd name="T21" fmla="*/ 63 h 63"/>
                <a:gd name="T22" fmla="*/ 0 w 33"/>
                <a:gd name="T23" fmla="*/ 63 h 63"/>
                <a:gd name="T24" fmla="*/ 0 w 33"/>
                <a:gd name="T25" fmla="*/ 14 h 63"/>
                <a:gd name="T26" fmla="*/ 7 w 33"/>
                <a:gd name="T27" fmla="*/ 6 h 63"/>
                <a:gd name="T28" fmla="*/ 22 w 33"/>
                <a:gd name="T29" fmla="*/ 0 h 63"/>
                <a:gd name="T30" fmla="*/ 25 w 33"/>
                <a:gd name="T31" fmla="*/ 6 h 63"/>
                <a:gd name="T32" fmla="*/ 9 w 33"/>
                <a:gd name="T33" fmla="*/ 11 h 63"/>
                <a:gd name="T34" fmla="*/ 7 w 33"/>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3">
                  <a:moveTo>
                    <a:pt x="0" y="14"/>
                  </a:moveTo>
                  <a:lnTo>
                    <a:pt x="31" y="14"/>
                  </a:lnTo>
                  <a:lnTo>
                    <a:pt x="31" y="23"/>
                  </a:lnTo>
                  <a:lnTo>
                    <a:pt x="10" y="23"/>
                  </a:lnTo>
                  <a:lnTo>
                    <a:pt x="10" y="32"/>
                  </a:lnTo>
                  <a:lnTo>
                    <a:pt x="25" y="32"/>
                  </a:lnTo>
                  <a:lnTo>
                    <a:pt x="25" y="41"/>
                  </a:lnTo>
                  <a:lnTo>
                    <a:pt x="10" y="41"/>
                  </a:lnTo>
                  <a:lnTo>
                    <a:pt x="10" y="54"/>
                  </a:lnTo>
                  <a:lnTo>
                    <a:pt x="33" y="54"/>
                  </a:lnTo>
                  <a:lnTo>
                    <a:pt x="33" y="63"/>
                  </a:lnTo>
                  <a:lnTo>
                    <a:pt x="0" y="63"/>
                  </a:lnTo>
                  <a:lnTo>
                    <a:pt x="0" y="14"/>
                  </a:lnTo>
                  <a:close/>
                  <a:moveTo>
                    <a:pt x="7" y="6"/>
                  </a:moveTo>
                  <a:lnTo>
                    <a:pt x="22" y="0"/>
                  </a:lnTo>
                  <a:lnTo>
                    <a:pt x="25" y="6"/>
                  </a:lnTo>
                  <a:lnTo>
                    <a:pt x="9" y="11"/>
                  </a:lnTo>
                  <a:lnTo>
                    <a:pt x="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5">
              <a:extLst>
                <a:ext uri="{FF2B5EF4-FFF2-40B4-BE49-F238E27FC236}">
                  <a16:creationId xmlns:a16="http://schemas.microsoft.com/office/drawing/2014/main" id="{45992FE6-246C-425C-AECB-91E74D3C29AE}"/>
                </a:ext>
              </a:extLst>
            </p:cNvPr>
            <p:cNvSpPr>
              <a:spLocks noEditPoints="1"/>
            </p:cNvSpPr>
            <p:nvPr/>
          </p:nvSpPr>
          <p:spPr bwMode="auto">
            <a:xfrm>
              <a:off x="3799" y="3487"/>
              <a:ext cx="39" cy="49"/>
            </a:xfrm>
            <a:custGeom>
              <a:avLst/>
              <a:gdLst>
                <a:gd name="T0" fmla="*/ 35 w 69"/>
                <a:gd name="T1" fmla="*/ 56 h 87"/>
                <a:gd name="T2" fmla="*/ 18 w 69"/>
                <a:gd name="T3" fmla="*/ 56 h 87"/>
                <a:gd name="T4" fmla="*/ 18 w 69"/>
                <a:gd name="T5" fmla="*/ 87 h 87"/>
                <a:gd name="T6" fmla="*/ 0 w 69"/>
                <a:gd name="T7" fmla="*/ 87 h 87"/>
                <a:gd name="T8" fmla="*/ 0 w 69"/>
                <a:gd name="T9" fmla="*/ 0 h 87"/>
                <a:gd name="T10" fmla="*/ 37 w 69"/>
                <a:gd name="T11" fmla="*/ 0 h 87"/>
                <a:gd name="T12" fmla="*/ 67 w 69"/>
                <a:gd name="T13" fmla="*/ 28 h 87"/>
                <a:gd name="T14" fmla="*/ 54 w 69"/>
                <a:gd name="T15" fmla="*/ 50 h 87"/>
                <a:gd name="T16" fmla="*/ 69 w 69"/>
                <a:gd name="T17" fmla="*/ 87 h 87"/>
                <a:gd name="T18" fmla="*/ 51 w 69"/>
                <a:gd name="T19" fmla="*/ 87 h 87"/>
                <a:gd name="T20" fmla="*/ 35 w 69"/>
                <a:gd name="T21" fmla="*/ 56 h 87"/>
                <a:gd name="T22" fmla="*/ 18 w 69"/>
                <a:gd name="T23" fmla="*/ 16 h 87"/>
                <a:gd name="T24" fmla="*/ 18 w 69"/>
                <a:gd name="T25" fmla="*/ 40 h 87"/>
                <a:gd name="T26" fmla="*/ 36 w 69"/>
                <a:gd name="T27" fmla="*/ 40 h 87"/>
                <a:gd name="T28" fmla="*/ 49 w 69"/>
                <a:gd name="T29" fmla="*/ 28 h 87"/>
                <a:gd name="T30" fmla="*/ 36 w 69"/>
                <a:gd name="T31" fmla="*/ 16 h 87"/>
                <a:gd name="T32" fmla="*/ 18 w 69"/>
                <a:gd name="T33"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87">
                  <a:moveTo>
                    <a:pt x="35" y="56"/>
                  </a:moveTo>
                  <a:cubicBezTo>
                    <a:pt x="18" y="56"/>
                    <a:pt x="18" y="56"/>
                    <a:pt x="18" y="56"/>
                  </a:cubicBezTo>
                  <a:cubicBezTo>
                    <a:pt x="18" y="87"/>
                    <a:pt x="18" y="87"/>
                    <a:pt x="18" y="87"/>
                  </a:cubicBezTo>
                  <a:cubicBezTo>
                    <a:pt x="0" y="87"/>
                    <a:pt x="0" y="87"/>
                    <a:pt x="0" y="87"/>
                  </a:cubicBezTo>
                  <a:cubicBezTo>
                    <a:pt x="0" y="0"/>
                    <a:pt x="0" y="0"/>
                    <a:pt x="0" y="0"/>
                  </a:cubicBezTo>
                  <a:cubicBezTo>
                    <a:pt x="37" y="0"/>
                    <a:pt x="37" y="0"/>
                    <a:pt x="37" y="0"/>
                  </a:cubicBezTo>
                  <a:cubicBezTo>
                    <a:pt x="54" y="0"/>
                    <a:pt x="67" y="9"/>
                    <a:pt x="67" y="28"/>
                  </a:cubicBezTo>
                  <a:cubicBezTo>
                    <a:pt x="67" y="39"/>
                    <a:pt x="62" y="46"/>
                    <a:pt x="54" y="50"/>
                  </a:cubicBezTo>
                  <a:cubicBezTo>
                    <a:pt x="62" y="58"/>
                    <a:pt x="69" y="69"/>
                    <a:pt x="69" y="87"/>
                  </a:cubicBezTo>
                  <a:cubicBezTo>
                    <a:pt x="51" y="87"/>
                    <a:pt x="51" y="87"/>
                    <a:pt x="51" y="87"/>
                  </a:cubicBezTo>
                  <a:cubicBezTo>
                    <a:pt x="51" y="74"/>
                    <a:pt x="42" y="61"/>
                    <a:pt x="35" y="56"/>
                  </a:cubicBezTo>
                  <a:close/>
                  <a:moveTo>
                    <a:pt x="18" y="16"/>
                  </a:moveTo>
                  <a:cubicBezTo>
                    <a:pt x="18" y="40"/>
                    <a:pt x="18" y="40"/>
                    <a:pt x="18" y="40"/>
                  </a:cubicBezTo>
                  <a:cubicBezTo>
                    <a:pt x="36" y="40"/>
                    <a:pt x="36" y="40"/>
                    <a:pt x="36" y="40"/>
                  </a:cubicBezTo>
                  <a:cubicBezTo>
                    <a:pt x="45" y="40"/>
                    <a:pt x="49" y="35"/>
                    <a:pt x="49" y="28"/>
                  </a:cubicBezTo>
                  <a:cubicBezTo>
                    <a:pt x="49" y="20"/>
                    <a:pt x="44" y="16"/>
                    <a:pt x="36" y="16"/>
                  </a:cubicBezTo>
                  <a:lnTo>
                    <a:pt x="1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6">
              <a:extLst>
                <a:ext uri="{FF2B5EF4-FFF2-40B4-BE49-F238E27FC236}">
                  <a16:creationId xmlns:a16="http://schemas.microsoft.com/office/drawing/2014/main" id="{C9E29585-5A6E-483B-90F0-DB7E7B722550}"/>
                </a:ext>
              </a:extLst>
            </p:cNvPr>
            <p:cNvSpPr>
              <a:spLocks noEditPoints="1"/>
            </p:cNvSpPr>
            <p:nvPr/>
          </p:nvSpPr>
          <p:spPr bwMode="auto">
            <a:xfrm>
              <a:off x="3843" y="3487"/>
              <a:ext cx="41" cy="49"/>
            </a:xfrm>
            <a:custGeom>
              <a:avLst/>
              <a:gdLst>
                <a:gd name="T0" fmla="*/ 48 w 73"/>
                <a:gd name="T1" fmla="*/ 0 h 87"/>
                <a:gd name="T2" fmla="*/ 73 w 73"/>
                <a:gd name="T3" fmla="*/ 87 h 87"/>
                <a:gd name="T4" fmla="*/ 55 w 73"/>
                <a:gd name="T5" fmla="*/ 87 h 87"/>
                <a:gd name="T6" fmla="*/ 53 w 73"/>
                <a:gd name="T7" fmla="*/ 67 h 87"/>
                <a:gd name="T8" fmla="*/ 19 w 73"/>
                <a:gd name="T9" fmla="*/ 67 h 87"/>
                <a:gd name="T10" fmla="*/ 18 w 73"/>
                <a:gd name="T11" fmla="*/ 87 h 87"/>
                <a:gd name="T12" fmla="*/ 0 w 73"/>
                <a:gd name="T13" fmla="*/ 87 h 87"/>
                <a:gd name="T14" fmla="*/ 25 w 73"/>
                <a:gd name="T15" fmla="*/ 0 h 87"/>
                <a:gd name="T16" fmla="*/ 48 w 73"/>
                <a:gd name="T17" fmla="*/ 0 h 87"/>
                <a:gd name="T18" fmla="*/ 50 w 73"/>
                <a:gd name="T19" fmla="*/ 51 h 87"/>
                <a:gd name="T20" fmla="*/ 36 w 73"/>
                <a:gd name="T21" fmla="*/ 15 h 87"/>
                <a:gd name="T22" fmla="*/ 22 w 73"/>
                <a:gd name="T23" fmla="*/ 51 h 87"/>
                <a:gd name="T24" fmla="*/ 50 w 73"/>
                <a:gd name="T2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8" y="0"/>
                  </a:moveTo>
                  <a:cubicBezTo>
                    <a:pt x="64" y="26"/>
                    <a:pt x="73" y="55"/>
                    <a:pt x="73" y="87"/>
                  </a:cubicBezTo>
                  <a:cubicBezTo>
                    <a:pt x="55" y="87"/>
                    <a:pt x="55" y="87"/>
                    <a:pt x="55" y="87"/>
                  </a:cubicBezTo>
                  <a:cubicBezTo>
                    <a:pt x="55" y="83"/>
                    <a:pt x="54" y="75"/>
                    <a:pt x="53" y="67"/>
                  </a:cubicBezTo>
                  <a:cubicBezTo>
                    <a:pt x="19" y="67"/>
                    <a:pt x="19" y="67"/>
                    <a:pt x="19" y="67"/>
                  </a:cubicBezTo>
                  <a:cubicBezTo>
                    <a:pt x="18" y="72"/>
                    <a:pt x="18" y="79"/>
                    <a:pt x="18" y="87"/>
                  </a:cubicBezTo>
                  <a:cubicBezTo>
                    <a:pt x="0" y="87"/>
                    <a:pt x="0" y="87"/>
                    <a:pt x="0" y="87"/>
                  </a:cubicBezTo>
                  <a:cubicBezTo>
                    <a:pt x="0" y="54"/>
                    <a:pt x="9" y="26"/>
                    <a:pt x="25" y="0"/>
                  </a:cubicBezTo>
                  <a:lnTo>
                    <a:pt x="48" y="0"/>
                  </a:lnTo>
                  <a:close/>
                  <a:moveTo>
                    <a:pt x="50" y="51"/>
                  </a:moveTo>
                  <a:cubicBezTo>
                    <a:pt x="48" y="38"/>
                    <a:pt x="41" y="23"/>
                    <a:pt x="36" y="15"/>
                  </a:cubicBezTo>
                  <a:cubicBezTo>
                    <a:pt x="32" y="23"/>
                    <a:pt x="26" y="35"/>
                    <a:pt x="22" y="51"/>
                  </a:cubicBezTo>
                  <a:lnTo>
                    <a:pt x="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7">
              <a:extLst>
                <a:ext uri="{FF2B5EF4-FFF2-40B4-BE49-F238E27FC236}">
                  <a16:creationId xmlns:a16="http://schemas.microsoft.com/office/drawing/2014/main" id="{A222C004-9880-4B96-8ACB-05D1FC9AC3CC}"/>
                </a:ext>
              </a:extLst>
            </p:cNvPr>
            <p:cNvSpPr>
              <a:spLocks/>
            </p:cNvSpPr>
            <p:nvPr/>
          </p:nvSpPr>
          <p:spPr bwMode="auto">
            <a:xfrm>
              <a:off x="3886" y="3487"/>
              <a:ext cx="39" cy="49"/>
            </a:xfrm>
            <a:custGeom>
              <a:avLst/>
              <a:gdLst>
                <a:gd name="T0" fmla="*/ 25 w 39"/>
                <a:gd name="T1" fmla="*/ 49 h 49"/>
                <a:gd name="T2" fmla="*/ 15 w 39"/>
                <a:gd name="T3" fmla="*/ 49 h 49"/>
                <a:gd name="T4" fmla="*/ 15 w 39"/>
                <a:gd name="T5" fmla="*/ 9 h 49"/>
                <a:gd name="T6" fmla="*/ 0 w 39"/>
                <a:gd name="T7" fmla="*/ 9 h 49"/>
                <a:gd name="T8" fmla="*/ 0 w 39"/>
                <a:gd name="T9" fmla="*/ 0 h 49"/>
                <a:gd name="T10" fmla="*/ 39 w 39"/>
                <a:gd name="T11" fmla="*/ 0 h 49"/>
                <a:gd name="T12" fmla="*/ 39 w 39"/>
                <a:gd name="T13" fmla="*/ 9 h 49"/>
                <a:gd name="T14" fmla="*/ 25 w 39"/>
                <a:gd name="T15" fmla="*/ 9 h 49"/>
                <a:gd name="T16" fmla="*/ 25 w 39"/>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9">
                  <a:moveTo>
                    <a:pt x="25" y="49"/>
                  </a:moveTo>
                  <a:lnTo>
                    <a:pt x="15" y="49"/>
                  </a:lnTo>
                  <a:lnTo>
                    <a:pt x="15" y="9"/>
                  </a:lnTo>
                  <a:lnTo>
                    <a:pt x="0" y="9"/>
                  </a:lnTo>
                  <a:lnTo>
                    <a:pt x="0" y="0"/>
                  </a:lnTo>
                  <a:lnTo>
                    <a:pt x="39" y="0"/>
                  </a:lnTo>
                  <a:lnTo>
                    <a:pt x="39" y="9"/>
                  </a:lnTo>
                  <a:lnTo>
                    <a:pt x="25" y="9"/>
                  </a:lnTo>
                  <a:lnTo>
                    <a:pt x="2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8">
              <a:extLst>
                <a:ext uri="{FF2B5EF4-FFF2-40B4-BE49-F238E27FC236}">
                  <a16:creationId xmlns:a16="http://schemas.microsoft.com/office/drawing/2014/main" id="{89A6406B-A186-4CF0-9E7B-02FA669EE4F2}"/>
                </a:ext>
              </a:extLst>
            </p:cNvPr>
            <p:cNvSpPr>
              <a:spLocks noChangeArrowheads="1"/>
            </p:cNvSpPr>
            <p:nvPr/>
          </p:nvSpPr>
          <p:spPr bwMode="auto">
            <a:xfrm>
              <a:off x="3935" y="3487"/>
              <a:ext cx="10"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9">
              <a:extLst>
                <a:ext uri="{FF2B5EF4-FFF2-40B4-BE49-F238E27FC236}">
                  <a16:creationId xmlns:a16="http://schemas.microsoft.com/office/drawing/2014/main" id="{53048D91-3946-4F54-B8D9-93DCB36944EB}"/>
                </a:ext>
              </a:extLst>
            </p:cNvPr>
            <p:cNvSpPr>
              <a:spLocks noEditPoints="1"/>
            </p:cNvSpPr>
            <p:nvPr/>
          </p:nvSpPr>
          <p:spPr bwMode="auto">
            <a:xfrm>
              <a:off x="3956" y="3486"/>
              <a:ext cx="44" cy="50"/>
            </a:xfrm>
            <a:custGeom>
              <a:avLst/>
              <a:gdLst>
                <a:gd name="T0" fmla="*/ 0 w 77"/>
                <a:gd name="T1" fmla="*/ 44 h 89"/>
                <a:gd name="T2" fmla="*/ 38 w 77"/>
                <a:gd name="T3" fmla="*/ 0 h 89"/>
                <a:gd name="T4" fmla="*/ 77 w 77"/>
                <a:gd name="T5" fmla="*/ 44 h 89"/>
                <a:gd name="T6" fmla="*/ 38 w 77"/>
                <a:gd name="T7" fmla="*/ 89 h 89"/>
                <a:gd name="T8" fmla="*/ 0 w 77"/>
                <a:gd name="T9" fmla="*/ 44 h 89"/>
                <a:gd name="T10" fmla="*/ 19 w 77"/>
                <a:gd name="T11" fmla="*/ 44 h 89"/>
                <a:gd name="T12" fmla="*/ 38 w 77"/>
                <a:gd name="T13" fmla="*/ 74 h 89"/>
                <a:gd name="T14" fmla="*/ 58 w 77"/>
                <a:gd name="T15" fmla="*/ 44 h 89"/>
                <a:gd name="T16" fmla="*/ 38 w 77"/>
                <a:gd name="T17" fmla="*/ 15 h 89"/>
                <a:gd name="T18" fmla="*/ 19 w 77"/>
                <a:gd name="T19"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9">
                  <a:moveTo>
                    <a:pt x="0" y="44"/>
                  </a:moveTo>
                  <a:cubicBezTo>
                    <a:pt x="0" y="18"/>
                    <a:pt x="14" y="0"/>
                    <a:pt x="38" y="0"/>
                  </a:cubicBezTo>
                  <a:cubicBezTo>
                    <a:pt x="63" y="0"/>
                    <a:pt x="77" y="18"/>
                    <a:pt x="77" y="44"/>
                  </a:cubicBezTo>
                  <a:cubicBezTo>
                    <a:pt x="77" y="71"/>
                    <a:pt x="63" y="89"/>
                    <a:pt x="38" y="89"/>
                  </a:cubicBezTo>
                  <a:cubicBezTo>
                    <a:pt x="14" y="89"/>
                    <a:pt x="0" y="71"/>
                    <a:pt x="0" y="44"/>
                  </a:cubicBezTo>
                  <a:close/>
                  <a:moveTo>
                    <a:pt x="19" y="44"/>
                  </a:moveTo>
                  <a:cubicBezTo>
                    <a:pt x="19" y="60"/>
                    <a:pt x="24" y="74"/>
                    <a:pt x="38" y="74"/>
                  </a:cubicBezTo>
                  <a:cubicBezTo>
                    <a:pt x="53" y="74"/>
                    <a:pt x="58" y="60"/>
                    <a:pt x="58" y="44"/>
                  </a:cubicBezTo>
                  <a:cubicBezTo>
                    <a:pt x="58" y="29"/>
                    <a:pt x="53" y="15"/>
                    <a:pt x="38" y="15"/>
                  </a:cubicBezTo>
                  <a:cubicBezTo>
                    <a:pt x="24" y="15"/>
                    <a:pt x="19" y="29"/>
                    <a:pt x="1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20">
              <a:extLst>
                <a:ext uri="{FF2B5EF4-FFF2-40B4-BE49-F238E27FC236}">
                  <a16:creationId xmlns:a16="http://schemas.microsoft.com/office/drawing/2014/main" id="{C3D30FBF-C517-40CF-9996-59820D085AC8}"/>
                </a:ext>
              </a:extLst>
            </p:cNvPr>
            <p:cNvSpPr>
              <a:spLocks/>
            </p:cNvSpPr>
            <p:nvPr/>
          </p:nvSpPr>
          <p:spPr bwMode="auto">
            <a:xfrm>
              <a:off x="4011" y="3487"/>
              <a:ext cx="41" cy="49"/>
            </a:xfrm>
            <a:custGeom>
              <a:avLst/>
              <a:gdLst>
                <a:gd name="T0" fmla="*/ 17 w 73"/>
                <a:gd name="T1" fmla="*/ 23 h 87"/>
                <a:gd name="T2" fmla="*/ 18 w 73"/>
                <a:gd name="T3" fmla="*/ 38 h 87"/>
                <a:gd name="T4" fmla="*/ 18 w 73"/>
                <a:gd name="T5" fmla="*/ 87 h 87"/>
                <a:gd name="T6" fmla="*/ 0 w 73"/>
                <a:gd name="T7" fmla="*/ 87 h 87"/>
                <a:gd name="T8" fmla="*/ 0 w 73"/>
                <a:gd name="T9" fmla="*/ 0 h 87"/>
                <a:gd name="T10" fmla="*/ 17 w 73"/>
                <a:gd name="T11" fmla="*/ 0 h 87"/>
                <a:gd name="T12" fmla="*/ 55 w 73"/>
                <a:gd name="T13" fmla="*/ 44 h 87"/>
                <a:gd name="T14" fmla="*/ 56 w 73"/>
                <a:gd name="T15" fmla="*/ 44 h 87"/>
                <a:gd name="T16" fmla="*/ 55 w 73"/>
                <a:gd name="T17" fmla="*/ 25 h 87"/>
                <a:gd name="T18" fmla="*/ 55 w 73"/>
                <a:gd name="T19" fmla="*/ 0 h 87"/>
                <a:gd name="T20" fmla="*/ 73 w 73"/>
                <a:gd name="T21" fmla="*/ 0 h 87"/>
                <a:gd name="T22" fmla="*/ 73 w 73"/>
                <a:gd name="T23" fmla="*/ 87 h 87"/>
                <a:gd name="T24" fmla="*/ 58 w 73"/>
                <a:gd name="T25" fmla="*/ 87 h 87"/>
                <a:gd name="T26" fmla="*/ 17 w 73"/>
                <a:gd name="T27"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87">
                  <a:moveTo>
                    <a:pt x="17" y="23"/>
                  </a:moveTo>
                  <a:cubicBezTo>
                    <a:pt x="17" y="28"/>
                    <a:pt x="18" y="33"/>
                    <a:pt x="18" y="38"/>
                  </a:cubicBezTo>
                  <a:cubicBezTo>
                    <a:pt x="18" y="87"/>
                    <a:pt x="18" y="87"/>
                    <a:pt x="18" y="87"/>
                  </a:cubicBezTo>
                  <a:cubicBezTo>
                    <a:pt x="0" y="87"/>
                    <a:pt x="0" y="87"/>
                    <a:pt x="0" y="87"/>
                  </a:cubicBezTo>
                  <a:cubicBezTo>
                    <a:pt x="0" y="0"/>
                    <a:pt x="0" y="0"/>
                    <a:pt x="0" y="0"/>
                  </a:cubicBezTo>
                  <a:cubicBezTo>
                    <a:pt x="17" y="0"/>
                    <a:pt x="17" y="0"/>
                    <a:pt x="17" y="0"/>
                  </a:cubicBezTo>
                  <a:cubicBezTo>
                    <a:pt x="27" y="8"/>
                    <a:pt x="46" y="26"/>
                    <a:pt x="55" y="44"/>
                  </a:cubicBezTo>
                  <a:cubicBezTo>
                    <a:pt x="56" y="44"/>
                    <a:pt x="56" y="44"/>
                    <a:pt x="56" y="44"/>
                  </a:cubicBezTo>
                  <a:cubicBezTo>
                    <a:pt x="55" y="37"/>
                    <a:pt x="55" y="33"/>
                    <a:pt x="55" y="25"/>
                  </a:cubicBezTo>
                  <a:cubicBezTo>
                    <a:pt x="55" y="0"/>
                    <a:pt x="55" y="0"/>
                    <a:pt x="55" y="0"/>
                  </a:cubicBezTo>
                  <a:cubicBezTo>
                    <a:pt x="73" y="0"/>
                    <a:pt x="73" y="0"/>
                    <a:pt x="73" y="0"/>
                  </a:cubicBezTo>
                  <a:cubicBezTo>
                    <a:pt x="73" y="87"/>
                    <a:pt x="73" y="87"/>
                    <a:pt x="73" y="87"/>
                  </a:cubicBezTo>
                  <a:cubicBezTo>
                    <a:pt x="58" y="87"/>
                    <a:pt x="58" y="87"/>
                    <a:pt x="58" y="87"/>
                  </a:cubicBezTo>
                  <a:cubicBezTo>
                    <a:pt x="51" y="65"/>
                    <a:pt x="32" y="38"/>
                    <a:pt x="1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21">
              <a:extLst>
                <a:ext uri="{FF2B5EF4-FFF2-40B4-BE49-F238E27FC236}">
                  <a16:creationId xmlns:a16="http://schemas.microsoft.com/office/drawing/2014/main" id="{9BC8C9B6-A666-4D0F-884E-2E8720A08E74}"/>
                </a:ext>
              </a:extLst>
            </p:cNvPr>
            <p:cNvSpPr>
              <a:spLocks/>
            </p:cNvSpPr>
            <p:nvPr/>
          </p:nvSpPr>
          <p:spPr bwMode="auto">
            <a:xfrm>
              <a:off x="3586" y="3562"/>
              <a:ext cx="34" cy="49"/>
            </a:xfrm>
            <a:custGeom>
              <a:avLst/>
              <a:gdLst>
                <a:gd name="T0" fmla="*/ 11 w 34"/>
                <a:gd name="T1" fmla="*/ 20 h 49"/>
                <a:gd name="T2" fmla="*/ 29 w 34"/>
                <a:gd name="T3" fmla="*/ 20 h 49"/>
                <a:gd name="T4" fmla="*/ 29 w 34"/>
                <a:gd name="T5" fmla="*/ 29 h 49"/>
                <a:gd name="T6" fmla="*/ 11 w 34"/>
                <a:gd name="T7" fmla="*/ 29 h 49"/>
                <a:gd name="T8" fmla="*/ 11 w 34"/>
                <a:gd name="T9" fmla="*/ 49 h 49"/>
                <a:gd name="T10" fmla="*/ 0 w 34"/>
                <a:gd name="T11" fmla="*/ 49 h 49"/>
                <a:gd name="T12" fmla="*/ 0 w 34"/>
                <a:gd name="T13" fmla="*/ 0 h 49"/>
                <a:gd name="T14" fmla="*/ 34 w 34"/>
                <a:gd name="T15" fmla="*/ 0 h 49"/>
                <a:gd name="T16" fmla="*/ 34 w 34"/>
                <a:gd name="T17" fmla="*/ 9 h 49"/>
                <a:gd name="T18" fmla="*/ 11 w 34"/>
                <a:gd name="T19" fmla="*/ 9 h 49"/>
                <a:gd name="T20" fmla="*/ 11 w 34"/>
                <a:gd name="T21"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9">
                  <a:moveTo>
                    <a:pt x="11" y="20"/>
                  </a:moveTo>
                  <a:lnTo>
                    <a:pt x="29" y="20"/>
                  </a:lnTo>
                  <a:lnTo>
                    <a:pt x="29" y="29"/>
                  </a:lnTo>
                  <a:lnTo>
                    <a:pt x="11" y="29"/>
                  </a:lnTo>
                  <a:lnTo>
                    <a:pt x="11" y="49"/>
                  </a:lnTo>
                  <a:lnTo>
                    <a:pt x="0" y="49"/>
                  </a:lnTo>
                  <a:lnTo>
                    <a:pt x="0" y="0"/>
                  </a:lnTo>
                  <a:lnTo>
                    <a:pt x="34" y="0"/>
                  </a:lnTo>
                  <a:lnTo>
                    <a:pt x="34" y="9"/>
                  </a:lnTo>
                  <a:lnTo>
                    <a:pt x="11" y="9"/>
                  </a:lnTo>
                  <a:lnTo>
                    <a:pt x="1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22">
              <a:extLst>
                <a:ext uri="{FF2B5EF4-FFF2-40B4-BE49-F238E27FC236}">
                  <a16:creationId xmlns:a16="http://schemas.microsoft.com/office/drawing/2014/main" id="{A649761D-D8C1-4659-B68B-5C6C41EA7D3A}"/>
                </a:ext>
              </a:extLst>
            </p:cNvPr>
            <p:cNvSpPr>
              <a:spLocks noEditPoints="1"/>
            </p:cNvSpPr>
            <p:nvPr/>
          </p:nvSpPr>
          <p:spPr bwMode="auto">
            <a:xfrm>
              <a:off x="3629" y="3562"/>
              <a:ext cx="38" cy="49"/>
            </a:xfrm>
            <a:custGeom>
              <a:avLst/>
              <a:gdLst>
                <a:gd name="T0" fmla="*/ 35 w 68"/>
                <a:gd name="T1" fmla="*/ 56 h 87"/>
                <a:gd name="T2" fmla="*/ 18 w 68"/>
                <a:gd name="T3" fmla="*/ 56 h 87"/>
                <a:gd name="T4" fmla="*/ 18 w 68"/>
                <a:gd name="T5" fmla="*/ 87 h 87"/>
                <a:gd name="T6" fmla="*/ 0 w 68"/>
                <a:gd name="T7" fmla="*/ 87 h 87"/>
                <a:gd name="T8" fmla="*/ 0 w 68"/>
                <a:gd name="T9" fmla="*/ 0 h 87"/>
                <a:gd name="T10" fmla="*/ 36 w 68"/>
                <a:gd name="T11" fmla="*/ 0 h 87"/>
                <a:gd name="T12" fmla="*/ 67 w 68"/>
                <a:gd name="T13" fmla="*/ 28 h 87"/>
                <a:gd name="T14" fmla="*/ 53 w 68"/>
                <a:gd name="T15" fmla="*/ 50 h 87"/>
                <a:gd name="T16" fmla="*/ 68 w 68"/>
                <a:gd name="T17" fmla="*/ 87 h 87"/>
                <a:gd name="T18" fmla="*/ 50 w 68"/>
                <a:gd name="T19" fmla="*/ 87 h 87"/>
                <a:gd name="T20" fmla="*/ 35 w 68"/>
                <a:gd name="T21" fmla="*/ 56 h 87"/>
                <a:gd name="T22" fmla="*/ 18 w 68"/>
                <a:gd name="T23" fmla="*/ 16 h 87"/>
                <a:gd name="T24" fmla="*/ 18 w 68"/>
                <a:gd name="T25" fmla="*/ 40 h 87"/>
                <a:gd name="T26" fmla="*/ 36 w 68"/>
                <a:gd name="T27" fmla="*/ 40 h 87"/>
                <a:gd name="T28" fmla="*/ 48 w 68"/>
                <a:gd name="T29" fmla="*/ 28 h 87"/>
                <a:gd name="T30" fmla="*/ 35 w 68"/>
                <a:gd name="T31" fmla="*/ 16 h 87"/>
                <a:gd name="T32" fmla="*/ 18 w 68"/>
                <a:gd name="T33"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7">
                  <a:moveTo>
                    <a:pt x="35" y="56"/>
                  </a:moveTo>
                  <a:cubicBezTo>
                    <a:pt x="18" y="56"/>
                    <a:pt x="18" y="56"/>
                    <a:pt x="18" y="56"/>
                  </a:cubicBezTo>
                  <a:cubicBezTo>
                    <a:pt x="18" y="87"/>
                    <a:pt x="18" y="87"/>
                    <a:pt x="18" y="87"/>
                  </a:cubicBezTo>
                  <a:cubicBezTo>
                    <a:pt x="0" y="87"/>
                    <a:pt x="0" y="87"/>
                    <a:pt x="0" y="87"/>
                  </a:cubicBezTo>
                  <a:cubicBezTo>
                    <a:pt x="0" y="0"/>
                    <a:pt x="0" y="0"/>
                    <a:pt x="0" y="0"/>
                  </a:cubicBezTo>
                  <a:cubicBezTo>
                    <a:pt x="36" y="0"/>
                    <a:pt x="36" y="0"/>
                    <a:pt x="36" y="0"/>
                  </a:cubicBezTo>
                  <a:cubicBezTo>
                    <a:pt x="53" y="0"/>
                    <a:pt x="67" y="10"/>
                    <a:pt x="67" y="28"/>
                  </a:cubicBezTo>
                  <a:cubicBezTo>
                    <a:pt x="67" y="39"/>
                    <a:pt x="61" y="46"/>
                    <a:pt x="53" y="50"/>
                  </a:cubicBezTo>
                  <a:cubicBezTo>
                    <a:pt x="61" y="58"/>
                    <a:pt x="68" y="69"/>
                    <a:pt x="68" y="87"/>
                  </a:cubicBezTo>
                  <a:cubicBezTo>
                    <a:pt x="50" y="87"/>
                    <a:pt x="50" y="87"/>
                    <a:pt x="50" y="87"/>
                  </a:cubicBezTo>
                  <a:cubicBezTo>
                    <a:pt x="50" y="74"/>
                    <a:pt x="42" y="61"/>
                    <a:pt x="35" y="56"/>
                  </a:cubicBezTo>
                  <a:close/>
                  <a:moveTo>
                    <a:pt x="18" y="16"/>
                  </a:moveTo>
                  <a:cubicBezTo>
                    <a:pt x="18" y="40"/>
                    <a:pt x="18" y="40"/>
                    <a:pt x="18" y="40"/>
                  </a:cubicBezTo>
                  <a:cubicBezTo>
                    <a:pt x="36" y="40"/>
                    <a:pt x="36" y="40"/>
                    <a:pt x="36" y="40"/>
                  </a:cubicBezTo>
                  <a:cubicBezTo>
                    <a:pt x="44" y="40"/>
                    <a:pt x="48" y="36"/>
                    <a:pt x="48" y="28"/>
                  </a:cubicBezTo>
                  <a:cubicBezTo>
                    <a:pt x="48" y="21"/>
                    <a:pt x="43" y="16"/>
                    <a:pt x="35" y="16"/>
                  </a:cubicBezTo>
                  <a:lnTo>
                    <a:pt x="1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3">
              <a:extLst>
                <a:ext uri="{FF2B5EF4-FFF2-40B4-BE49-F238E27FC236}">
                  <a16:creationId xmlns:a16="http://schemas.microsoft.com/office/drawing/2014/main" id="{D8B95DCA-7A71-4375-BB9F-5CCB8DBF7996}"/>
                </a:ext>
              </a:extLst>
            </p:cNvPr>
            <p:cNvSpPr>
              <a:spLocks noEditPoints="1"/>
            </p:cNvSpPr>
            <p:nvPr/>
          </p:nvSpPr>
          <p:spPr bwMode="auto">
            <a:xfrm>
              <a:off x="3673" y="3562"/>
              <a:ext cx="41" cy="49"/>
            </a:xfrm>
            <a:custGeom>
              <a:avLst/>
              <a:gdLst>
                <a:gd name="T0" fmla="*/ 47 w 73"/>
                <a:gd name="T1" fmla="*/ 0 h 87"/>
                <a:gd name="T2" fmla="*/ 73 w 73"/>
                <a:gd name="T3" fmla="*/ 87 h 87"/>
                <a:gd name="T4" fmla="*/ 54 w 73"/>
                <a:gd name="T5" fmla="*/ 87 h 87"/>
                <a:gd name="T6" fmla="*/ 53 w 73"/>
                <a:gd name="T7" fmla="*/ 67 h 87"/>
                <a:gd name="T8" fmla="*/ 18 w 73"/>
                <a:gd name="T9" fmla="*/ 67 h 87"/>
                <a:gd name="T10" fmla="*/ 17 w 73"/>
                <a:gd name="T11" fmla="*/ 87 h 87"/>
                <a:gd name="T12" fmla="*/ 0 w 73"/>
                <a:gd name="T13" fmla="*/ 87 h 87"/>
                <a:gd name="T14" fmla="*/ 24 w 73"/>
                <a:gd name="T15" fmla="*/ 0 h 87"/>
                <a:gd name="T16" fmla="*/ 47 w 73"/>
                <a:gd name="T17" fmla="*/ 0 h 87"/>
                <a:gd name="T18" fmla="*/ 50 w 73"/>
                <a:gd name="T19" fmla="*/ 52 h 87"/>
                <a:gd name="T20" fmla="*/ 35 w 73"/>
                <a:gd name="T21" fmla="*/ 15 h 87"/>
                <a:gd name="T22" fmla="*/ 21 w 73"/>
                <a:gd name="T23" fmla="*/ 52 h 87"/>
                <a:gd name="T24" fmla="*/ 50 w 73"/>
                <a:gd name="T25"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7" y="0"/>
                  </a:moveTo>
                  <a:cubicBezTo>
                    <a:pt x="64" y="26"/>
                    <a:pt x="72" y="56"/>
                    <a:pt x="73" y="87"/>
                  </a:cubicBezTo>
                  <a:cubicBezTo>
                    <a:pt x="54" y="87"/>
                    <a:pt x="54" y="87"/>
                    <a:pt x="54" y="87"/>
                  </a:cubicBezTo>
                  <a:cubicBezTo>
                    <a:pt x="54" y="84"/>
                    <a:pt x="54" y="76"/>
                    <a:pt x="53" y="67"/>
                  </a:cubicBezTo>
                  <a:cubicBezTo>
                    <a:pt x="18" y="67"/>
                    <a:pt x="18" y="67"/>
                    <a:pt x="18" y="67"/>
                  </a:cubicBezTo>
                  <a:cubicBezTo>
                    <a:pt x="18" y="72"/>
                    <a:pt x="17" y="79"/>
                    <a:pt x="17" y="87"/>
                  </a:cubicBezTo>
                  <a:cubicBezTo>
                    <a:pt x="0" y="87"/>
                    <a:pt x="0" y="87"/>
                    <a:pt x="0" y="87"/>
                  </a:cubicBezTo>
                  <a:cubicBezTo>
                    <a:pt x="0" y="54"/>
                    <a:pt x="9" y="26"/>
                    <a:pt x="24" y="0"/>
                  </a:cubicBezTo>
                  <a:lnTo>
                    <a:pt x="47" y="0"/>
                  </a:lnTo>
                  <a:close/>
                  <a:moveTo>
                    <a:pt x="50" y="52"/>
                  </a:moveTo>
                  <a:cubicBezTo>
                    <a:pt x="47" y="38"/>
                    <a:pt x="40" y="24"/>
                    <a:pt x="35" y="15"/>
                  </a:cubicBezTo>
                  <a:cubicBezTo>
                    <a:pt x="31" y="23"/>
                    <a:pt x="26" y="35"/>
                    <a:pt x="21" y="52"/>
                  </a:cubicBezTo>
                  <a:lnTo>
                    <a:pt x="5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4">
              <a:extLst>
                <a:ext uri="{FF2B5EF4-FFF2-40B4-BE49-F238E27FC236}">
                  <a16:creationId xmlns:a16="http://schemas.microsoft.com/office/drawing/2014/main" id="{93D40287-FC1F-48BE-AD48-F672CAF90812}"/>
                </a:ext>
              </a:extLst>
            </p:cNvPr>
            <p:cNvSpPr>
              <a:spLocks/>
            </p:cNvSpPr>
            <p:nvPr/>
          </p:nvSpPr>
          <p:spPr bwMode="auto">
            <a:xfrm>
              <a:off x="3723" y="3562"/>
              <a:ext cx="41" cy="49"/>
            </a:xfrm>
            <a:custGeom>
              <a:avLst/>
              <a:gdLst>
                <a:gd name="T0" fmla="*/ 17 w 73"/>
                <a:gd name="T1" fmla="*/ 23 h 87"/>
                <a:gd name="T2" fmla="*/ 18 w 73"/>
                <a:gd name="T3" fmla="*/ 39 h 87"/>
                <a:gd name="T4" fmla="*/ 18 w 73"/>
                <a:gd name="T5" fmla="*/ 87 h 87"/>
                <a:gd name="T6" fmla="*/ 0 w 73"/>
                <a:gd name="T7" fmla="*/ 87 h 87"/>
                <a:gd name="T8" fmla="*/ 0 w 73"/>
                <a:gd name="T9" fmla="*/ 0 h 87"/>
                <a:gd name="T10" fmla="*/ 18 w 73"/>
                <a:gd name="T11" fmla="*/ 0 h 87"/>
                <a:gd name="T12" fmla="*/ 56 w 73"/>
                <a:gd name="T13" fmla="*/ 44 h 87"/>
                <a:gd name="T14" fmla="*/ 56 w 73"/>
                <a:gd name="T15" fmla="*/ 44 h 87"/>
                <a:gd name="T16" fmla="*/ 55 w 73"/>
                <a:gd name="T17" fmla="*/ 25 h 87"/>
                <a:gd name="T18" fmla="*/ 55 w 73"/>
                <a:gd name="T19" fmla="*/ 0 h 87"/>
                <a:gd name="T20" fmla="*/ 73 w 73"/>
                <a:gd name="T21" fmla="*/ 0 h 87"/>
                <a:gd name="T22" fmla="*/ 73 w 73"/>
                <a:gd name="T23" fmla="*/ 87 h 87"/>
                <a:gd name="T24" fmla="*/ 58 w 73"/>
                <a:gd name="T25" fmla="*/ 87 h 87"/>
                <a:gd name="T26" fmla="*/ 17 w 73"/>
                <a:gd name="T27"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87">
                  <a:moveTo>
                    <a:pt x="17" y="23"/>
                  </a:moveTo>
                  <a:cubicBezTo>
                    <a:pt x="17" y="28"/>
                    <a:pt x="18" y="34"/>
                    <a:pt x="18" y="39"/>
                  </a:cubicBezTo>
                  <a:cubicBezTo>
                    <a:pt x="18" y="87"/>
                    <a:pt x="18" y="87"/>
                    <a:pt x="18" y="87"/>
                  </a:cubicBezTo>
                  <a:cubicBezTo>
                    <a:pt x="0" y="87"/>
                    <a:pt x="0" y="87"/>
                    <a:pt x="0" y="87"/>
                  </a:cubicBezTo>
                  <a:cubicBezTo>
                    <a:pt x="0" y="0"/>
                    <a:pt x="0" y="0"/>
                    <a:pt x="0" y="0"/>
                  </a:cubicBezTo>
                  <a:cubicBezTo>
                    <a:pt x="18" y="0"/>
                    <a:pt x="18" y="0"/>
                    <a:pt x="18" y="0"/>
                  </a:cubicBezTo>
                  <a:cubicBezTo>
                    <a:pt x="27" y="9"/>
                    <a:pt x="47" y="27"/>
                    <a:pt x="56" y="44"/>
                  </a:cubicBezTo>
                  <a:cubicBezTo>
                    <a:pt x="56" y="44"/>
                    <a:pt x="56" y="44"/>
                    <a:pt x="56" y="44"/>
                  </a:cubicBezTo>
                  <a:cubicBezTo>
                    <a:pt x="55" y="38"/>
                    <a:pt x="55" y="33"/>
                    <a:pt x="55" y="25"/>
                  </a:cubicBezTo>
                  <a:cubicBezTo>
                    <a:pt x="55" y="0"/>
                    <a:pt x="55" y="0"/>
                    <a:pt x="55" y="0"/>
                  </a:cubicBezTo>
                  <a:cubicBezTo>
                    <a:pt x="73" y="0"/>
                    <a:pt x="73" y="0"/>
                    <a:pt x="73" y="0"/>
                  </a:cubicBezTo>
                  <a:cubicBezTo>
                    <a:pt x="73" y="87"/>
                    <a:pt x="73" y="87"/>
                    <a:pt x="73" y="87"/>
                  </a:cubicBezTo>
                  <a:cubicBezTo>
                    <a:pt x="58" y="87"/>
                    <a:pt x="58" y="87"/>
                    <a:pt x="58" y="87"/>
                  </a:cubicBezTo>
                  <a:cubicBezTo>
                    <a:pt x="52" y="65"/>
                    <a:pt x="32" y="38"/>
                    <a:pt x="1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5">
              <a:extLst>
                <a:ext uri="{FF2B5EF4-FFF2-40B4-BE49-F238E27FC236}">
                  <a16:creationId xmlns:a16="http://schemas.microsoft.com/office/drawing/2014/main" id="{3A9F8371-A5BB-439D-AE32-66964D241281}"/>
                </a:ext>
              </a:extLst>
            </p:cNvPr>
            <p:cNvSpPr>
              <a:spLocks/>
            </p:cNvSpPr>
            <p:nvPr/>
          </p:nvSpPr>
          <p:spPr bwMode="auto">
            <a:xfrm>
              <a:off x="3774" y="3561"/>
              <a:ext cx="41" cy="60"/>
            </a:xfrm>
            <a:custGeom>
              <a:avLst/>
              <a:gdLst>
                <a:gd name="T0" fmla="*/ 27 w 72"/>
                <a:gd name="T1" fmla="*/ 102 h 107"/>
                <a:gd name="T2" fmla="*/ 32 w 72"/>
                <a:gd name="T3" fmla="*/ 89 h 107"/>
                <a:gd name="T4" fmla="*/ 0 w 72"/>
                <a:gd name="T5" fmla="*/ 45 h 107"/>
                <a:gd name="T6" fmla="*/ 40 w 72"/>
                <a:gd name="T7" fmla="*/ 0 h 107"/>
                <a:gd name="T8" fmla="*/ 72 w 72"/>
                <a:gd name="T9" fmla="*/ 19 h 107"/>
                <a:gd name="T10" fmla="*/ 60 w 72"/>
                <a:gd name="T11" fmla="*/ 29 h 107"/>
                <a:gd name="T12" fmla="*/ 40 w 72"/>
                <a:gd name="T13" fmla="*/ 15 h 107"/>
                <a:gd name="T14" fmla="*/ 19 w 72"/>
                <a:gd name="T15" fmla="*/ 45 h 107"/>
                <a:gd name="T16" fmla="*/ 40 w 72"/>
                <a:gd name="T17" fmla="*/ 74 h 107"/>
                <a:gd name="T18" fmla="*/ 58 w 72"/>
                <a:gd name="T19" fmla="*/ 63 h 107"/>
                <a:gd name="T20" fmla="*/ 72 w 72"/>
                <a:gd name="T21" fmla="*/ 71 h 107"/>
                <a:gd name="T22" fmla="*/ 47 w 72"/>
                <a:gd name="T23" fmla="*/ 89 h 107"/>
                <a:gd name="T24" fmla="*/ 38 w 72"/>
                <a:gd name="T25" fmla="*/ 107 h 107"/>
                <a:gd name="T26" fmla="*/ 27 w 72"/>
                <a:gd name="T27"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07">
                  <a:moveTo>
                    <a:pt x="27" y="102"/>
                  </a:moveTo>
                  <a:cubicBezTo>
                    <a:pt x="31" y="97"/>
                    <a:pt x="32" y="94"/>
                    <a:pt x="32" y="89"/>
                  </a:cubicBezTo>
                  <a:cubicBezTo>
                    <a:pt x="13" y="86"/>
                    <a:pt x="0" y="69"/>
                    <a:pt x="0" y="45"/>
                  </a:cubicBezTo>
                  <a:cubicBezTo>
                    <a:pt x="0" y="19"/>
                    <a:pt x="17" y="0"/>
                    <a:pt x="40" y="0"/>
                  </a:cubicBezTo>
                  <a:cubicBezTo>
                    <a:pt x="57" y="0"/>
                    <a:pt x="67" y="9"/>
                    <a:pt x="72" y="19"/>
                  </a:cubicBezTo>
                  <a:cubicBezTo>
                    <a:pt x="60" y="29"/>
                    <a:pt x="60" y="29"/>
                    <a:pt x="60" y="29"/>
                  </a:cubicBezTo>
                  <a:cubicBezTo>
                    <a:pt x="57" y="23"/>
                    <a:pt x="48" y="15"/>
                    <a:pt x="40" y="15"/>
                  </a:cubicBezTo>
                  <a:cubicBezTo>
                    <a:pt x="26" y="15"/>
                    <a:pt x="19" y="29"/>
                    <a:pt x="19" y="45"/>
                  </a:cubicBezTo>
                  <a:cubicBezTo>
                    <a:pt x="19" y="60"/>
                    <a:pt x="27" y="74"/>
                    <a:pt x="40" y="74"/>
                  </a:cubicBezTo>
                  <a:cubicBezTo>
                    <a:pt x="48" y="74"/>
                    <a:pt x="54" y="71"/>
                    <a:pt x="58" y="63"/>
                  </a:cubicBezTo>
                  <a:cubicBezTo>
                    <a:pt x="72" y="71"/>
                    <a:pt x="72" y="71"/>
                    <a:pt x="72" y="71"/>
                  </a:cubicBezTo>
                  <a:cubicBezTo>
                    <a:pt x="66" y="80"/>
                    <a:pt x="58" y="87"/>
                    <a:pt x="47" y="89"/>
                  </a:cubicBezTo>
                  <a:cubicBezTo>
                    <a:pt x="46" y="96"/>
                    <a:pt x="43" y="102"/>
                    <a:pt x="38" y="107"/>
                  </a:cubicBezTo>
                  <a:lnTo>
                    <a:pt x="27"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6">
              <a:extLst>
                <a:ext uri="{FF2B5EF4-FFF2-40B4-BE49-F238E27FC236}">
                  <a16:creationId xmlns:a16="http://schemas.microsoft.com/office/drawing/2014/main" id="{19E03E2B-F1D8-4CB3-97D1-23FA18F91A66}"/>
                </a:ext>
              </a:extLst>
            </p:cNvPr>
            <p:cNvSpPr>
              <a:spLocks noEditPoints="1"/>
            </p:cNvSpPr>
            <p:nvPr/>
          </p:nvSpPr>
          <p:spPr bwMode="auto">
            <a:xfrm>
              <a:off x="3821" y="3562"/>
              <a:ext cx="41" cy="49"/>
            </a:xfrm>
            <a:custGeom>
              <a:avLst/>
              <a:gdLst>
                <a:gd name="T0" fmla="*/ 47 w 73"/>
                <a:gd name="T1" fmla="*/ 0 h 87"/>
                <a:gd name="T2" fmla="*/ 73 w 73"/>
                <a:gd name="T3" fmla="*/ 87 h 87"/>
                <a:gd name="T4" fmla="*/ 54 w 73"/>
                <a:gd name="T5" fmla="*/ 87 h 87"/>
                <a:gd name="T6" fmla="*/ 53 w 73"/>
                <a:gd name="T7" fmla="*/ 67 h 87"/>
                <a:gd name="T8" fmla="*/ 18 w 73"/>
                <a:gd name="T9" fmla="*/ 67 h 87"/>
                <a:gd name="T10" fmla="*/ 17 w 73"/>
                <a:gd name="T11" fmla="*/ 87 h 87"/>
                <a:gd name="T12" fmla="*/ 0 w 73"/>
                <a:gd name="T13" fmla="*/ 87 h 87"/>
                <a:gd name="T14" fmla="*/ 24 w 73"/>
                <a:gd name="T15" fmla="*/ 0 h 87"/>
                <a:gd name="T16" fmla="*/ 47 w 73"/>
                <a:gd name="T17" fmla="*/ 0 h 87"/>
                <a:gd name="T18" fmla="*/ 50 w 73"/>
                <a:gd name="T19" fmla="*/ 52 h 87"/>
                <a:gd name="T20" fmla="*/ 35 w 73"/>
                <a:gd name="T21" fmla="*/ 15 h 87"/>
                <a:gd name="T22" fmla="*/ 21 w 73"/>
                <a:gd name="T23" fmla="*/ 52 h 87"/>
                <a:gd name="T24" fmla="*/ 50 w 73"/>
                <a:gd name="T25"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7">
                  <a:moveTo>
                    <a:pt x="47" y="0"/>
                  </a:moveTo>
                  <a:cubicBezTo>
                    <a:pt x="64" y="26"/>
                    <a:pt x="72" y="56"/>
                    <a:pt x="73" y="87"/>
                  </a:cubicBezTo>
                  <a:cubicBezTo>
                    <a:pt x="54" y="87"/>
                    <a:pt x="54" y="87"/>
                    <a:pt x="54" y="87"/>
                  </a:cubicBezTo>
                  <a:cubicBezTo>
                    <a:pt x="54" y="84"/>
                    <a:pt x="54" y="76"/>
                    <a:pt x="53" y="67"/>
                  </a:cubicBezTo>
                  <a:cubicBezTo>
                    <a:pt x="18" y="67"/>
                    <a:pt x="18" y="67"/>
                    <a:pt x="18" y="67"/>
                  </a:cubicBezTo>
                  <a:cubicBezTo>
                    <a:pt x="17" y="72"/>
                    <a:pt x="17" y="79"/>
                    <a:pt x="17" y="87"/>
                  </a:cubicBezTo>
                  <a:cubicBezTo>
                    <a:pt x="0" y="87"/>
                    <a:pt x="0" y="87"/>
                    <a:pt x="0" y="87"/>
                  </a:cubicBezTo>
                  <a:cubicBezTo>
                    <a:pt x="0" y="54"/>
                    <a:pt x="9" y="26"/>
                    <a:pt x="24" y="0"/>
                  </a:cubicBezTo>
                  <a:lnTo>
                    <a:pt x="47" y="0"/>
                  </a:lnTo>
                  <a:close/>
                  <a:moveTo>
                    <a:pt x="50" y="52"/>
                  </a:moveTo>
                  <a:cubicBezTo>
                    <a:pt x="47" y="38"/>
                    <a:pt x="40" y="24"/>
                    <a:pt x="35" y="15"/>
                  </a:cubicBezTo>
                  <a:cubicBezTo>
                    <a:pt x="31" y="23"/>
                    <a:pt x="26" y="35"/>
                    <a:pt x="21" y="52"/>
                  </a:cubicBezTo>
                  <a:lnTo>
                    <a:pt x="5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7">
              <a:extLst>
                <a:ext uri="{FF2B5EF4-FFF2-40B4-BE49-F238E27FC236}">
                  <a16:creationId xmlns:a16="http://schemas.microsoft.com/office/drawing/2014/main" id="{8FE14165-A54C-4EEE-8678-49BA5BC5111C}"/>
                </a:ext>
              </a:extLst>
            </p:cNvPr>
            <p:cNvSpPr>
              <a:spLocks noChangeArrowheads="1"/>
            </p:cNvSpPr>
            <p:nvPr/>
          </p:nvSpPr>
          <p:spPr bwMode="auto">
            <a:xfrm>
              <a:off x="3871" y="3562"/>
              <a:ext cx="10"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8">
              <a:extLst>
                <a:ext uri="{FF2B5EF4-FFF2-40B4-BE49-F238E27FC236}">
                  <a16:creationId xmlns:a16="http://schemas.microsoft.com/office/drawing/2014/main" id="{EDE66B94-8CD4-4BD4-B6B9-ED2069AB0D93}"/>
                </a:ext>
              </a:extLst>
            </p:cNvPr>
            <p:cNvSpPr>
              <a:spLocks/>
            </p:cNvSpPr>
            <p:nvPr/>
          </p:nvSpPr>
          <p:spPr bwMode="auto">
            <a:xfrm>
              <a:off x="3892" y="3561"/>
              <a:ext cx="36" cy="50"/>
            </a:xfrm>
            <a:custGeom>
              <a:avLst/>
              <a:gdLst>
                <a:gd name="T0" fmla="*/ 0 w 64"/>
                <a:gd name="T1" fmla="*/ 73 h 89"/>
                <a:gd name="T2" fmla="*/ 12 w 64"/>
                <a:gd name="T3" fmla="*/ 62 h 89"/>
                <a:gd name="T4" fmla="*/ 34 w 64"/>
                <a:gd name="T5" fmla="*/ 74 h 89"/>
                <a:gd name="T6" fmla="*/ 47 w 64"/>
                <a:gd name="T7" fmla="*/ 64 h 89"/>
                <a:gd name="T8" fmla="*/ 4 w 64"/>
                <a:gd name="T9" fmla="*/ 24 h 89"/>
                <a:gd name="T10" fmla="*/ 33 w 64"/>
                <a:gd name="T11" fmla="*/ 0 h 89"/>
                <a:gd name="T12" fmla="*/ 63 w 64"/>
                <a:gd name="T13" fmla="*/ 14 h 89"/>
                <a:gd name="T14" fmla="*/ 53 w 64"/>
                <a:gd name="T15" fmla="*/ 25 h 89"/>
                <a:gd name="T16" fmla="*/ 33 w 64"/>
                <a:gd name="T17" fmla="*/ 15 h 89"/>
                <a:gd name="T18" fmla="*/ 22 w 64"/>
                <a:gd name="T19" fmla="*/ 24 h 89"/>
                <a:gd name="T20" fmla="*/ 64 w 64"/>
                <a:gd name="T21" fmla="*/ 63 h 89"/>
                <a:gd name="T22" fmla="*/ 33 w 64"/>
                <a:gd name="T23" fmla="*/ 89 h 89"/>
                <a:gd name="T24" fmla="*/ 0 w 64"/>
                <a:gd name="T25"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9">
                  <a:moveTo>
                    <a:pt x="0" y="73"/>
                  </a:moveTo>
                  <a:cubicBezTo>
                    <a:pt x="12" y="62"/>
                    <a:pt x="12" y="62"/>
                    <a:pt x="12" y="62"/>
                  </a:cubicBezTo>
                  <a:cubicBezTo>
                    <a:pt x="17" y="69"/>
                    <a:pt x="26" y="74"/>
                    <a:pt x="34" y="74"/>
                  </a:cubicBezTo>
                  <a:cubicBezTo>
                    <a:pt x="42" y="74"/>
                    <a:pt x="47" y="71"/>
                    <a:pt x="47" y="64"/>
                  </a:cubicBezTo>
                  <a:cubicBezTo>
                    <a:pt x="47" y="49"/>
                    <a:pt x="4" y="56"/>
                    <a:pt x="4" y="24"/>
                  </a:cubicBezTo>
                  <a:cubicBezTo>
                    <a:pt x="4" y="10"/>
                    <a:pt x="16" y="0"/>
                    <a:pt x="33" y="0"/>
                  </a:cubicBezTo>
                  <a:cubicBezTo>
                    <a:pt x="47" y="0"/>
                    <a:pt x="56" y="5"/>
                    <a:pt x="63" y="14"/>
                  </a:cubicBezTo>
                  <a:cubicBezTo>
                    <a:pt x="53" y="25"/>
                    <a:pt x="53" y="25"/>
                    <a:pt x="53" y="25"/>
                  </a:cubicBezTo>
                  <a:cubicBezTo>
                    <a:pt x="47" y="20"/>
                    <a:pt x="40" y="15"/>
                    <a:pt x="33" y="15"/>
                  </a:cubicBezTo>
                  <a:cubicBezTo>
                    <a:pt x="27" y="15"/>
                    <a:pt x="22" y="18"/>
                    <a:pt x="22" y="24"/>
                  </a:cubicBezTo>
                  <a:cubicBezTo>
                    <a:pt x="22" y="38"/>
                    <a:pt x="64" y="32"/>
                    <a:pt x="64" y="63"/>
                  </a:cubicBezTo>
                  <a:cubicBezTo>
                    <a:pt x="64" y="78"/>
                    <a:pt x="54" y="89"/>
                    <a:pt x="33" y="89"/>
                  </a:cubicBezTo>
                  <a:cubicBezTo>
                    <a:pt x="20" y="89"/>
                    <a:pt x="8" y="83"/>
                    <a:pt x="0"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
              <a:extLst>
                <a:ext uri="{FF2B5EF4-FFF2-40B4-BE49-F238E27FC236}">
                  <a16:creationId xmlns:a16="http://schemas.microsoft.com/office/drawing/2014/main" id="{7996D42C-2DF3-443B-B910-B79948E5309F}"/>
                </a:ext>
              </a:extLst>
            </p:cNvPr>
            <p:cNvSpPr>
              <a:spLocks/>
            </p:cNvSpPr>
            <p:nvPr/>
          </p:nvSpPr>
          <p:spPr bwMode="auto">
            <a:xfrm>
              <a:off x="3940" y="3562"/>
              <a:ext cx="32" cy="49"/>
            </a:xfrm>
            <a:custGeom>
              <a:avLst/>
              <a:gdLst>
                <a:gd name="T0" fmla="*/ 0 w 32"/>
                <a:gd name="T1" fmla="*/ 0 h 49"/>
                <a:gd name="T2" fmla="*/ 30 w 32"/>
                <a:gd name="T3" fmla="*/ 0 h 49"/>
                <a:gd name="T4" fmla="*/ 30 w 32"/>
                <a:gd name="T5" fmla="*/ 9 h 49"/>
                <a:gd name="T6" fmla="*/ 10 w 32"/>
                <a:gd name="T7" fmla="*/ 9 h 49"/>
                <a:gd name="T8" fmla="*/ 10 w 32"/>
                <a:gd name="T9" fmla="*/ 19 h 49"/>
                <a:gd name="T10" fmla="*/ 24 w 32"/>
                <a:gd name="T11" fmla="*/ 19 h 49"/>
                <a:gd name="T12" fmla="*/ 24 w 32"/>
                <a:gd name="T13" fmla="*/ 27 h 49"/>
                <a:gd name="T14" fmla="*/ 10 w 32"/>
                <a:gd name="T15" fmla="*/ 27 h 49"/>
                <a:gd name="T16" fmla="*/ 10 w 32"/>
                <a:gd name="T17" fmla="*/ 40 h 49"/>
                <a:gd name="T18" fmla="*/ 32 w 32"/>
                <a:gd name="T19" fmla="*/ 40 h 49"/>
                <a:gd name="T20" fmla="*/ 32 w 32"/>
                <a:gd name="T21" fmla="*/ 49 h 49"/>
                <a:gd name="T22" fmla="*/ 0 w 32"/>
                <a:gd name="T23" fmla="*/ 49 h 49"/>
                <a:gd name="T24" fmla="*/ 0 w 32"/>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9">
                  <a:moveTo>
                    <a:pt x="0" y="0"/>
                  </a:moveTo>
                  <a:lnTo>
                    <a:pt x="30" y="0"/>
                  </a:lnTo>
                  <a:lnTo>
                    <a:pt x="30" y="9"/>
                  </a:lnTo>
                  <a:lnTo>
                    <a:pt x="10" y="9"/>
                  </a:lnTo>
                  <a:lnTo>
                    <a:pt x="10" y="19"/>
                  </a:lnTo>
                  <a:lnTo>
                    <a:pt x="24" y="19"/>
                  </a:lnTo>
                  <a:lnTo>
                    <a:pt x="24" y="27"/>
                  </a:lnTo>
                  <a:lnTo>
                    <a:pt x="10" y="27"/>
                  </a:lnTo>
                  <a:lnTo>
                    <a:pt x="10" y="40"/>
                  </a:lnTo>
                  <a:lnTo>
                    <a:pt x="32" y="40"/>
                  </a:lnTo>
                  <a:lnTo>
                    <a:pt x="32" y="49"/>
                  </a:lnTo>
                  <a:lnTo>
                    <a:pt x="0" y="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
              <a:extLst>
                <a:ext uri="{FF2B5EF4-FFF2-40B4-BE49-F238E27FC236}">
                  <a16:creationId xmlns:a16="http://schemas.microsoft.com/office/drawing/2014/main" id="{DD92BCD9-3558-43D0-B9B3-1865466B4DDB}"/>
                </a:ext>
              </a:extLst>
            </p:cNvPr>
            <p:cNvSpPr>
              <a:spLocks noEditPoints="1"/>
            </p:cNvSpPr>
            <p:nvPr/>
          </p:nvSpPr>
          <p:spPr bwMode="auto">
            <a:xfrm>
              <a:off x="4005" y="3562"/>
              <a:ext cx="39" cy="49"/>
            </a:xfrm>
            <a:custGeom>
              <a:avLst/>
              <a:gdLst>
                <a:gd name="T0" fmla="*/ 25 w 70"/>
                <a:gd name="T1" fmla="*/ 0 h 87"/>
                <a:gd name="T2" fmla="*/ 70 w 70"/>
                <a:gd name="T3" fmla="*/ 43 h 87"/>
                <a:gd name="T4" fmla="*/ 24 w 70"/>
                <a:gd name="T5" fmla="*/ 87 h 87"/>
                <a:gd name="T6" fmla="*/ 0 w 70"/>
                <a:gd name="T7" fmla="*/ 87 h 87"/>
                <a:gd name="T8" fmla="*/ 0 w 70"/>
                <a:gd name="T9" fmla="*/ 0 h 87"/>
                <a:gd name="T10" fmla="*/ 25 w 70"/>
                <a:gd name="T11" fmla="*/ 0 h 87"/>
                <a:gd name="T12" fmla="*/ 18 w 70"/>
                <a:gd name="T13" fmla="*/ 70 h 87"/>
                <a:gd name="T14" fmla="*/ 24 w 70"/>
                <a:gd name="T15" fmla="*/ 70 h 87"/>
                <a:gd name="T16" fmla="*/ 52 w 70"/>
                <a:gd name="T17" fmla="*/ 43 h 87"/>
                <a:gd name="T18" fmla="*/ 24 w 70"/>
                <a:gd name="T19" fmla="*/ 17 h 87"/>
                <a:gd name="T20" fmla="*/ 18 w 70"/>
                <a:gd name="T21" fmla="*/ 17 h 87"/>
                <a:gd name="T22" fmla="*/ 18 w 70"/>
                <a:gd name="T23"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7">
                  <a:moveTo>
                    <a:pt x="25" y="0"/>
                  </a:moveTo>
                  <a:cubicBezTo>
                    <a:pt x="48" y="0"/>
                    <a:pt x="70" y="12"/>
                    <a:pt x="70" y="43"/>
                  </a:cubicBezTo>
                  <a:cubicBezTo>
                    <a:pt x="70" y="73"/>
                    <a:pt x="46" y="87"/>
                    <a:pt x="24" y="87"/>
                  </a:cubicBezTo>
                  <a:cubicBezTo>
                    <a:pt x="0" y="87"/>
                    <a:pt x="0" y="87"/>
                    <a:pt x="0" y="87"/>
                  </a:cubicBezTo>
                  <a:cubicBezTo>
                    <a:pt x="0" y="0"/>
                    <a:pt x="0" y="0"/>
                    <a:pt x="0" y="0"/>
                  </a:cubicBezTo>
                  <a:lnTo>
                    <a:pt x="25" y="0"/>
                  </a:lnTo>
                  <a:close/>
                  <a:moveTo>
                    <a:pt x="18" y="70"/>
                  </a:moveTo>
                  <a:cubicBezTo>
                    <a:pt x="24" y="70"/>
                    <a:pt x="24" y="70"/>
                    <a:pt x="24" y="70"/>
                  </a:cubicBezTo>
                  <a:cubicBezTo>
                    <a:pt x="43" y="70"/>
                    <a:pt x="52" y="59"/>
                    <a:pt x="52" y="43"/>
                  </a:cubicBezTo>
                  <a:cubicBezTo>
                    <a:pt x="52" y="26"/>
                    <a:pt x="43" y="17"/>
                    <a:pt x="24" y="17"/>
                  </a:cubicBezTo>
                  <a:cubicBezTo>
                    <a:pt x="18" y="17"/>
                    <a:pt x="18" y="17"/>
                    <a:pt x="18" y="17"/>
                  </a:cubicBezTo>
                  <a:lnTo>
                    <a:pt x="1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1">
              <a:extLst>
                <a:ext uri="{FF2B5EF4-FFF2-40B4-BE49-F238E27FC236}">
                  <a16:creationId xmlns:a16="http://schemas.microsoft.com/office/drawing/2014/main" id="{24C529AD-A83F-4D3A-9854-F03D44B89B25}"/>
                </a:ext>
              </a:extLst>
            </p:cNvPr>
            <p:cNvSpPr>
              <a:spLocks/>
            </p:cNvSpPr>
            <p:nvPr/>
          </p:nvSpPr>
          <p:spPr bwMode="auto">
            <a:xfrm>
              <a:off x="4055" y="3562"/>
              <a:ext cx="33" cy="49"/>
            </a:xfrm>
            <a:custGeom>
              <a:avLst/>
              <a:gdLst>
                <a:gd name="T0" fmla="*/ 0 w 33"/>
                <a:gd name="T1" fmla="*/ 0 h 49"/>
                <a:gd name="T2" fmla="*/ 31 w 33"/>
                <a:gd name="T3" fmla="*/ 0 h 49"/>
                <a:gd name="T4" fmla="*/ 31 w 33"/>
                <a:gd name="T5" fmla="*/ 9 h 49"/>
                <a:gd name="T6" fmla="*/ 10 w 33"/>
                <a:gd name="T7" fmla="*/ 9 h 49"/>
                <a:gd name="T8" fmla="*/ 10 w 33"/>
                <a:gd name="T9" fmla="*/ 19 h 49"/>
                <a:gd name="T10" fmla="*/ 25 w 33"/>
                <a:gd name="T11" fmla="*/ 19 h 49"/>
                <a:gd name="T12" fmla="*/ 25 w 33"/>
                <a:gd name="T13" fmla="*/ 27 h 49"/>
                <a:gd name="T14" fmla="*/ 10 w 33"/>
                <a:gd name="T15" fmla="*/ 27 h 49"/>
                <a:gd name="T16" fmla="*/ 10 w 33"/>
                <a:gd name="T17" fmla="*/ 40 h 49"/>
                <a:gd name="T18" fmla="*/ 33 w 33"/>
                <a:gd name="T19" fmla="*/ 40 h 49"/>
                <a:gd name="T20" fmla="*/ 33 w 33"/>
                <a:gd name="T21" fmla="*/ 49 h 49"/>
                <a:gd name="T22" fmla="*/ 0 w 33"/>
                <a:gd name="T23" fmla="*/ 49 h 49"/>
                <a:gd name="T24" fmla="*/ 0 w 33"/>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9">
                  <a:moveTo>
                    <a:pt x="0" y="0"/>
                  </a:moveTo>
                  <a:lnTo>
                    <a:pt x="31" y="0"/>
                  </a:lnTo>
                  <a:lnTo>
                    <a:pt x="31" y="9"/>
                  </a:lnTo>
                  <a:lnTo>
                    <a:pt x="10" y="9"/>
                  </a:lnTo>
                  <a:lnTo>
                    <a:pt x="10" y="19"/>
                  </a:lnTo>
                  <a:lnTo>
                    <a:pt x="25" y="19"/>
                  </a:lnTo>
                  <a:lnTo>
                    <a:pt x="25" y="27"/>
                  </a:lnTo>
                  <a:lnTo>
                    <a:pt x="10" y="27"/>
                  </a:lnTo>
                  <a:lnTo>
                    <a:pt x="10" y="40"/>
                  </a:lnTo>
                  <a:lnTo>
                    <a:pt x="33" y="40"/>
                  </a:lnTo>
                  <a:lnTo>
                    <a:pt x="33" y="49"/>
                  </a:lnTo>
                  <a:lnTo>
                    <a:pt x="0" y="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2">
              <a:extLst>
                <a:ext uri="{FF2B5EF4-FFF2-40B4-BE49-F238E27FC236}">
                  <a16:creationId xmlns:a16="http://schemas.microsoft.com/office/drawing/2014/main" id="{EE1AB5C7-6391-4F64-82EB-320EA1FF472C}"/>
                </a:ext>
              </a:extLst>
            </p:cNvPr>
            <p:cNvSpPr>
              <a:spLocks noEditPoints="1"/>
            </p:cNvSpPr>
            <p:nvPr/>
          </p:nvSpPr>
          <p:spPr bwMode="auto">
            <a:xfrm>
              <a:off x="3621" y="3637"/>
              <a:ext cx="37" cy="48"/>
            </a:xfrm>
            <a:custGeom>
              <a:avLst/>
              <a:gdLst>
                <a:gd name="T0" fmla="*/ 0 w 65"/>
                <a:gd name="T1" fmla="*/ 0 h 86"/>
                <a:gd name="T2" fmla="*/ 35 w 65"/>
                <a:gd name="T3" fmla="*/ 0 h 86"/>
                <a:gd name="T4" fmla="*/ 62 w 65"/>
                <a:gd name="T5" fmla="*/ 21 h 86"/>
                <a:gd name="T6" fmla="*/ 52 w 65"/>
                <a:gd name="T7" fmla="*/ 38 h 86"/>
                <a:gd name="T8" fmla="*/ 52 w 65"/>
                <a:gd name="T9" fmla="*/ 39 h 86"/>
                <a:gd name="T10" fmla="*/ 65 w 65"/>
                <a:gd name="T11" fmla="*/ 58 h 86"/>
                <a:gd name="T12" fmla="*/ 33 w 65"/>
                <a:gd name="T13" fmla="*/ 86 h 86"/>
                <a:gd name="T14" fmla="*/ 0 w 65"/>
                <a:gd name="T15" fmla="*/ 86 h 86"/>
                <a:gd name="T16" fmla="*/ 0 w 65"/>
                <a:gd name="T17" fmla="*/ 0 h 86"/>
                <a:gd name="T18" fmla="*/ 34 w 65"/>
                <a:gd name="T19" fmla="*/ 33 h 86"/>
                <a:gd name="T20" fmla="*/ 43 w 65"/>
                <a:gd name="T21" fmla="*/ 23 h 86"/>
                <a:gd name="T22" fmla="*/ 34 w 65"/>
                <a:gd name="T23" fmla="*/ 15 h 86"/>
                <a:gd name="T24" fmla="*/ 18 w 65"/>
                <a:gd name="T25" fmla="*/ 15 h 86"/>
                <a:gd name="T26" fmla="*/ 18 w 65"/>
                <a:gd name="T27" fmla="*/ 33 h 86"/>
                <a:gd name="T28" fmla="*/ 34 w 65"/>
                <a:gd name="T29" fmla="*/ 33 h 86"/>
                <a:gd name="T30" fmla="*/ 34 w 65"/>
                <a:gd name="T31" fmla="*/ 71 h 86"/>
                <a:gd name="T32" fmla="*/ 47 w 65"/>
                <a:gd name="T33" fmla="*/ 59 h 86"/>
                <a:gd name="T34" fmla="*/ 34 w 65"/>
                <a:gd name="T35" fmla="*/ 47 h 86"/>
                <a:gd name="T36" fmla="*/ 18 w 65"/>
                <a:gd name="T37" fmla="*/ 47 h 86"/>
                <a:gd name="T38" fmla="*/ 18 w 65"/>
                <a:gd name="T39" fmla="*/ 71 h 86"/>
                <a:gd name="T40" fmla="*/ 34 w 65"/>
                <a:gd name="T41"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6">
                  <a:moveTo>
                    <a:pt x="0" y="0"/>
                  </a:moveTo>
                  <a:cubicBezTo>
                    <a:pt x="35" y="0"/>
                    <a:pt x="35" y="0"/>
                    <a:pt x="35" y="0"/>
                  </a:cubicBezTo>
                  <a:cubicBezTo>
                    <a:pt x="52" y="0"/>
                    <a:pt x="62" y="10"/>
                    <a:pt x="62" y="21"/>
                  </a:cubicBezTo>
                  <a:cubicBezTo>
                    <a:pt x="62" y="28"/>
                    <a:pt x="60" y="33"/>
                    <a:pt x="52" y="38"/>
                  </a:cubicBezTo>
                  <a:cubicBezTo>
                    <a:pt x="52" y="39"/>
                    <a:pt x="52" y="39"/>
                    <a:pt x="52" y="39"/>
                  </a:cubicBezTo>
                  <a:cubicBezTo>
                    <a:pt x="59" y="42"/>
                    <a:pt x="65" y="49"/>
                    <a:pt x="65" y="58"/>
                  </a:cubicBezTo>
                  <a:cubicBezTo>
                    <a:pt x="65" y="77"/>
                    <a:pt x="52" y="86"/>
                    <a:pt x="33" y="86"/>
                  </a:cubicBezTo>
                  <a:cubicBezTo>
                    <a:pt x="0" y="86"/>
                    <a:pt x="0" y="86"/>
                    <a:pt x="0" y="86"/>
                  </a:cubicBezTo>
                  <a:lnTo>
                    <a:pt x="0" y="0"/>
                  </a:lnTo>
                  <a:close/>
                  <a:moveTo>
                    <a:pt x="34" y="33"/>
                  </a:moveTo>
                  <a:cubicBezTo>
                    <a:pt x="41" y="33"/>
                    <a:pt x="43" y="28"/>
                    <a:pt x="43" y="23"/>
                  </a:cubicBezTo>
                  <a:cubicBezTo>
                    <a:pt x="43" y="18"/>
                    <a:pt x="40" y="15"/>
                    <a:pt x="34" y="15"/>
                  </a:cubicBezTo>
                  <a:cubicBezTo>
                    <a:pt x="18" y="15"/>
                    <a:pt x="18" y="15"/>
                    <a:pt x="18" y="15"/>
                  </a:cubicBezTo>
                  <a:cubicBezTo>
                    <a:pt x="18" y="33"/>
                    <a:pt x="18" y="33"/>
                    <a:pt x="18" y="33"/>
                  </a:cubicBezTo>
                  <a:lnTo>
                    <a:pt x="34" y="33"/>
                  </a:lnTo>
                  <a:close/>
                  <a:moveTo>
                    <a:pt x="34" y="71"/>
                  </a:moveTo>
                  <a:cubicBezTo>
                    <a:pt x="43" y="71"/>
                    <a:pt x="47" y="66"/>
                    <a:pt x="47" y="59"/>
                  </a:cubicBezTo>
                  <a:cubicBezTo>
                    <a:pt x="47" y="52"/>
                    <a:pt x="43" y="47"/>
                    <a:pt x="34" y="47"/>
                  </a:cubicBezTo>
                  <a:cubicBezTo>
                    <a:pt x="18" y="47"/>
                    <a:pt x="18" y="47"/>
                    <a:pt x="18" y="47"/>
                  </a:cubicBezTo>
                  <a:cubicBezTo>
                    <a:pt x="18" y="71"/>
                    <a:pt x="18" y="71"/>
                    <a:pt x="18" y="71"/>
                  </a:cubicBezTo>
                  <a:lnTo>
                    <a:pt x="34"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3">
              <a:extLst>
                <a:ext uri="{FF2B5EF4-FFF2-40B4-BE49-F238E27FC236}">
                  <a16:creationId xmlns:a16="http://schemas.microsoft.com/office/drawing/2014/main" id="{BD7691FC-6E07-479C-B02D-D1FC87356C55}"/>
                </a:ext>
              </a:extLst>
            </p:cNvPr>
            <p:cNvSpPr>
              <a:spLocks noEditPoints="1"/>
            </p:cNvSpPr>
            <p:nvPr/>
          </p:nvSpPr>
          <p:spPr bwMode="auto">
            <a:xfrm>
              <a:off x="3663" y="3637"/>
              <a:ext cx="41" cy="48"/>
            </a:xfrm>
            <a:custGeom>
              <a:avLst/>
              <a:gdLst>
                <a:gd name="T0" fmla="*/ 47 w 73"/>
                <a:gd name="T1" fmla="*/ 0 h 86"/>
                <a:gd name="T2" fmla="*/ 73 w 73"/>
                <a:gd name="T3" fmla="*/ 86 h 86"/>
                <a:gd name="T4" fmla="*/ 54 w 73"/>
                <a:gd name="T5" fmla="*/ 86 h 86"/>
                <a:gd name="T6" fmla="*/ 53 w 73"/>
                <a:gd name="T7" fmla="*/ 66 h 86"/>
                <a:gd name="T8" fmla="*/ 18 w 73"/>
                <a:gd name="T9" fmla="*/ 66 h 86"/>
                <a:gd name="T10" fmla="*/ 17 w 73"/>
                <a:gd name="T11" fmla="*/ 86 h 86"/>
                <a:gd name="T12" fmla="*/ 0 w 73"/>
                <a:gd name="T13" fmla="*/ 86 h 86"/>
                <a:gd name="T14" fmla="*/ 24 w 73"/>
                <a:gd name="T15" fmla="*/ 0 h 86"/>
                <a:gd name="T16" fmla="*/ 47 w 73"/>
                <a:gd name="T17" fmla="*/ 0 h 86"/>
                <a:gd name="T18" fmla="*/ 50 w 73"/>
                <a:gd name="T19" fmla="*/ 51 h 86"/>
                <a:gd name="T20" fmla="*/ 35 w 73"/>
                <a:gd name="T21" fmla="*/ 15 h 86"/>
                <a:gd name="T22" fmla="*/ 21 w 73"/>
                <a:gd name="T23" fmla="*/ 51 h 86"/>
                <a:gd name="T24" fmla="*/ 50 w 73"/>
                <a:gd name="T25"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6">
                  <a:moveTo>
                    <a:pt x="47" y="0"/>
                  </a:moveTo>
                  <a:cubicBezTo>
                    <a:pt x="64" y="25"/>
                    <a:pt x="72" y="55"/>
                    <a:pt x="73" y="86"/>
                  </a:cubicBezTo>
                  <a:cubicBezTo>
                    <a:pt x="54" y="86"/>
                    <a:pt x="54" y="86"/>
                    <a:pt x="54" y="86"/>
                  </a:cubicBezTo>
                  <a:cubicBezTo>
                    <a:pt x="54" y="83"/>
                    <a:pt x="54" y="75"/>
                    <a:pt x="53" y="66"/>
                  </a:cubicBezTo>
                  <a:cubicBezTo>
                    <a:pt x="18" y="66"/>
                    <a:pt x="18" y="66"/>
                    <a:pt x="18" y="66"/>
                  </a:cubicBezTo>
                  <a:cubicBezTo>
                    <a:pt x="17" y="72"/>
                    <a:pt x="17" y="78"/>
                    <a:pt x="17" y="86"/>
                  </a:cubicBezTo>
                  <a:cubicBezTo>
                    <a:pt x="0" y="86"/>
                    <a:pt x="0" y="86"/>
                    <a:pt x="0" y="86"/>
                  </a:cubicBezTo>
                  <a:cubicBezTo>
                    <a:pt x="0" y="54"/>
                    <a:pt x="9" y="25"/>
                    <a:pt x="24" y="0"/>
                  </a:cubicBezTo>
                  <a:lnTo>
                    <a:pt x="47" y="0"/>
                  </a:lnTo>
                  <a:close/>
                  <a:moveTo>
                    <a:pt x="50" y="51"/>
                  </a:moveTo>
                  <a:cubicBezTo>
                    <a:pt x="47" y="37"/>
                    <a:pt x="40" y="23"/>
                    <a:pt x="35" y="15"/>
                  </a:cubicBezTo>
                  <a:cubicBezTo>
                    <a:pt x="31" y="22"/>
                    <a:pt x="26" y="34"/>
                    <a:pt x="21" y="51"/>
                  </a:cubicBezTo>
                  <a:lnTo>
                    <a:pt x="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4">
              <a:extLst>
                <a:ext uri="{FF2B5EF4-FFF2-40B4-BE49-F238E27FC236}">
                  <a16:creationId xmlns:a16="http://schemas.microsoft.com/office/drawing/2014/main" id="{0916EE19-E320-447B-9147-1BC37E9379B4}"/>
                </a:ext>
              </a:extLst>
            </p:cNvPr>
            <p:cNvSpPr>
              <a:spLocks/>
            </p:cNvSpPr>
            <p:nvPr/>
          </p:nvSpPr>
          <p:spPr bwMode="auto">
            <a:xfrm>
              <a:off x="3709" y="3636"/>
              <a:ext cx="37" cy="50"/>
            </a:xfrm>
            <a:custGeom>
              <a:avLst/>
              <a:gdLst>
                <a:gd name="T0" fmla="*/ 0 w 64"/>
                <a:gd name="T1" fmla="*/ 73 h 90"/>
                <a:gd name="T2" fmla="*/ 11 w 64"/>
                <a:gd name="T3" fmla="*/ 63 h 90"/>
                <a:gd name="T4" fmla="*/ 33 w 64"/>
                <a:gd name="T5" fmla="*/ 74 h 90"/>
                <a:gd name="T6" fmla="*/ 47 w 64"/>
                <a:gd name="T7" fmla="*/ 64 h 90"/>
                <a:gd name="T8" fmla="*/ 4 w 64"/>
                <a:gd name="T9" fmla="*/ 24 h 90"/>
                <a:gd name="T10" fmla="*/ 33 w 64"/>
                <a:gd name="T11" fmla="*/ 0 h 90"/>
                <a:gd name="T12" fmla="*/ 63 w 64"/>
                <a:gd name="T13" fmla="*/ 14 h 90"/>
                <a:gd name="T14" fmla="*/ 52 w 64"/>
                <a:gd name="T15" fmla="*/ 26 h 90"/>
                <a:gd name="T16" fmla="*/ 32 w 64"/>
                <a:gd name="T17" fmla="*/ 15 h 90"/>
                <a:gd name="T18" fmla="*/ 21 w 64"/>
                <a:gd name="T19" fmla="*/ 24 h 90"/>
                <a:gd name="T20" fmla="*/ 64 w 64"/>
                <a:gd name="T21" fmla="*/ 63 h 90"/>
                <a:gd name="T22" fmla="*/ 33 w 64"/>
                <a:gd name="T23" fmla="*/ 90 h 90"/>
                <a:gd name="T24" fmla="*/ 0 w 64"/>
                <a:gd name="T25"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0">
                  <a:moveTo>
                    <a:pt x="0" y="73"/>
                  </a:moveTo>
                  <a:cubicBezTo>
                    <a:pt x="11" y="63"/>
                    <a:pt x="11" y="63"/>
                    <a:pt x="11" y="63"/>
                  </a:cubicBezTo>
                  <a:cubicBezTo>
                    <a:pt x="17" y="70"/>
                    <a:pt x="25" y="74"/>
                    <a:pt x="33" y="74"/>
                  </a:cubicBezTo>
                  <a:cubicBezTo>
                    <a:pt x="42" y="74"/>
                    <a:pt x="47" y="71"/>
                    <a:pt x="47" y="64"/>
                  </a:cubicBezTo>
                  <a:cubicBezTo>
                    <a:pt x="47" y="49"/>
                    <a:pt x="4" y="56"/>
                    <a:pt x="4" y="24"/>
                  </a:cubicBezTo>
                  <a:cubicBezTo>
                    <a:pt x="4" y="11"/>
                    <a:pt x="15" y="0"/>
                    <a:pt x="33" y="0"/>
                  </a:cubicBezTo>
                  <a:cubicBezTo>
                    <a:pt x="46" y="0"/>
                    <a:pt x="55" y="6"/>
                    <a:pt x="63" y="14"/>
                  </a:cubicBezTo>
                  <a:cubicBezTo>
                    <a:pt x="52" y="26"/>
                    <a:pt x="52" y="26"/>
                    <a:pt x="52" y="26"/>
                  </a:cubicBezTo>
                  <a:cubicBezTo>
                    <a:pt x="47" y="20"/>
                    <a:pt x="40" y="15"/>
                    <a:pt x="32" y="15"/>
                  </a:cubicBezTo>
                  <a:cubicBezTo>
                    <a:pt x="26" y="15"/>
                    <a:pt x="21" y="18"/>
                    <a:pt x="21" y="24"/>
                  </a:cubicBezTo>
                  <a:cubicBezTo>
                    <a:pt x="21" y="38"/>
                    <a:pt x="64" y="33"/>
                    <a:pt x="64" y="63"/>
                  </a:cubicBezTo>
                  <a:cubicBezTo>
                    <a:pt x="64" y="79"/>
                    <a:pt x="54" y="90"/>
                    <a:pt x="33" y="90"/>
                  </a:cubicBezTo>
                  <a:cubicBezTo>
                    <a:pt x="20" y="90"/>
                    <a:pt x="8" y="83"/>
                    <a:pt x="0"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a:extLst>
                <a:ext uri="{FF2B5EF4-FFF2-40B4-BE49-F238E27FC236}">
                  <a16:creationId xmlns:a16="http://schemas.microsoft.com/office/drawing/2014/main" id="{46B91E95-07EB-4713-AC80-D324004C9D04}"/>
                </a:ext>
              </a:extLst>
            </p:cNvPr>
            <p:cNvSpPr>
              <a:spLocks/>
            </p:cNvSpPr>
            <p:nvPr/>
          </p:nvSpPr>
          <p:spPr bwMode="auto">
            <a:xfrm>
              <a:off x="3756" y="3637"/>
              <a:ext cx="42" cy="48"/>
            </a:xfrm>
            <a:custGeom>
              <a:avLst/>
              <a:gdLst>
                <a:gd name="T0" fmla="*/ 0 w 74"/>
                <a:gd name="T1" fmla="*/ 86 h 86"/>
                <a:gd name="T2" fmla="*/ 0 w 74"/>
                <a:gd name="T3" fmla="*/ 0 h 86"/>
                <a:gd name="T4" fmla="*/ 18 w 74"/>
                <a:gd name="T5" fmla="*/ 0 h 86"/>
                <a:gd name="T6" fmla="*/ 18 w 74"/>
                <a:gd name="T7" fmla="*/ 34 h 86"/>
                <a:gd name="T8" fmla="*/ 50 w 74"/>
                <a:gd name="T9" fmla="*/ 0 h 86"/>
                <a:gd name="T10" fmla="*/ 68 w 74"/>
                <a:gd name="T11" fmla="*/ 0 h 86"/>
                <a:gd name="T12" fmla="*/ 45 w 74"/>
                <a:gd name="T13" fmla="*/ 39 h 86"/>
                <a:gd name="T14" fmla="*/ 74 w 74"/>
                <a:gd name="T15" fmla="*/ 86 h 86"/>
                <a:gd name="T16" fmla="*/ 52 w 74"/>
                <a:gd name="T17" fmla="*/ 86 h 86"/>
                <a:gd name="T18" fmla="*/ 29 w 74"/>
                <a:gd name="T19" fmla="*/ 47 h 86"/>
                <a:gd name="T20" fmla="*/ 18 w 74"/>
                <a:gd name="T21" fmla="*/ 49 h 86"/>
                <a:gd name="T22" fmla="*/ 18 w 74"/>
                <a:gd name="T23" fmla="*/ 86 h 86"/>
                <a:gd name="T24" fmla="*/ 0 w 7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86">
                  <a:moveTo>
                    <a:pt x="0" y="86"/>
                  </a:moveTo>
                  <a:cubicBezTo>
                    <a:pt x="0" y="0"/>
                    <a:pt x="0" y="0"/>
                    <a:pt x="0" y="0"/>
                  </a:cubicBezTo>
                  <a:cubicBezTo>
                    <a:pt x="18" y="0"/>
                    <a:pt x="18" y="0"/>
                    <a:pt x="18" y="0"/>
                  </a:cubicBezTo>
                  <a:cubicBezTo>
                    <a:pt x="18" y="34"/>
                    <a:pt x="18" y="34"/>
                    <a:pt x="18" y="34"/>
                  </a:cubicBezTo>
                  <a:cubicBezTo>
                    <a:pt x="37" y="30"/>
                    <a:pt x="49" y="13"/>
                    <a:pt x="50" y="0"/>
                  </a:cubicBezTo>
                  <a:cubicBezTo>
                    <a:pt x="68" y="0"/>
                    <a:pt x="68" y="0"/>
                    <a:pt x="68" y="0"/>
                  </a:cubicBezTo>
                  <a:cubicBezTo>
                    <a:pt x="67" y="16"/>
                    <a:pt x="58" y="30"/>
                    <a:pt x="45" y="39"/>
                  </a:cubicBezTo>
                  <a:cubicBezTo>
                    <a:pt x="74" y="86"/>
                    <a:pt x="74" y="86"/>
                    <a:pt x="74" y="86"/>
                  </a:cubicBezTo>
                  <a:cubicBezTo>
                    <a:pt x="52" y="86"/>
                    <a:pt x="52" y="86"/>
                    <a:pt x="52" y="86"/>
                  </a:cubicBezTo>
                  <a:cubicBezTo>
                    <a:pt x="29" y="47"/>
                    <a:pt x="29" y="47"/>
                    <a:pt x="29" y="47"/>
                  </a:cubicBezTo>
                  <a:cubicBezTo>
                    <a:pt x="25" y="48"/>
                    <a:pt x="22" y="49"/>
                    <a:pt x="18" y="49"/>
                  </a:cubicBezTo>
                  <a:cubicBezTo>
                    <a:pt x="18" y="86"/>
                    <a:pt x="18" y="86"/>
                    <a:pt x="18" y="86"/>
                  </a:cubicBez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a:extLst>
                <a:ext uri="{FF2B5EF4-FFF2-40B4-BE49-F238E27FC236}">
                  <a16:creationId xmlns:a16="http://schemas.microsoft.com/office/drawing/2014/main" id="{51C7C146-F3D2-44B9-8576-0F0B39D27E09}"/>
                </a:ext>
              </a:extLst>
            </p:cNvPr>
            <p:cNvSpPr>
              <a:spLocks/>
            </p:cNvSpPr>
            <p:nvPr/>
          </p:nvSpPr>
          <p:spPr bwMode="auto">
            <a:xfrm>
              <a:off x="3804" y="3637"/>
              <a:ext cx="33" cy="48"/>
            </a:xfrm>
            <a:custGeom>
              <a:avLst/>
              <a:gdLst>
                <a:gd name="T0" fmla="*/ 0 w 33"/>
                <a:gd name="T1" fmla="*/ 0 h 48"/>
                <a:gd name="T2" fmla="*/ 31 w 33"/>
                <a:gd name="T3" fmla="*/ 0 h 48"/>
                <a:gd name="T4" fmla="*/ 31 w 33"/>
                <a:gd name="T5" fmla="*/ 9 h 48"/>
                <a:gd name="T6" fmla="*/ 10 w 33"/>
                <a:gd name="T7" fmla="*/ 9 h 48"/>
                <a:gd name="T8" fmla="*/ 10 w 33"/>
                <a:gd name="T9" fmla="*/ 19 h 48"/>
                <a:gd name="T10" fmla="*/ 25 w 33"/>
                <a:gd name="T11" fmla="*/ 19 h 48"/>
                <a:gd name="T12" fmla="*/ 25 w 33"/>
                <a:gd name="T13" fmla="*/ 28 h 48"/>
                <a:gd name="T14" fmla="*/ 10 w 33"/>
                <a:gd name="T15" fmla="*/ 28 h 48"/>
                <a:gd name="T16" fmla="*/ 10 w 33"/>
                <a:gd name="T17" fmla="*/ 39 h 48"/>
                <a:gd name="T18" fmla="*/ 33 w 33"/>
                <a:gd name="T19" fmla="*/ 39 h 48"/>
                <a:gd name="T20" fmla="*/ 33 w 33"/>
                <a:gd name="T21" fmla="*/ 48 h 48"/>
                <a:gd name="T22" fmla="*/ 0 w 33"/>
                <a:gd name="T23" fmla="*/ 48 h 48"/>
                <a:gd name="T24" fmla="*/ 0 w 33"/>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8">
                  <a:moveTo>
                    <a:pt x="0" y="0"/>
                  </a:moveTo>
                  <a:lnTo>
                    <a:pt x="31" y="0"/>
                  </a:lnTo>
                  <a:lnTo>
                    <a:pt x="31" y="9"/>
                  </a:lnTo>
                  <a:lnTo>
                    <a:pt x="10" y="9"/>
                  </a:lnTo>
                  <a:lnTo>
                    <a:pt x="10" y="19"/>
                  </a:lnTo>
                  <a:lnTo>
                    <a:pt x="25" y="19"/>
                  </a:lnTo>
                  <a:lnTo>
                    <a:pt x="25" y="28"/>
                  </a:lnTo>
                  <a:lnTo>
                    <a:pt x="10" y="28"/>
                  </a:lnTo>
                  <a:lnTo>
                    <a:pt x="10" y="39"/>
                  </a:lnTo>
                  <a:lnTo>
                    <a:pt x="33" y="39"/>
                  </a:lnTo>
                  <a:lnTo>
                    <a:pt x="33" y="48"/>
                  </a:lnTo>
                  <a:lnTo>
                    <a:pt x="0"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a:extLst>
                <a:ext uri="{FF2B5EF4-FFF2-40B4-BE49-F238E27FC236}">
                  <a16:creationId xmlns:a16="http://schemas.microsoft.com/office/drawing/2014/main" id="{DA6593E1-5933-41E1-9C6E-C9BEC932E75F}"/>
                </a:ext>
              </a:extLst>
            </p:cNvPr>
            <p:cNvSpPr>
              <a:spLocks/>
            </p:cNvSpPr>
            <p:nvPr/>
          </p:nvSpPr>
          <p:spPr bwMode="auto">
            <a:xfrm>
              <a:off x="3842" y="3637"/>
              <a:ext cx="39" cy="48"/>
            </a:xfrm>
            <a:custGeom>
              <a:avLst/>
              <a:gdLst>
                <a:gd name="T0" fmla="*/ 25 w 39"/>
                <a:gd name="T1" fmla="*/ 48 h 48"/>
                <a:gd name="T2" fmla="*/ 15 w 39"/>
                <a:gd name="T3" fmla="*/ 48 h 48"/>
                <a:gd name="T4" fmla="*/ 15 w 39"/>
                <a:gd name="T5" fmla="*/ 9 h 48"/>
                <a:gd name="T6" fmla="*/ 0 w 39"/>
                <a:gd name="T7" fmla="*/ 9 h 48"/>
                <a:gd name="T8" fmla="*/ 0 w 39"/>
                <a:gd name="T9" fmla="*/ 0 h 48"/>
                <a:gd name="T10" fmla="*/ 39 w 39"/>
                <a:gd name="T11" fmla="*/ 0 h 48"/>
                <a:gd name="T12" fmla="*/ 39 w 39"/>
                <a:gd name="T13" fmla="*/ 9 h 48"/>
                <a:gd name="T14" fmla="*/ 25 w 39"/>
                <a:gd name="T15" fmla="*/ 9 h 48"/>
                <a:gd name="T16" fmla="*/ 25 w 3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8">
                  <a:moveTo>
                    <a:pt x="25" y="48"/>
                  </a:moveTo>
                  <a:lnTo>
                    <a:pt x="15" y="48"/>
                  </a:lnTo>
                  <a:lnTo>
                    <a:pt x="15" y="9"/>
                  </a:lnTo>
                  <a:lnTo>
                    <a:pt x="0" y="9"/>
                  </a:lnTo>
                  <a:lnTo>
                    <a:pt x="0" y="0"/>
                  </a:lnTo>
                  <a:lnTo>
                    <a:pt x="39" y="0"/>
                  </a:lnTo>
                  <a:lnTo>
                    <a:pt x="39" y="9"/>
                  </a:lnTo>
                  <a:lnTo>
                    <a:pt x="25" y="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a:extLst>
                <a:ext uri="{FF2B5EF4-FFF2-40B4-BE49-F238E27FC236}">
                  <a16:creationId xmlns:a16="http://schemas.microsoft.com/office/drawing/2014/main" id="{AC9C2359-6D15-43DD-92FF-37399A949AAD}"/>
                </a:ext>
              </a:extLst>
            </p:cNvPr>
            <p:cNvSpPr>
              <a:spLocks noEditPoints="1"/>
            </p:cNvSpPr>
            <p:nvPr/>
          </p:nvSpPr>
          <p:spPr bwMode="auto">
            <a:xfrm>
              <a:off x="3890" y="3637"/>
              <a:ext cx="37" cy="48"/>
            </a:xfrm>
            <a:custGeom>
              <a:avLst/>
              <a:gdLst>
                <a:gd name="T0" fmla="*/ 0 w 64"/>
                <a:gd name="T1" fmla="*/ 0 h 86"/>
                <a:gd name="T2" fmla="*/ 34 w 64"/>
                <a:gd name="T3" fmla="*/ 0 h 86"/>
                <a:gd name="T4" fmla="*/ 61 w 64"/>
                <a:gd name="T5" fmla="*/ 21 h 86"/>
                <a:gd name="T6" fmla="*/ 51 w 64"/>
                <a:gd name="T7" fmla="*/ 38 h 86"/>
                <a:gd name="T8" fmla="*/ 51 w 64"/>
                <a:gd name="T9" fmla="*/ 39 h 86"/>
                <a:gd name="T10" fmla="*/ 64 w 64"/>
                <a:gd name="T11" fmla="*/ 58 h 86"/>
                <a:gd name="T12" fmla="*/ 32 w 64"/>
                <a:gd name="T13" fmla="*/ 86 h 86"/>
                <a:gd name="T14" fmla="*/ 0 w 64"/>
                <a:gd name="T15" fmla="*/ 86 h 86"/>
                <a:gd name="T16" fmla="*/ 0 w 64"/>
                <a:gd name="T17" fmla="*/ 0 h 86"/>
                <a:gd name="T18" fmla="*/ 34 w 64"/>
                <a:gd name="T19" fmla="*/ 33 h 86"/>
                <a:gd name="T20" fmla="*/ 42 w 64"/>
                <a:gd name="T21" fmla="*/ 23 h 86"/>
                <a:gd name="T22" fmla="*/ 33 w 64"/>
                <a:gd name="T23" fmla="*/ 15 h 86"/>
                <a:gd name="T24" fmla="*/ 18 w 64"/>
                <a:gd name="T25" fmla="*/ 15 h 86"/>
                <a:gd name="T26" fmla="*/ 18 w 64"/>
                <a:gd name="T27" fmla="*/ 33 h 86"/>
                <a:gd name="T28" fmla="*/ 34 w 64"/>
                <a:gd name="T29" fmla="*/ 33 h 86"/>
                <a:gd name="T30" fmla="*/ 33 w 64"/>
                <a:gd name="T31" fmla="*/ 71 h 86"/>
                <a:gd name="T32" fmla="*/ 46 w 64"/>
                <a:gd name="T33" fmla="*/ 59 h 86"/>
                <a:gd name="T34" fmla="*/ 33 w 64"/>
                <a:gd name="T35" fmla="*/ 47 h 86"/>
                <a:gd name="T36" fmla="*/ 18 w 64"/>
                <a:gd name="T37" fmla="*/ 47 h 86"/>
                <a:gd name="T38" fmla="*/ 18 w 64"/>
                <a:gd name="T39" fmla="*/ 71 h 86"/>
                <a:gd name="T40" fmla="*/ 33 w 64"/>
                <a:gd name="T41"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6">
                  <a:moveTo>
                    <a:pt x="0" y="0"/>
                  </a:moveTo>
                  <a:cubicBezTo>
                    <a:pt x="34" y="0"/>
                    <a:pt x="34" y="0"/>
                    <a:pt x="34" y="0"/>
                  </a:cubicBezTo>
                  <a:cubicBezTo>
                    <a:pt x="51" y="0"/>
                    <a:pt x="61" y="10"/>
                    <a:pt x="61" y="21"/>
                  </a:cubicBezTo>
                  <a:cubicBezTo>
                    <a:pt x="61" y="28"/>
                    <a:pt x="59" y="33"/>
                    <a:pt x="51" y="38"/>
                  </a:cubicBezTo>
                  <a:cubicBezTo>
                    <a:pt x="51" y="39"/>
                    <a:pt x="51" y="39"/>
                    <a:pt x="51" y="39"/>
                  </a:cubicBezTo>
                  <a:cubicBezTo>
                    <a:pt x="58" y="42"/>
                    <a:pt x="64" y="49"/>
                    <a:pt x="64" y="58"/>
                  </a:cubicBezTo>
                  <a:cubicBezTo>
                    <a:pt x="64" y="77"/>
                    <a:pt x="52" y="86"/>
                    <a:pt x="32" y="86"/>
                  </a:cubicBezTo>
                  <a:cubicBezTo>
                    <a:pt x="0" y="86"/>
                    <a:pt x="0" y="86"/>
                    <a:pt x="0" y="86"/>
                  </a:cubicBezTo>
                  <a:lnTo>
                    <a:pt x="0" y="0"/>
                  </a:lnTo>
                  <a:close/>
                  <a:moveTo>
                    <a:pt x="34" y="33"/>
                  </a:moveTo>
                  <a:cubicBezTo>
                    <a:pt x="40" y="33"/>
                    <a:pt x="42" y="28"/>
                    <a:pt x="42" y="23"/>
                  </a:cubicBezTo>
                  <a:cubicBezTo>
                    <a:pt x="42" y="18"/>
                    <a:pt x="39" y="15"/>
                    <a:pt x="33" y="15"/>
                  </a:cubicBezTo>
                  <a:cubicBezTo>
                    <a:pt x="18" y="15"/>
                    <a:pt x="18" y="15"/>
                    <a:pt x="18" y="15"/>
                  </a:cubicBezTo>
                  <a:cubicBezTo>
                    <a:pt x="18" y="33"/>
                    <a:pt x="18" y="33"/>
                    <a:pt x="18" y="33"/>
                  </a:cubicBezTo>
                  <a:lnTo>
                    <a:pt x="34" y="33"/>
                  </a:lnTo>
                  <a:close/>
                  <a:moveTo>
                    <a:pt x="33" y="71"/>
                  </a:moveTo>
                  <a:cubicBezTo>
                    <a:pt x="42" y="71"/>
                    <a:pt x="46" y="66"/>
                    <a:pt x="46" y="59"/>
                  </a:cubicBezTo>
                  <a:cubicBezTo>
                    <a:pt x="46" y="52"/>
                    <a:pt x="42" y="47"/>
                    <a:pt x="33" y="47"/>
                  </a:cubicBezTo>
                  <a:cubicBezTo>
                    <a:pt x="18" y="47"/>
                    <a:pt x="18" y="47"/>
                    <a:pt x="18" y="47"/>
                  </a:cubicBezTo>
                  <a:cubicBezTo>
                    <a:pt x="18" y="71"/>
                    <a:pt x="18" y="71"/>
                    <a:pt x="18" y="71"/>
                  </a:cubicBezTo>
                  <a:lnTo>
                    <a:pt x="33"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a:extLst>
                <a:ext uri="{FF2B5EF4-FFF2-40B4-BE49-F238E27FC236}">
                  <a16:creationId xmlns:a16="http://schemas.microsoft.com/office/drawing/2014/main" id="{5CF04082-4A33-4834-A45D-E5E97ACB52B9}"/>
                </a:ext>
              </a:extLst>
            </p:cNvPr>
            <p:cNvSpPr>
              <a:spLocks noEditPoints="1"/>
            </p:cNvSpPr>
            <p:nvPr/>
          </p:nvSpPr>
          <p:spPr bwMode="auto">
            <a:xfrm>
              <a:off x="3932" y="3637"/>
              <a:ext cx="41" cy="48"/>
            </a:xfrm>
            <a:custGeom>
              <a:avLst/>
              <a:gdLst>
                <a:gd name="T0" fmla="*/ 48 w 73"/>
                <a:gd name="T1" fmla="*/ 0 h 86"/>
                <a:gd name="T2" fmla="*/ 73 w 73"/>
                <a:gd name="T3" fmla="*/ 86 h 86"/>
                <a:gd name="T4" fmla="*/ 54 w 73"/>
                <a:gd name="T5" fmla="*/ 86 h 86"/>
                <a:gd name="T6" fmla="*/ 53 w 73"/>
                <a:gd name="T7" fmla="*/ 66 h 86"/>
                <a:gd name="T8" fmla="*/ 18 w 73"/>
                <a:gd name="T9" fmla="*/ 66 h 86"/>
                <a:gd name="T10" fmla="*/ 17 w 73"/>
                <a:gd name="T11" fmla="*/ 86 h 86"/>
                <a:gd name="T12" fmla="*/ 0 w 73"/>
                <a:gd name="T13" fmla="*/ 86 h 86"/>
                <a:gd name="T14" fmla="*/ 24 w 73"/>
                <a:gd name="T15" fmla="*/ 0 h 86"/>
                <a:gd name="T16" fmla="*/ 48 w 73"/>
                <a:gd name="T17" fmla="*/ 0 h 86"/>
                <a:gd name="T18" fmla="*/ 50 w 73"/>
                <a:gd name="T19" fmla="*/ 51 h 86"/>
                <a:gd name="T20" fmla="*/ 36 w 73"/>
                <a:gd name="T21" fmla="*/ 15 h 86"/>
                <a:gd name="T22" fmla="*/ 21 w 73"/>
                <a:gd name="T23" fmla="*/ 51 h 86"/>
                <a:gd name="T24" fmla="*/ 50 w 73"/>
                <a:gd name="T25"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6">
                  <a:moveTo>
                    <a:pt x="48" y="0"/>
                  </a:moveTo>
                  <a:cubicBezTo>
                    <a:pt x="64" y="25"/>
                    <a:pt x="72" y="55"/>
                    <a:pt x="73" y="86"/>
                  </a:cubicBezTo>
                  <a:cubicBezTo>
                    <a:pt x="54" y="86"/>
                    <a:pt x="54" y="86"/>
                    <a:pt x="54" y="86"/>
                  </a:cubicBezTo>
                  <a:cubicBezTo>
                    <a:pt x="54" y="83"/>
                    <a:pt x="54" y="75"/>
                    <a:pt x="53" y="66"/>
                  </a:cubicBezTo>
                  <a:cubicBezTo>
                    <a:pt x="18" y="66"/>
                    <a:pt x="18" y="66"/>
                    <a:pt x="18" y="66"/>
                  </a:cubicBezTo>
                  <a:cubicBezTo>
                    <a:pt x="18" y="72"/>
                    <a:pt x="17" y="78"/>
                    <a:pt x="17" y="86"/>
                  </a:cubicBezTo>
                  <a:cubicBezTo>
                    <a:pt x="0" y="86"/>
                    <a:pt x="0" y="86"/>
                    <a:pt x="0" y="86"/>
                  </a:cubicBezTo>
                  <a:cubicBezTo>
                    <a:pt x="0" y="54"/>
                    <a:pt x="9" y="25"/>
                    <a:pt x="24" y="0"/>
                  </a:cubicBezTo>
                  <a:lnTo>
                    <a:pt x="48" y="0"/>
                  </a:lnTo>
                  <a:close/>
                  <a:moveTo>
                    <a:pt x="50" y="51"/>
                  </a:moveTo>
                  <a:cubicBezTo>
                    <a:pt x="47" y="37"/>
                    <a:pt x="40" y="23"/>
                    <a:pt x="36" y="15"/>
                  </a:cubicBezTo>
                  <a:cubicBezTo>
                    <a:pt x="31" y="22"/>
                    <a:pt x="26" y="34"/>
                    <a:pt x="21" y="51"/>
                  </a:cubicBezTo>
                  <a:lnTo>
                    <a:pt x="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a:extLst>
                <a:ext uri="{FF2B5EF4-FFF2-40B4-BE49-F238E27FC236}">
                  <a16:creationId xmlns:a16="http://schemas.microsoft.com/office/drawing/2014/main" id="{60F1B399-0AE2-4146-BA43-D1166249E16F}"/>
                </a:ext>
              </a:extLst>
            </p:cNvPr>
            <p:cNvSpPr>
              <a:spLocks/>
            </p:cNvSpPr>
            <p:nvPr/>
          </p:nvSpPr>
          <p:spPr bwMode="auto">
            <a:xfrm>
              <a:off x="3982" y="3637"/>
              <a:ext cx="32" cy="48"/>
            </a:xfrm>
            <a:custGeom>
              <a:avLst/>
              <a:gdLst>
                <a:gd name="T0" fmla="*/ 0 w 32"/>
                <a:gd name="T1" fmla="*/ 0 h 48"/>
                <a:gd name="T2" fmla="*/ 10 w 32"/>
                <a:gd name="T3" fmla="*/ 0 h 48"/>
                <a:gd name="T4" fmla="*/ 10 w 32"/>
                <a:gd name="T5" fmla="*/ 39 h 48"/>
                <a:gd name="T6" fmla="*/ 32 w 32"/>
                <a:gd name="T7" fmla="*/ 39 h 48"/>
                <a:gd name="T8" fmla="*/ 32 w 32"/>
                <a:gd name="T9" fmla="*/ 48 h 48"/>
                <a:gd name="T10" fmla="*/ 0 w 32"/>
                <a:gd name="T11" fmla="*/ 48 h 48"/>
                <a:gd name="T12" fmla="*/ 0 w 3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2" h="48">
                  <a:moveTo>
                    <a:pt x="0" y="0"/>
                  </a:moveTo>
                  <a:lnTo>
                    <a:pt x="10" y="0"/>
                  </a:lnTo>
                  <a:lnTo>
                    <a:pt x="10" y="39"/>
                  </a:lnTo>
                  <a:lnTo>
                    <a:pt x="32" y="39"/>
                  </a:lnTo>
                  <a:lnTo>
                    <a:pt x="32" y="48"/>
                  </a:lnTo>
                  <a:lnTo>
                    <a:pt x="0"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a:extLst>
                <a:ext uri="{FF2B5EF4-FFF2-40B4-BE49-F238E27FC236}">
                  <a16:creationId xmlns:a16="http://schemas.microsoft.com/office/drawing/2014/main" id="{4DDF8F00-0342-406D-9BD5-8C6746D8AE51}"/>
                </a:ext>
              </a:extLst>
            </p:cNvPr>
            <p:cNvSpPr>
              <a:spLocks/>
            </p:cNvSpPr>
            <p:nvPr/>
          </p:nvSpPr>
          <p:spPr bwMode="auto">
            <a:xfrm>
              <a:off x="4021" y="3637"/>
              <a:ext cx="32" cy="48"/>
            </a:xfrm>
            <a:custGeom>
              <a:avLst/>
              <a:gdLst>
                <a:gd name="T0" fmla="*/ 0 w 32"/>
                <a:gd name="T1" fmla="*/ 0 h 48"/>
                <a:gd name="T2" fmla="*/ 10 w 32"/>
                <a:gd name="T3" fmla="*/ 0 h 48"/>
                <a:gd name="T4" fmla="*/ 10 w 32"/>
                <a:gd name="T5" fmla="*/ 39 h 48"/>
                <a:gd name="T6" fmla="*/ 32 w 32"/>
                <a:gd name="T7" fmla="*/ 39 h 48"/>
                <a:gd name="T8" fmla="*/ 32 w 32"/>
                <a:gd name="T9" fmla="*/ 48 h 48"/>
                <a:gd name="T10" fmla="*/ 0 w 32"/>
                <a:gd name="T11" fmla="*/ 48 h 48"/>
                <a:gd name="T12" fmla="*/ 0 w 3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2" h="48">
                  <a:moveTo>
                    <a:pt x="0" y="0"/>
                  </a:moveTo>
                  <a:lnTo>
                    <a:pt x="10" y="0"/>
                  </a:lnTo>
                  <a:lnTo>
                    <a:pt x="10" y="39"/>
                  </a:lnTo>
                  <a:lnTo>
                    <a:pt x="32" y="39"/>
                  </a:lnTo>
                  <a:lnTo>
                    <a:pt x="32" y="48"/>
                  </a:lnTo>
                  <a:lnTo>
                    <a:pt x="0"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57" name="Image 56">
            <a:extLst>
              <a:ext uri="{FF2B5EF4-FFF2-40B4-BE49-F238E27FC236}">
                <a16:creationId xmlns:a16="http://schemas.microsoft.com/office/drawing/2014/main" id="{7509F75A-6011-46DC-9634-9A03DBDBE6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7335" y="5160522"/>
            <a:ext cx="756060" cy="1152000"/>
          </a:xfrm>
          <a:prstGeom prst="rect">
            <a:avLst/>
          </a:prstGeom>
        </p:spPr>
      </p:pic>
      <p:pic>
        <p:nvPicPr>
          <p:cNvPr id="61" name="Image 60">
            <a:extLst>
              <a:ext uri="{FF2B5EF4-FFF2-40B4-BE49-F238E27FC236}">
                <a16:creationId xmlns:a16="http://schemas.microsoft.com/office/drawing/2014/main" id="{BCC0FA9C-7FB5-40F8-8B37-B31F10C8A7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1309" y="5412522"/>
            <a:ext cx="1244124" cy="648000"/>
          </a:xfrm>
          <a:prstGeom prst="rect">
            <a:avLst/>
          </a:prstGeom>
        </p:spPr>
      </p:pic>
      <p:pic>
        <p:nvPicPr>
          <p:cNvPr id="3" name="Image 2" descr="Une image contenant texte, clipart&#10;&#10;Description générée automatiquement">
            <a:extLst>
              <a:ext uri="{FF2B5EF4-FFF2-40B4-BE49-F238E27FC236}">
                <a16:creationId xmlns:a16="http://schemas.microsoft.com/office/drawing/2014/main" id="{82B54A68-B733-42B4-9759-DEA9245A1F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02736" y="5160522"/>
            <a:ext cx="661591" cy="1152000"/>
          </a:xfrm>
          <a:prstGeom prst="rect">
            <a:avLst/>
          </a:prstGeom>
        </p:spPr>
      </p:pic>
      <p:pic>
        <p:nvPicPr>
          <p:cNvPr id="5" name="Image 4">
            <a:extLst>
              <a:ext uri="{FF2B5EF4-FFF2-40B4-BE49-F238E27FC236}">
                <a16:creationId xmlns:a16="http://schemas.microsoft.com/office/drawing/2014/main" id="{6D01731C-FFA5-4EAD-A873-D8BA2F3105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66910" y="5295343"/>
            <a:ext cx="1380785" cy="882358"/>
          </a:xfrm>
          <a:prstGeom prst="rect">
            <a:avLst/>
          </a:prstGeom>
        </p:spPr>
      </p:pic>
      <p:pic>
        <p:nvPicPr>
          <p:cNvPr id="43" name="Image 42">
            <a:extLst>
              <a:ext uri="{FF2B5EF4-FFF2-40B4-BE49-F238E27FC236}">
                <a16:creationId xmlns:a16="http://schemas.microsoft.com/office/drawing/2014/main" id="{6E2FF5EF-4B7D-4001-837F-83EAE00D93E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4339" y="5160522"/>
            <a:ext cx="903572" cy="1152000"/>
          </a:xfrm>
          <a:prstGeom prst="rect">
            <a:avLst/>
          </a:prstGeom>
        </p:spPr>
      </p:pic>
      <p:pic>
        <p:nvPicPr>
          <p:cNvPr id="45" name="Image 44" descr="Une image contenant texte, clipart&#10;&#10;Description générée automatiquement">
            <a:extLst>
              <a:ext uri="{FF2B5EF4-FFF2-40B4-BE49-F238E27FC236}">
                <a16:creationId xmlns:a16="http://schemas.microsoft.com/office/drawing/2014/main" id="{08549AE1-0161-477D-85A4-6D7E7DEC791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478712" y="5431661"/>
            <a:ext cx="1625422" cy="609722"/>
          </a:xfrm>
          <a:prstGeom prst="rect">
            <a:avLst/>
          </a:prstGeom>
        </p:spPr>
      </p:pic>
      <p:pic>
        <p:nvPicPr>
          <p:cNvPr id="4" name="Image 3">
            <a:extLst>
              <a:ext uri="{FF2B5EF4-FFF2-40B4-BE49-F238E27FC236}">
                <a16:creationId xmlns:a16="http://schemas.microsoft.com/office/drawing/2014/main" id="{F1C0AA21-8E7E-4360-B618-06F17A018D4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427614" y="4987881"/>
            <a:ext cx="1857389" cy="1497283"/>
          </a:xfrm>
          <a:prstGeom prst="rect">
            <a:avLst/>
          </a:prstGeom>
        </p:spPr>
      </p:pic>
    </p:spTree>
    <p:extLst>
      <p:ext uri="{BB962C8B-B14F-4D97-AF65-F5344CB8AC3E}">
        <p14:creationId xmlns:p14="http://schemas.microsoft.com/office/powerpoint/2010/main" val="404637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ésentation Bis">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5F91DB78-C01C-4373-8ECE-EA3ED640F80B}"/>
              </a:ext>
            </a:extLst>
          </p:cNvPr>
          <p:cNvSpPr>
            <a:spLocks noChangeAspect="1" noEditPoints="1"/>
          </p:cNvSpPr>
          <p:nvPr userDrawn="1"/>
        </p:nvSpPr>
        <p:spPr bwMode="auto">
          <a:xfrm>
            <a:off x="7736909" y="237348"/>
            <a:ext cx="7916748" cy="7920416"/>
          </a:xfrm>
          <a:custGeom>
            <a:avLst/>
            <a:gdLst>
              <a:gd name="T0" fmla="*/ 1493 w 1990"/>
              <a:gd name="T1" fmla="*/ 498 h 1991"/>
              <a:gd name="T2" fmla="*/ 1061 w 1990"/>
              <a:gd name="T3" fmla="*/ 294 h 1991"/>
              <a:gd name="T4" fmla="*/ 1061 w 1990"/>
              <a:gd name="T5" fmla="*/ 294 h 1991"/>
              <a:gd name="T6" fmla="*/ 1061 w 1990"/>
              <a:gd name="T7" fmla="*/ 294 h 1991"/>
              <a:gd name="T8" fmla="*/ 995 w 1990"/>
              <a:gd name="T9" fmla="*/ 291 h 1991"/>
              <a:gd name="T10" fmla="*/ 497 w 1990"/>
              <a:gd name="T11" fmla="*/ 498 h 1991"/>
              <a:gd name="T12" fmla="*/ 291 w 1990"/>
              <a:gd name="T13" fmla="*/ 996 h 1991"/>
              <a:gd name="T14" fmla="*/ 497 w 1990"/>
              <a:gd name="T15" fmla="*/ 1494 h 1991"/>
              <a:gd name="T16" fmla="*/ 995 w 1990"/>
              <a:gd name="T17" fmla="*/ 1700 h 1991"/>
              <a:gd name="T18" fmla="*/ 1493 w 1990"/>
              <a:gd name="T19" fmla="*/ 1494 h 1991"/>
              <a:gd name="T20" fmla="*/ 1493 w 1990"/>
              <a:gd name="T21" fmla="*/ 498 h 1991"/>
              <a:gd name="T22" fmla="*/ 623 w 1990"/>
              <a:gd name="T23" fmla="*/ 624 h 1991"/>
              <a:gd name="T24" fmla="*/ 871 w 1990"/>
              <a:gd name="T25" fmla="*/ 485 h 1991"/>
              <a:gd name="T26" fmla="*/ 731 w 1990"/>
              <a:gd name="T27" fmla="*/ 732 h 1991"/>
              <a:gd name="T28" fmla="*/ 484 w 1990"/>
              <a:gd name="T29" fmla="*/ 871 h 1991"/>
              <a:gd name="T30" fmla="*/ 623 w 1990"/>
              <a:gd name="T31" fmla="*/ 624 h 1991"/>
              <a:gd name="T32" fmla="*/ 473 w 1990"/>
              <a:gd name="T33" fmla="*/ 1056 h 1991"/>
              <a:gd name="T34" fmla="*/ 858 w 1990"/>
              <a:gd name="T35" fmla="*/ 859 h 1991"/>
              <a:gd name="T36" fmla="*/ 1055 w 1990"/>
              <a:gd name="T37" fmla="*/ 474 h 1991"/>
              <a:gd name="T38" fmla="*/ 1298 w 1990"/>
              <a:gd name="T39" fmla="*/ 566 h 1991"/>
              <a:gd name="T40" fmla="*/ 566 w 1990"/>
              <a:gd name="T41" fmla="*/ 1299 h 1991"/>
              <a:gd name="T42" fmla="*/ 473 w 1990"/>
              <a:gd name="T43" fmla="*/ 1056 h 1991"/>
              <a:gd name="T44" fmla="*/ 930 w 1990"/>
              <a:gd name="T45" fmla="*/ 1517 h 1991"/>
              <a:gd name="T46" fmla="*/ 692 w 1990"/>
              <a:gd name="T47" fmla="*/ 1425 h 1991"/>
              <a:gd name="T48" fmla="*/ 1424 w 1990"/>
              <a:gd name="T49" fmla="*/ 693 h 1991"/>
              <a:gd name="T50" fmla="*/ 1515 w 1990"/>
              <a:gd name="T51" fmla="*/ 923 h 1991"/>
              <a:gd name="T52" fmla="*/ 1129 w 1990"/>
              <a:gd name="T53" fmla="*/ 1121 h 1991"/>
              <a:gd name="T54" fmla="*/ 930 w 1990"/>
              <a:gd name="T55" fmla="*/ 1517 h 1991"/>
              <a:gd name="T56" fmla="*/ 1367 w 1990"/>
              <a:gd name="T57" fmla="*/ 1367 h 1991"/>
              <a:gd name="T58" fmla="*/ 1113 w 1990"/>
              <a:gd name="T59" fmla="*/ 1508 h 1991"/>
              <a:gd name="T60" fmla="*/ 1255 w 1990"/>
              <a:gd name="T61" fmla="*/ 1247 h 1991"/>
              <a:gd name="T62" fmla="*/ 1508 w 1990"/>
              <a:gd name="T63" fmla="*/ 1107 h 1991"/>
              <a:gd name="T64" fmla="*/ 1367 w 1990"/>
              <a:gd name="T65" fmla="*/ 1367 h 1991"/>
              <a:gd name="T66" fmla="*/ 1699 w 1990"/>
              <a:gd name="T67" fmla="*/ 292 h 1991"/>
              <a:gd name="T68" fmla="*/ 995 w 1990"/>
              <a:gd name="T69" fmla="*/ 0 h 1991"/>
              <a:gd name="T70" fmla="*/ 291 w 1990"/>
              <a:gd name="T71" fmla="*/ 292 h 1991"/>
              <a:gd name="T72" fmla="*/ 0 w 1990"/>
              <a:gd name="T73" fmla="*/ 996 h 1991"/>
              <a:gd name="T74" fmla="*/ 291 w 1990"/>
              <a:gd name="T75" fmla="*/ 1700 h 1991"/>
              <a:gd name="T76" fmla="*/ 995 w 1990"/>
              <a:gd name="T77" fmla="*/ 1991 h 1991"/>
              <a:gd name="T78" fmla="*/ 1699 w 1990"/>
              <a:gd name="T79" fmla="*/ 1700 h 1991"/>
              <a:gd name="T80" fmla="*/ 1990 w 1990"/>
              <a:gd name="T81" fmla="*/ 996 h 1991"/>
              <a:gd name="T82" fmla="*/ 1699 w 1990"/>
              <a:gd name="T83" fmla="*/ 292 h 1991"/>
              <a:gd name="T84" fmla="*/ 1572 w 1990"/>
              <a:gd name="T85" fmla="*/ 1573 h 1991"/>
              <a:gd name="T86" fmla="*/ 995 w 1990"/>
              <a:gd name="T87" fmla="*/ 1812 h 1991"/>
              <a:gd name="T88" fmla="*/ 418 w 1990"/>
              <a:gd name="T89" fmla="*/ 1573 h 1991"/>
              <a:gd name="T90" fmla="*/ 178 w 1990"/>
              <a:gd name="T91" fmla="*/ 996 h 1991"/>
              <a:gd name="T92" fmla="*/ 418 w 1990"/>
              <a:gd name="T93" fmla="*/ 418 h 1991"/>
              <a:gd name="T94" fmla="*/ 995 w 1990"/>
              <a:gd name="T95" fmla="*/ 179 h 1991"/>
              <a:gd name="T96" fmla="*/ 1572 w 1990"/>
              <a:gd name="T97" fmla="*/ 418 h 1991"/>
              <a:gd name="T98" fmla="*/ 1811 w 1990"/>
              <a:gd name="T99" fmla="*/ 996 h 1991"/>
              <a:gd name="T100" fmla="*/ 1572 w 1990"/>
              <a:gd name="T101" fmla="*/ 1573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0" h="1991">
                <a:moveTo>
                  <a:pt x="1493" y="498"/>
                </a:moveTo>
                <a:cubicBezTo>
                  <a:pt x="1376" y="380"/>
                  <a:pt x="1224" y="310"/>
                  <a:pt x="1061" y="294"/>
                </a:cubicBezTo>
                <a:cubicBezTo>
                  <a:pt x="1061" y="294"/>
                  <a:pt x="1061" y="294"/>
                  <a:pt x="1061" y="294"/>
                </a:cubicBezTo>
                <a:cubicBezTo>
                  <a:pt x="1061" y="294"/>
                  <a:pt x="1061" y="294"/>
                  <a:pt x="1061" y="294"/>
                </a:cubicBezTo>
                <a:cubicBezTo>
                  <a:pt x="1039" y="292"/>
                  <a:pt x="1017" y="291"/>
                  <a:pt x="995" y="291"/>
                </a:cubicBezTo>
                <a:cubicBezTo>
                  <a:pt x="807" y="291"/>
                  <a:pt x="630" y="365"/>
                  <a:pt x="497" y="498"/>
                </a:cubicBezTo>
                <a:cubicBezTo>
                  <a:pt x="364" y="631"/>
                  <a:pt x="291" y="808"/>
                  <a:pt x="291" y="996"/>
                </a:cubicBezTo>
                <a:cubicBezTo>
                  <a:pt x="291" y="1184"/>
                  <a:pt x="364" y="1361"/>
                  <a:pt x="497" y="1494"/>
                </a:cubicBezTo>
                <a:cubicBezTo>
                  <a:pt x="630" y="1627"/>
                  <a:pt x="807" y="1700"/>
                  <a:pt x="995" y="1700"/>
                </a:cubicBezTo>
                <a:cubicBezTo>
                  <a:pt x="1183" y="1700"/>
                  <a:pt x="1360" y="1627"/>
                  <a:pt x="1493" y="1494"/>
                </a:cubicBezTo>
                <a:cubicBezTo>
                  <a:pt x="1768" y="1219"/>
                  <a:pt x="1768" y="772"/>
                  <a:pt x="1493" y="498"/>
                </a:cubicBezTo>
                <a:close/>
                <a:moveTo>
                  <a:pt x="623" y="624"/>
                </a:moveTo>
                <a:cubicBezTo>
                  <a:pt x="693" y="555"/>
                  <a:pt x="778" y="507"/>
                  <a:pt x="871" y="485"/>
                </a:cubicBezTo>
                <a:cubicBezTo>
                  <a:pt x="848" y="578"/>
                  <a:pt x="801" y="663"/>
                  <a:pt x="731" y="732"/>
                </a:cubicBezTo>
                <a:cubicBezTo>
                  <a:pt x="662" y="801"/>
                  <a:pt x="577" y="849"/>
                  <a:pt x="484" y="871"/>
                </a:cubicBezTo>
                <a:cubicBezTo>
                  <a:pt x="507" y="778"/>
                  <a:pt x="554" y="693"/>
                  <a:pt x="623" y="624"/>
                </a:cubicBezTo>
                <a:close/>
                <a:moveTo>
                  <a:pt x="473" y="1056"/>
                </a:moveTo>
                <a:cubicBezTo>
                  <a:pt x="617" y="1032"/>
                  <a:pt x="752" y="964"/>
                  <a:pt x="858" y="859"/>
                </a:cubicBezTo>
                <a:cubicBezTo>
                  <a:pt x="964" y="753"/>
                  <a:pt x="1032" y="618"/>
                  <a:pt x="1055" y="474"/>
                </a:cubicBezTo>
                <a:cubicBezTo>
                  <a:pt x="1143" y="484"/>
                  <a:pt x="1226" y="515"/>
                  <a:pt x="1298" y="566"/>
                </a:cubicBezTo>
                <a:cubicBezTo>
                  <a:pt x="566" y="1299"/>
                  <a:pt x="566" y="1299"/>
                  <a:pt x="566" y="1299"/>
                </a:cubicBezTo>
                <a:cubicBezTo>
                  <a:pt x="515" y="1227"/>
                  <a:pt x="483" y="1144"/>
                  <a:pt x="473" y="1056"/>
                </a:cubicBezTo>
                <a:close/>
                <a:moveTo>
                  <a:pt x="930" y="1517"/>
                </a:moveTo>
                <a:cubicBezTo>
                  <a:pt x="844" y="1507"/>
                  <a:pt x="762" y="1475"/>
                  <a:pt x="692" y="1425"/>
                </a:cubicBezTo>
                <a:cubicBezTo>
                  <a:pt x="1424" y="693"/>
                  <a:pt x="1424" y="693"/>
                  <a:pt x="1424" y="693"/>
                </a:cubicBezTo>
                <a:cubicBezTo>
                  <a:pt x="1474" y="763"/>
                  <a:pt x="1504" y="842"/>
                  <a:pt x="1515" y="923"/>
                </a:cubicBezTo>
                <a:cubicBezTo>
                  <a:pt x="1370" y="947"/>
                  <a:pt x="1235" y="1015"/>
                  <a:pt x="1129" y="1121"/>
                </a:cubicBezTo>
                <a:cubicBezTo>
                  <a:pt x="1020" y="1229"/>
                  <a:pt x="951" y="1368"/>
                  <a:pt x="930" y="1517"/>
                </a:cubicBezTo>
                <a:close/>
                <a:moveTo>
                  <a:pt x="1367" y="1367"/>
                </a:moveTo>
                <a:cubicBezTo>
                  <a:pt x="1296" y="1438"/>
                  <a:pt x="1208" y="1486"/>
                  <a:pt x="1113" y="1508"/>
                </a:cubicBezTo>
                <a:cubicBezTo>
                  <a:pt x="1134" y="1410"/>
                  <a:pt x="1183" y="1320"/>
                  <a:pt x="1255" y="1247"/>
                </a:cubicBezTo>
                <a:cubicBezTo>
                  <a:pt x="1326" y="1177"/>
                  <a:pt x="1414" y="1129"/>
                  <a:pt x="1508" y="1107"/>
                </a:cubicBezTo>
                <a:cubicBezTo>
                  <a:pt x="1488" y="1202"/>
                  <a:pt x="1441" y="1293"/>
                  <a:pt x="1367" y="1367"/>
                </a:cubicBezTo>
                <a:close/>
                <a:moveTo>
                  <a:pt x="1699" y="292"/>
                </a:moveTo>
                <a:cubicBezTo>
                  <a:pt x="1511" y="104"/>
                  <a:pt x="1261" y="0"/>
                  <a:pt x="995" y="0"/>
                </a:cubicBezTo>
                <a:cubicBezTo>
                  <a:pt x="729" y="0"/>
                  <a:pt x="479" y="104"/>
                  <a:pt x="291" y="292"/>
                </a:cubicBezTo>
                <a:cubicBezTo>
                  <a:pt x="103" y="480"/>
                  <a:pt x="0" y="730"/>
                  <a:pt x="0" y="996"/>
                </a:cubicBezTo>
                <a:cubicBezTo>
                  <a:pt x="0" y="1262"/>
                  <a:pt x="103" y="1512"/>
                  <a:pt x="291" y="1700"/>
                </a:cubicBezTo>
                <a:cubicBezTo>
                  <a:pt x="479" y="1888"/>
                  <a:pt x="729" y="1991"/>
                  <a:pt x="995" y="1991"/>
                </a:cubicBezTo>
                <a:cubicBezTo>
                  <a:pt x="1261" y="1991"/>
                  <a:pt x="1511" y="1888"/>
                  <a:pt x="1699" y="1700"/>
                </a:cubicBezTo>
                <a:cubicBezTo>
                  <a:pt x="1887" y="1512"/>
                  <a:pt x="1990" y="1262"/>
                  <a:pt x="1990" y="996"/>
                </a:cubicBezTo>
                <a:cubicBezTo>
                  <a:pt x="1990" y="730"/>
                  <a:pt x="1887" y="480"/>
                  <a:pt x="1699" y="292"/>
                </a:cubicBezTo>
                <a:close/>
                <a:moveTo>
                  <a:pt x="1572" y="1573"/>
                </a:moveTo>
                <a:cubicBezTo>
                  <a:pt x="1418" y="1727"/>
                  <a:pt x="1213" y="1812"/>
                  <a:pt x="995" y="1812"/>
                </a:cubicBezTo>
                <a:cubicBezTo>
                  <a:pt x="777" y="1812"/>
                  <a:pt x="572" y="1727"/>
                  <a:pt x="418" y="1573"/>
                </a:cubicBezTo>
                <a:cubicBezTo>
                  <a:pt x="263" y="1419"/>
                  <a:pt x="178" y="1214"/>
                  <a:pt x="178" y="996"/>
                </a:cubicBezTo>
                <a:cubicBezTo>
                  <a:pt x="178" y="778"/>
                  <a:pt x="263" y="572"/>
                  <a:pt x="418" y="418"/>
                </a:cubicBezTo>
                <a:cubicBezTo>
                  <a:pt x="572" y="264"/>
                  <a:pt x="777" y="179"/>
                  <a:pt x="995" y="179"/>
                </a:cubicBezTo>
                <a:cubicBezTo>
                  <a:pt x="1213" y="179"/>
                  <a:pt x="1418" y="264"/>
                  <a:pt x="1572" y="418"/>
                </a:cubicBezTo>
                <a:cubicBezTo>
                  <a:pt x="1727" y="572"/>
                  <a:pt x="1811" y="778"/>
                  <a:pt x="1811" y="996"/>
                </a:cubicBezTo>
                <a:cubicBezTo>
                  <a:pt x="1811" y="1214"/>
                  <a:pt x="1727" y="1419"/>
                  <a:pt x="1572" y="1573"/>
                </a:cubicBezTo>
                <a:close/>
              </a:path>
            </a:pathLst>
          </a:custGeom>
          <a:gradFill>
            <a:gsLst>
              <a:gs pos="75000">
                <a:srgbClr val="002776"/>
              </a:gs>
              <a:gs pos="48000">
                <a:srgbClr val="D52B1E"/>
              </a:gs>
            </a:gsLst>
            <a:lin ang="8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Titre 11">
            <a:extLst>
              <a:ext uri="{FF2B5EF4-FFF2-40B4-BE49-F238E27FC236}">
                <a16:creationId xmlns:a16="http://schemas.microsoft.com/office/drawing/2014/main" id="{0163F66B-7F18-43BF-AE54-78B9E5DF2852}"/>
              </a:ext>
            </a:extLst>
          </p:cNvPr>
          <p:cNvSpPr>
            <a:spLocks noGrp="1"/>
          </p:cNvSpPr>
          <p:nvPr>
            <p:ph type="title"/>
          </p:nvPr>
        </p:nvSpPr>
        <p:spPr>
          <a:xfrm>
            <a:off x="738190" y="2699570"/>
            <a:ext cx="7760351" cy="729430"/>
          </a:xfrm>
        </p:spPr>
        <p:txBody>
          <a:bodyPr anchor="t" anchorCtr="0">
            <a:spAutoFit/>
          </a:bodyPr>
          <a:lstStyle>
            <a:lvl1pPr>
              <a:defRPr sz="4600" b="1">
                <a:solidFill>
                  <a:schemeClr val="tx2"/>
                </a:solidFill>
              </a:defRPr>
            </a:lvl1pPr>
          </a:lstStyle>
          <a:p>
            <a:r>
              <a:rPr lang="fr-FR" dirty="0"/>
              <a:t>Modifiez le style du titre</a:t>
            </a:r>
          </a:p>
        </p:txBody>
      </p:sp>
      <p:sp>
        <p:nvSpPr>
          <p:cNvPr id="14" name="Espace réservé du texte 13">
            <a:extLst>
              <a:ext uri="{FF2B5EF4-FFF2-40B4-BE49-F238E27FC236}">
                <a16:creationId xmlns:a16="http://schemas.microsoft.com/office/drawing/2014/main" id="{2C2D8D62-E0BA-4F55-A822-E983FC1BD51C}"/>
              </a:ext>
            </a:extLst>
          </p:cNvPr>
          <p:cNvSpPr>
            <a:spLocks noGrp="1"/>
          </p:cNvSpPr>
          <p:nvPr>
            <p:ph type="body" sz="quarter" idx="10"/>
          </p:nvPr>
        </p:nvSpPr>
        <p:spPr>
          <a:xfrm>
            <a:off x="738188" y="3986018"/>
            <a:ext cx="7759700" cy="300082"/>
          </a:xfrm>
        </p:spPr>
        <p:txBody>
          <a:bodyPr>
            <a:spAutoFit/>
          </a:bodyPr>
          <a:lstStyle>
            <a:lvl1pPr>
              <a:buNone/>
              <a:defRPr sz="1500" b="1">
                <a:solidFill>
                  <a:schemeClr val="tx2"/>
                </a:solidFill>
              </a:defRPr>
            </a:lvl1pPr>
            <a:lvl2pPr>
              <a:defRPr sz="1800"/>
            </a:lvl2pPr>
            <a:lvl3pPr>
              <a:defRPr sz="1800"/>
            </a:lvl3pPr>
            <a:lvl4pPr>
              <a:defRPr sz="1800"/>
            </a:lvl4pPr>
            <a:lvl5pPr>
              <a:defRPr sz="1800"/>
            </a:lvl5pPr>
          </a:lstStyle>
          <a:p>
            <a:pPr lvl="0"/>
            <a:r>
              <a:rPr lang="fr-FR" dirty="0"/>
              <a:t>Cliquez pour modifier les styles du texte du masque</a:t>
            </a:r>
          </a:p>
        </p:txBody>
      </p:sp>
    </p:spTree>
    <p:extLst>
      <p:ext uri="{BB962C8B-B14F-4D97-AF65-F5344CB8AC3E}">
        <p14:creationId xmlns:p14="http://schemas.microsoft.com/office/powerpoint/2010/main" val="16199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D6AC90-952A-4D73-A976-B8FD8CA7D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EF599CD-28F9-4078-B0D9-24786EBCE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E4DB18-F177-49D1-BD08-BBF99A7BD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438B-4604-4AD4-AF14-62736D546AB4}"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E1FBD1CF-9BA8-4ED2-9879-583EB4338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3744167-6AFB-4559-BF42-8C0D8318A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6B401-C743-4255-9C01-ECE7881CDE40}" type="slidenum">
              <a:rPr lang="fr-FR" smtClean="0"/>
              <a:t>‹N°›</a:t>
            </a:fld>
            <a:endParaRPr lang="fr-FR"/>
          </a:p>
        </p:txBody>
      </p:sp>
    </p:spTree>
    <p:extLst>
      <p:ext uri="{BB962C8B-B14F-4D97-AF65-F5344CB8AC3E}">
        <p14:creationId xmlns:p14="http://schemas.microsoft.com/office/powerpoint/2010/main" val="2346269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2" r:id="rId8"/>
    <p:sldLayoutId id="2147483660" r:id="rId9"/>
    <p:sldLayoutId id="2147483661"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ailymotion.com/video/x8fpe1r"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6f33XNVNLkY&amp;list=PLxxik_iIb3zqNYqsGYPHBa7-7tdut-3Ri&amp;index=4"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nwCWutYqlvo"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1kd9CbYcseA"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AE2AE-0538-4EE3-83E0-4CE716F60F98}"/>
              </a:ext>
            </a:extLst>
          </p:cNvPr>
          <p:cNvSpPr>
            <a:spLocks noGrp="1"/>
          </p:cNvSpPr>
          <p:nvPr>
            <p:ph type="title"/>
          </p:nvPr>
        </p:nvSpPr>
        <p:spPr>
          <a:xfrm>
            <a:off x="2215824" y="2830204"/>
            <a:ext cx="7760351" cy="729430"/>
          </a:xfrm>
        </p:spPr>
        <p:txBody>
          <a:bodyPr/>
          <a:lstStyle/>
          <a:p>
            <a:pPr algn="ctr"/>
            <a:r>
              <a:rPr lang="fr-FR" dirty="0"/>
              <a:t>ANIMATION FAIR-PLAY</a:t>
            </a:r>
          </a:p>
        </p:txBody>
      </p:sp>
    </p:spTree>
    <p:extLst>
      <p:ext uri="{BB962C8B-B14F-4D97-AF65-F5344CB8AC3E}">
        <p14:creationId xmlns:p14="http://schemas.microsoft.com/office/powerpoint/2010/main" val="56777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ORDRE DU JOUR</a:t>
            </a:r>
            <a:endParaRPr lang="fr-FR" dirty="0">
              <a:cs typeface="Arial"/>
            </a:endParaRPr>
          </a:p>
        </p:txBody>
      </p:sp>
      <p:sp>
        <p:nvSpPr>
          <p:cNvPr id="16" name="ZoneTexte 25">
            <a:extLst>
              <a:ext uri="{FF2B5EF4-FFF2-40B4-BE49-F238E27FC236}">
                <a16:creationId xmlns:a16="http://schemas.microsoft.com/office/drawing/2014/main" id="{CAB5945B-F18C-CE3B-75AC-7CB1B78261B3}"/>
              </a:ext>
            </a:extLst>
          </p:cNvPr>
          <p:cNvSpPr txBox="1"/>
          <p:nvPr/>
        </p:nvSpPr>
        <p:spPr>
          <a:xfrm>
            <a:off x="918753" y="1806608"/>
            <a:ext cx="9745850" cy="2400657"/>
          </a:xfrm>
          <a:prstGeom prst="rect">
            <a:avLst/>
          </a:prstGeom>
          <a:noFill/>
        </p:spPr>
        <p:txBody>
          <a:bodyPr wrap="square" lIns="91440" tIns="45720" rIns="91440" bIns="45720" rtlCol="0" anchor="t">
            <a:spAutoFit/>
          </a:bodyPr>
          <a:lstStyle/>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Introduction 10’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effectLst/>
                <a:latin typeface="Arial" panose="020B0604020202020204" pitchFamily="34" charset="0"/>
              </a:rPr>
              <a:t>Echanges sur la situation actuelle : 60’</a:t>
            </a:r>
            <a:r>
              <a:rPr lang="en-US" sz="1800" b="0" i="0" dirty="0">
                <a:effectLst/>
                <a:latin typeface="Arial" panose="020B0604020202020204" pitchFamily="34" charset="0"/>
              </a:rPr>
              <a:t>​</a:t>
            </a:r>
            <a:endParaRPr lang="en-US" sz="2400" b="0" i="0" dirty="0">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de prévention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réglementaires 30’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Comment intervenir en cas d’incivilité ? 45’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Nos engagements communs :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r>
              <a:rPr lang="fr-FR" sz="1800" b="0" i="0" dirty="0">
                <a:solidFill>
                  <a:schemeClr val="accent3"/>
                </a:solidFill>
                <a:effectLst/>
                <a:latin typeface="Arial" panose="020B0604020202020204" pitchFamily="34" charset="0"/>
              </a:rPr>
              <a:t>​</a:t>
            </a:r>
            <a:endParaRPr lang="fr-FR" sz="2400" b="0" i="0" dirty="0">
              <a:solidFill>
                <a:schemeClr val="accent3"/>
              </a:solidFill>
              <a:effectLst/>
              <a:latin typeface="Arial" panose="020B0604020202020204" pitchFamily="34" charset="0"/>
            </a:endParaRPr>
          </a:p>
          <a:p>
            <a:pPr algn="just" rtl="0" fontAlgn="base"/>
            <a:endParaRPr lang="fr-FR" sz="2400" b="0" i="0" dirty="0">
              <a:solidFill>
                <a:schemeClr val="accent3"/>
              </a:solidFill>
              <a:effectLst/>
              <a:latin typeface="Arial" panose="020B0604020202020204" pitchFamily="34" charset="0"/>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8" name="Image 7">
            <a:extLst>
              <a:ext uri="{FF2B5EF4-FFF2-40B4-BE49-F238E27FC236}">
                <a16:creationId xmlns:a16="http://schemas.microsoft.com/office/drawing/2014/main" id="{B21B7A8B-A57E-1629-4B3D-7146912995E6}"/>
              </a:ext>
            </a:extLst>
          </p:cNvPr>
          <p:cNvPicPr>
            <a:picLocks noChangeAspect="1"/>
          </p:cNvPicPr>
          <p:nvPr/>
        </p:nvPicPr>
        <p:blipFill>
          <a:blip r:embed="rId2"/>
          <a:stretch>
            <a:fillRect/>
          </a:stretch>
        </p:blipFill>
        <p:spPr>
          <a:xfrm>
            <a:off x="4933310" y="3425516"/>
            <a:ext cx="3125542" cy="2767406"/>
          </a:xfrm>
          <a:prstGeom prst="rect">
            <a:avLst/>
          </a:prstGeom>
        </p:spPr>
      </p:pic>
    </p:spTree>
    <p:extLst>
      <p:ext uri="{BB962C8B-B14F-4D97-AF65-F5344CB8AC3E}">
        <p14:creationId xmlns:p14="http://schemas.microsoft.com/office/powerpoint/2010/main" val="23114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sp>
        <p:nvSpPr>
          <p:cNvPr id="4" name="Espace réservé du texte 3">
            <a:extLst>
              <a:ext uri="{FF2B5EF4-FFF2-40B4-BE49-F238E27FC236}">
                <a16:creationId xmlns:a16="http://schemas.microsoft.com/office/drawing/2014/main" id="{03622EE8-52B6-78A7-1E96-6A8F5313EF58}"/>
              </a:ext>
            </a:extLst>
          </p:cNvPr>
          <p:cNvSpPr>
            <a:spLocks noGrp="1"/>
          </p:cNvSpPr>
          <p:nvPr>
            <p:ph type="body" sz="quarter" idx="11"/>
          </p:nvPr>
        </p:nvSpPr>
        <p:spPr>
          <a:xfrm>
            <a:off x="588081" y="1916694"/>
            <a:ext cx="7141458" cy="2523768"/>
          </a:xfrm>
        </p:spPr>
        <p:txBody>
          <a:bodyPr/>
          <a:lstStyle/>
          <a:p>
            <a:pPr algn="just" rtl="0" fontAlgn="base">
              <a:lnSpc>
                <a:spcPct val="100000"/>
              </a:lnSpc>
            </a:pPr>
            <a:r>
              <a:rPr lang="fr-FR" b="0" i="0" u="none" strike="noStrike" dirty="0">
                <a:effectLst/>
                <a:latin typeface="Arial" panose="020B0604020202020204" pitchFamily="34" charset="0"/>
              </a:rPr>
              <a:t>Utiliser un outil interactif comme : </a:t>
            </a:r>
            <a:r>
              <a:rPr lang="en-US" b="0" i="0" dirty="0">
                <a:effectLst/>
                <a:latin typeface="Arial" panose="020B0604020202020204" pitchFamily="34" charset="0"/>
              </a:rPr>
              <a:t>​</a:t>
            </a:r>
          </a:p>
          <a:p>
            <a:pPr algn="just" rtl="0" fontAlgn="base">
              <a:lnSpc>
                <a:spcPct val="100000"/>
              </a:lnSpc>
              <a:buFont typeface="Arial" panose="020B0604020202020204" pitchFamily="34" charset="0"/>
              <a:buChar char="•"/>
            </a:pPr>
            <a:r>
              <a:rPr lang="fr-FR" b="0" i="0" u="none" strike="noStrike" dirty="0" err="1">
                <a:effectLst/>
                <a:latin typeface="Arial" panose="020B0604020202020204" pitchFamily="34" charset="0"/>
              </a:rPr>
              <a:t>Wooclap</a:t>
            </a:r>
            <a:r>
              <a:rPr lang="fr-FR" b="0" i="0" dirty="0">
                <a:effectLst/>
                <a:latin typeface="Arial" panose="020B0604020202020204" pitchFamily="34" charset="0"/>
              </a:rPr>
              <a:t>​</a:t>
            </a:r>
          </a:p>
          <a:p>
            <a:pPr algn="just" rtl="0" fontAlgn="base">
              <a:lnSpc>
                <a:spcPct val="100000"/>
              </a:lnSpc>
              <a:buFont typeface="Arial" panose="020B0604020202020204" pitchFamily="34" charset="0"/>
              <a:buChar char="•"/>
            </a:pPr>
            <a:r>
              <a:rPr lang="fr-FR" b="0" i="0" u="none" strike="noStrike" dirty="0" err="1">
                <a:effectLst/>
                <a:latin typeface="Arial" panose="020B0604020202020204" pitchFamily="34" charset="0"/>
              </a:rPr>
              <a:t>Beecast</a:t>
            </a:r>
            <a:r>
              <a:rPr lang="fr-FR" b="0" i="0" dirty="0">
                <a:effectLst/>
                <a:latin typeface="Arial" panose="020B0604020202020204" pitchFamily="34" charset="0"/>
              </a:rPr>
              <a:t>​</a:t>
            </a:r>
          </a:p>
          <a:p>
            <a:pPr algn="just"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Klaxoon</a:t>
            </a:r>
            <a:r>
              <a:rPr lang="en-US" b="0" i="0" dirty="0">
                <a:effectLst/>
                <a:latin typeface="Arial" panose="020B0604020202020204" pitchFamily="34" charset="0"/>
              </a:rPr>
              <a:t>​</a:t>
            </a:r>
          </a:p>
          <a:p>
            <a:pPr algn="just"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a:t>
            </a:r>
            <a:r>
              <a:rPr lang="en-US" b="0" i="0" dirty="0">
                <a:effectLst/>
                <a:latin typeface="Arial" panose="020B0604020202020204" pitchFamily="34" charset="0"/>
              </a:rPr>
              <a:t>​</a:t>
            </a:r>
          </a:p>
          <a:p>
            <a:pPr algn="just" rtl="0" fontAlgn="base">
              <a:lnSpc>
                <a:spcPct val="100000"/>
              </a:lnSpc>
            </a:pPr>
            <a:endParaRPr lang="fr-FR" sz="1400" b="0" i="0" dirty="0">
              <a:effectLst/>
              <a:latin typeface="Arial" panose="020B0604020202020204" pitchFamily="34" charset="0"/>
            </a:endParaRPr>
          </a:p>
          <a:p>
            <a:pPr>
              <a:lnSpc>
                <a:spcPct val="100000"/>
              </a:lnSpc>
            </a:pPr>
            <a:endParaRPr lang="fr-FR" sz="1400" dirty="0"/>
          </a:p>
        </p:txBody>
      </p:sp>
      <p:pic>
        <p:nvPicPr>
          <p:cNvPr id="5" name="Image 4">
            <a:extLst>
              <a:ext uri="{FF2B5EF4-FFF2-40B4-BE49-F238E27FC236}">
                <a16:creationId xmlns:a16="http://schemas.microsoft.com/office/drawing/2014/main" id="{9CE6B88E-3396-ACE6-A78F-32A3E84B5AFE}"/>
              </a:ext>
            </a:extLst>
          </p:cNvPr>
          <p:cNvPicPr>
            <a:picLocks noChangeAspect="1"/>
          </p:cNvPicPr>
          <p:nvPr/>
        </p:nvPicPr>
        <p:blipFill>
          <a:blip r:embed="rId2"/>
          <a:stretch>
            <a:fillRect/>
          </a:stretch>
        </p:blipFill>
        <p:spPr>
          <a:xfrm>
            <a:off x="4933310" y="3425516"/>
            <a:ext cx="3125542" cy="2767406"/>
          </a:xfrm>
          <a:prstGeom prst="rect">
            <a:avLst/>
          </a:prstGeom>
        </p:spPr>
      </p:pic>
    </p:spTree>
    <p:extLst>
      <p:ext uri="{BB962C8B-B14F-4D97-AF65-F5344CB8AC3E}">
        <p14:creationId xmlns:p14="http://schemas.microsoft.com/office/powerpoint/2010/main" val="138346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pic>
        <p:nvPicPr>
          <p:cNvPr id="2050" name="Picture 2">
            <a:extLst>
              <a:ext uri="{FF2B5EF4-FFF2-40B4-BE49-F238E27FC236}">
                <a16:creationId xmlns:a16="http://schemas.microsoft.com/office/drawing/2014/main" id="{EE2DF9F6-9ED4-CFB3-FCE2-A5A2730589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4008" y="1567544"/>
            <a:ext cx="9780052" cy="426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39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sp>
        <p:nvSpPr>
          <p:cNvPr id="2" name="ZoneTexte 1">
            <a:extLst>
              <a:ext uri="{FF2B5EF4-FFF2-40B4-BE49-F238E27FC236}">
                <a16:creationId xmlns:a16="http://schemas.microsoft.com/office/drawing/2014/main" id="{38730E1E-DF91-339A-B006-974FBDDFACDA}"/>
              </a:ext>
            </a:extLst>
          </p:cNvPr>
          <p:cNvSpPr txBox="1"/>
          <p:nvPr/>
        </p:nvSpPr>
        <p:spPr>
          <a:xfrm>
            <a:off x="1810140" y="2752530"/>
            <a:ext cx="9862458" cy="1015663"/>
          </a:xfrm>
          <a:prstGeom prst="rect">
            <a:avLst/>
          </a:prstGeom>
          <a:noFill/>
        </p:spPr>
        <p:txBody>
          <a:bodyPr wrap="square" rtlCol="0">
            <a:spAutoFit/>
          </a:bodyPr>
          <a:lstStyle/>
          <a:p>
            <a:r>
              <a:rPr lang="fr-FR" sz="6000" b="1" i="0" u="none" strike="noStrike" dirty="0">
                <a:solidFill>
                  <a:schemeClr val="bg2"/>
                </a:solidFill>
                <a:effectLst/>
                <a:latin typeface="Arial" panose="020B0604020202020204" pitchFamily="34" charset="0"/>
              </a:rPr>
              <a:t>On est tous concernés !</a:t>
            </a:r>
            <a:r>
              <a:rPr lang="fr-FR" sz="6000" b="0" i="0" dirty="0">
                <a:solidFill>
                  <a:schemeClr val="bg2"/>
                </a:solidFill>
                <a:effectLst/>
                <a:latin typeface="Arial" panose="020B0604020202020204" pitchFamily="34" charset="0"/>
              </a:rPr>
              <a:t>​</a:t>
            </a:r>
            <a:endParaRPr lang="fr-FR" sz="6000" dirty="0">
              <a:solidFill>
                <a:schemeClr val="bg2"/>
              </a:solidFill>
            </a:endParaRPr>
          </a:p>
        </p:txBody>
      </p:sp>
    </p:spTree>
    <p:extLst>
      <p:ext uri="{BB962C8B-B14F-4D97-AF65-F5344CB8AC3E}">
        <p14:creationId xmlns:p14="http://schemas.microsoft.com/office/powerpoint/2010/main" val="393509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pic>
        <p:nvPicPr>
          <p:cNvPr id="3074" name="Picture 2">
            <a:extLst>
              <a:ext uri="{FF2B5EF4-FFF2-40B4-BE49-F238E27FC236}">
                <a16:creationId xmlns:a16="http://schemas.microsoft.com/office/drawing/2014/main" id="{0A73E86D-10CB-0F1A-4995-B0BC260785C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1956" y="1659143"/>
            <a:ext cx="9864109" cy="448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5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a:xfrm>
            <a:off x="588759" y="556517"/>
            <a:ext cx="7140098" cy="480131"/>
          </a:xfrm>
        </p:spPr>
        <p:txBody>
          <a:bodyPr/>
          <a:lstStyle/>
          <a:p>
            <a:r>
              <a:rPr lang="fr-FR" dirty="0"/>
              <a:t>ECHANGES SUR LA SITUATION</a:t>
            </a:r>
          </a:p>
        </p:txBody>
      </p:sp>
      <p:sp>
        <p:nvSpPr>
          <p:cNvPr id="2" name="ZoneTexte 1">
            <a:extLst>
              <a:ext uri="{FF2B5EF4-FFF2-40B4-BE49-F238E27FC236}">
                <a16:creationId xmlns:a16="http://schemas.microsoft.com/office/drawing/2014/main" id="{D05DC9C8-9F81-9166-0CA2-02A22417BB94}"/>
              </a:ext>
            </a:extLst>
          </p:cNvPr>
          <p:cNvSpPr txBox="1"/>
          <p:nvPr/>
        </p:nvSpPr>
        <p:spPr>
          <a:xfrm>
            <a:off x="588759" y="1092637"/>
            <a:ext cx="10702212" cy="5262979"/>
          </a:xfrm>
          <a:prstGeom prst="rect">
            <a:avLst/>
          </a:prstGeom>
          <a:noFill/>
        </p:spPr>
        <p:txBody>
          <a:bodyPr wrap="square" rtlCol="0">
            <a:spAutoFit/>
          </a:bodyPr>
          <a:lstStyle/>
          <a:p>
            <a:pPr algn="ctr" rtl="0" fontAlgn="base"/>
            <a:r>
              <a:rPr lang="fr-FR" sz="1600" b="0" i="0" u="none" strike="noStrike" dirty="0">
                <a:solidFill>
                  <a:srgbClr val="000000"/>
                </a:solidFill>
                <a:effectLst/>
                <a:latin typeface="+mj-lt"/>
              </a:rPr>
              <a:t>Il était une fois quatre individus que l’on appelait: </a:t>
            </a:r>
            <a:r>
              <a:rPr lang="en-US" sz="1600" b="0" i="0" dirty="0">
                <a:solidFill>
                  <a:srgbClr val="000000"/>
                </a:solidFill>
                <a:effectLst/>
                <a:latin typeface="+mj-lt"/>
              </a:rPr>
              <a:t>​</a:t>
            </a:r>
          </a:p>
          <a:p>
            <a:pPr algn="ctr" rtl="0" fontAlgn="base"/>
            <a:r>
              <a:rPr lang="fr-FR" sz="1600" b="1" i="0" u="none" strike="noStrike" dirty="0">
                <a:solidFill>
                  <a:srgbClr val="00B050"/>
                </a:solidFill>
                <a:effectLst/>
                <a:latin typeface="+mj-lt"/>
              </a:rPr>
              <a:t>Tout le monde </a:t>
            </a:r>
            <a:r>
              <a:rPr lang="fr-FR" sz="1600" b="0" i="0" u="none" strike="noStrike" dirty="0">
                <a:solidFill>
                  <a:srgbClr val="000000"/>
                </a:solidFill>
                <a:effectLst/>
                <a:latin typeface="+mj-lt"/>
              </a:rPr>
              <a:t>– </a:t>
            </a:r>
            <a:r>
              <a:rPr lang="fr-FR" sz="1600" b="1" i="0" u="none" strike="noStrike" dirty="0">
                <a:solidFill>
                  <a:srgbClr val="F8931D"/>
                </a:solidFill>
                <a:effectLst/>
                <a:latin typeface="+mj-lt"/>
              </a:rPr>
              <a:t>Quelqu’un</a:t>
            </a:r>
            <a:r>
              <a:rPr lang="fr-FR" sz="1600" b="0" i="0" u="none" strike="noStrike" dirty="0">
                <a:solidFill>
                  <a:srgbClr val="000000"/>
                </a:solidFill>
                <a:effectLst/>
                <a:latin typeface="+mj-lt"/>
              </a:rPr>
              <a:t> – </a:t>
            </a:r>
            <a:r>
              <a:rPr lang="fr-FR" sz="1600" b="1" i="0" u="none" strike="noStrike" dirty="0">
                <a:solidFill>
                  <a:srgbClr val="00B0F0"/>
                </a:solidFill>
                <a:effectLst/>
                <a:latin typeface="+mj-lt"/>
              </a:rPr>
              <a:t>Chacun</a:t>
            </a:r>
            <a:r>
              <a:rPr lang="fr-FR" sz="1600" b="0" i="0" u="none" strike="noStrike" dirty="0">
                <a:solidFill>
                  <a:srgbClr val="000000"/>
                </a:solidFill>
                <a:effectLst/>
                <a:latin typeface="+mj-lt"/>
              </a:rPr>
              <a:t> – </a:t>
            </a:r>
            <a:r>
              <a:rPr lang="fr-FR" sz="1600" b="1" i="0" u="none" strike="noStrike" dirty="0">
                <a:solidFill>
                  <a:schemeClr val="bg2"/>
                </a:solidFill>
                <a:effectLst/>
                <a:latin typeface="+mj-lt"/>
              </a:rPr>
              <a:t>Personne</a:t>
            </a:r>
            <a:r>
              <a:rPr lang="fr-FR" sz="1600" b="0" i="0" u="none" strike="noStrike" dirty="0">
                <a:solidFill>
                  <a:srgbClr val="000000"/>
                </a:solidFill>
                <a:effectLst/>
                <a:latin typeface="+mj-lt"/>
              </a:rPr>
              <a:t>…</a:t>
            </a:r>
            <a:r>
              <a:rPr lang="en-US" sz="1600" b="0" i="0" dirty="0">
                <a:solidFill>
                  <a:srgbClr val="000000"/>
                </a:solidFill>
                <a:effectLst/>
                <a:latin typeface="+mj-lt"/>
              </a:rPr>
              <a:t>​</a:t>
            </a:r>
          </a:p>
          <a:p>
            <a:pPr algn="ctr" rtl="0" fontAlgn="base"/>
            <a:r>
              <a:rPr lang="fr-FR"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Il y avait un important travail à faire. </a:t>
            </a:r>
            <a:r>
              <a:rPr lang="en-US"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Et on a demandé à </a:t>
            </a:r>
            <a:r>
              <a:rPr lang="fr-FR" sz="1600" b="1" i="0" u="none" strike="noStrike" dirty="0">
                <a:solidFill>
                  <a:srgbClr val="00B050"/>
                </a:solidFill>
                <a:effectLst/>
                <a:latin typeface="+mj-lt"/>
              </a:rPr>
              <a:t>Tout le monde </a:t>
            </a:r>
            <a:r>
              <a:rPr lang="fr-FR" sz="1600" b="0" i="0" u="none" strike="noStrike" dirty="0">
                <a:solidFill>
                  <a:srgbClr val="000000"/>
                </a:solidFill>
                <a:effectLst/>
                <a:latin typeface="+mj-lt"/>
              </a:rPr>
              <a:t>de le faire</a:t>
            </a:r>
            <a:r>
              <a:rPr lang="en-US" sz="1600" b="0" i="0" dirty="0">
                <a:solidFill>
                  <a:srgbClr val="000000"/>
                </a:solidFill>
                <a:effectLst/>
                <a:latin typeface="+mj-lt"/>
              </a:rPr>
              <a:t>​</a:t>
            </a:r>
          </a:p>
          <a:p>
            <a:pPr algn="ctr" rtl="0" fontAlgn="base"/>
            <a:r>
              <a:rPr lang="fr-FR" sz="1600" b="1" i="0" u="none" strike="noStrike" dirty="0">
                <a:solidFill>
                  <a:srgbClr val="00B050"/>
                </a:solidFill>
                <a:effectLst/>
                <a:latin typeface="+mj-lt"/>
              </a:rPr>
              <a:t>Tout le monde </a:t>
            </a:r>
            <a:r>
              <a:rPr lang="fr-FR" sz="1600" b="0" i="0" u="none" strike="noStrike" dirty="0">
                <a:solidFill>
                  <a:srgbClr val="000000"/>
                </a:solidFill>
                <a:effectLst/>
                <a:latin typeface="+mj-lt"/>
              </a:rPr>
              <a:t>était persuadé que </a:t>
            </a:r>
            <a:r>
              <a:rPr lang="fr-FR" sz="1600" b="1" i="0" u="none" strike="noStrike" dirty="0">
                <a:solidFill>
                  <a:srgbClr val="F8931D"/>
                </a:solidFill>
                <a:effectLst/>
                <a:latin typeface="+mj-lt"/>
              </a:rPr>
              <a:t>Quelqu’un</a:t>
            </a:r>
            <a:r>
              <a:rPr lang="fr-FR" sz="1600" b="0" i="0" u="none" strike="noStrike" dirty="0">
                <a:solidFill>
                  <a:srgbClr val="000000"/>
                </a:solidFill>
                <a:effectLst/>
                <a:latin typeface="+mj-lt"/>
              </a:rPr>
              <a:t> le ferait.</a:t>
            </a:r>
            <a:r>
              <a:rPr lang="en-US" sz="1600" b="0" i="0" dirty="0">
                <a:solidFill>
                  <a:srgbClr val="000000"/>
                </a:solidFill>
                <a:effectLst/>
                <a:latin typeface="+mj-lt"/>
              </a:rPr>
              <a:t>​</a:t>
            </a:r>
          </a:p>
          <a:p>
            <a:pPr algn="ctr" rtl="0" fontAlgn="base"/>
            <a:r>
              <a:rPr lang="fr-FR" sz="1600" b="1" i="0" u="none" strike="noStrike" dirty="0">
                <a:solidFill>
                  <a:srgbClr val="00B0F0"/>
                </a:solidFill>
                <a:effectLst/>
                <a:latin typeface="+mj-lt"/>
              </a:rPr>
              <a:t>Chacun </a:t>
            </a:r>
            <a:r>
              <a:rPr lang="fr-FR" sz="1600" b="0" i="0" u="none" strike="noStrike" dirty="0">
                <a:solidFill>
                  <a:srgbClr val="000000"/>
                </a:solidFill>
                <a:effectLst/>
                <a:latin typeface="+mj-lt"/>
              </a:rPr>
              <a:t>pouvait l’avoir fait, mais en réalité </a:t>
            </a:r>
            <a:r>
              <a:rPr lang="fr-FR" sz="1600" b="1" i="0" u="none" strike="noStrike" dirty="0">
                <a:solidFill>
                  <a:schemeClr val="bg2"/>
                </a:solidFill>
                <a:effectLst/>
                <a:latin typeface="+mj-lt"/>
              </a:rPr>
              <a:t>Personne</a:t>
            </a:r>
            <a:r>
              <a:rPr lang="fr-FR" sz="1600" b="0" i="0" u="none" strike="noStrike" dirty="0">
                <a:solidFill>
                  <a:srgbClr val="000000"/>
                </a:solidFill>
                <a:effectLst/>
                <a:latin typeface="+mj-lt"/>
              </a:rPr>
              <a:t> ne le fit.</a:t>
            </a:r>
            <a:r>
              <a:rPr lang="en-US" sz="1600" b="0" i="0" dirty="0">
                <a:solidFill>
                  <a:srgbClr val="000000"/>
                </a:solidFill>
                <a:effectLst/>
                <a:latin typeface="+mj-lt"/>
              </a:rPr>
              <a:t>​</a:t>
            </a:r>
          </a:p>
          <a:p>
            <a:pPr algn="ctr" rtl="0" fontAlgn="base"/>
            <a:r>
              <a:rPr lang="fr-FR" sz="1600" b="1" i="0" u="none" strike="noStrike" dirty="0">
                <a:solidFill>
                  <a:srgbClr val="F8931D"/>
                </a:solidFill>
                <a:effectLst/>
                <a:latin typeface="+mj-lt"/>
              </a:rPr>
              <a:t>Quelqu’un</a:t>
            </a:r>
            <a:r>
              <a:rPr lang="fr-FR" sz="1600" b="0" i="0" u="none" strike="noStrike" dirty="0">
                <a:solidFill>
                  <a:srgbClr val="000000"/>
                </a:solidFill>
                <a:effectLst/>
                <a:latin typeface="+mj-lt"/>
              </a:rPr>
              <a:t> se fâcha car c’était le travail de </a:t>
            </a:r>
            <a:r>
              <a:rPr lang="fr-FR" sz="1600" b="1" i="0" u="none" strike="noStrike" dirty="0">
                <a:solidFill>
                  <a:srgbClr val="00B050"/>
                </a:solidFill>
                <a:effectLst/>
                <a:latin typeface="+mj-lt"/>
              </a:rPr>
              <a:t>Tout le monde </a:t>
            </a:r>
            <a:r>
              <a:rPr lang="fr-FR" sz="1600" b="0" i="0" u="none" strike="noStrike" dirty="0">
                <a:solidFill>
                  <a:srgbClr val="000000"/>
                </a:solidFill>
                <a:effectLst/>
                <a:latin typeface="+mj-lt"/>
              </a:rPr>
              <a:t>! </a:t>
            </a:r>
            <a:r>
              <a:rPr lang="en-US" sz="1600" b="0" i="0" dirty="0">
                <a:solidFill>
                  <a:srgbClr val="000000"/>
                </a:solidFill>
                <a:effectLst/>
                <a:latin typeface="+mj-lt"/>
              </a:rPr>
              <a:t>​</a:t>
            </a:r>
          </a:p>
          <a:p>
            <a:pPr algn="ctr" rtl="0" fontAlgn="base"/>
            <a:r>
              <a:rPr lang="fr-FR" sz="1600" b="1" i="0" u="none" strike="noStrike" dirty="0">
                <a:solidFill>
                  <a:srgbClr val="00B0F0"/>
                </a:solidFill>
                <a:effectLst/>
                <a:latin typeface="+mj-lt"/>
              </a:rPr>
              <a:t>Chacun</a:t>
            </a:r>
            <a:r>
              <a:rPr lang="fr-FR" sz="1600" b="0" i="0" u="none" strike="noStrike" dirty="0">
                <a:solidFill>
                  <a:srgbClr val="000000"/>
                </a:solidFill>
                <a:effectLst/>
                <a:latin typeface="+mj-lt"/>
              </a:rPr>
              <a:t> pensa que </a:t>
            </a:r>
            <a:r>
              <a:rPr lang="fr-FR" sz="1600" b="1" i="0" u="none" strike="noStrike" dirty="0">
                <a:solidFill>
                  <a:srgbClr val="00B050"/>
                </a:solidFill>
                <a:effectLst/>
                <a:latin typeface="+mj-lt"/>
              </a:rPr>
              <a:t>Tout le monde </a:t>
            </a:r>
            <a:r>
              <a:rPr lang="fr-FR" sz="1600" b="0" i="0" u="none" strike="noStrike" dirty="0">
                <a:solidFill>
                  <a:srgbClr val="000000"/>
                </a:solidFill>
                <a:effectLst/>
                <a:latin typeface="+mj-lt"/>
              </a:rPr>
              <a:t>pouvait le faire</a:t>
            </a:r>
            <a:r>
              <a:rPr lang="en-US"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Et </a:t>
            </a:r>
            <a:r>
              <a:rPr lang="fr-FR" sz="1600" b="1" i="0" u="none" strike="noStrike" dirty="0">
                <a:solidFill>
                  <a:schemeClr val="bg2"/>
                </a:solidFill>
                <a:effectLst/>
                <a:latin typeface="+mj-lt"/>
              </a:rPr>
              <a:t>Personne</a:t>
            </a:r>
            <a:r>
              <a:rPr lang="fr-FR" sz="1600" b="0" i="0" u="none" strike="noStrike" dirty="0">
                <a:solidFill>
                  <a:srgbClr val="000000"/>
                </a:solidFill>
                <a:effectLst/>
                <a:latin typeface="+mj-lt"/>
              </a:rPr>
              <a:t> ne doutait que </a:t>
            </a:r>
            <a:r>
              <a:rPr lang="fr-FR" sz="1600" b="1" i="0" u="none" strike="noStrike" dirty="0">
                <a:solidFill>
                  <a:srgbClr val="F8931D"/>
                </a:solidFill>
                <a:effectLst/>
                <a:latin typeface="+mj-lt"/>
              </a:rPr>
              <a:t>Quelqu’un</a:t>
            </a:r>
            <a:r>
              <a:rPr lang="fr-FR" sz="1600" b="0" i="0" u="none" strike="noStrike" dirty="0">
                <a:solidFill>
                  <a:srgbClr val="000000"/>
                </a:solidFill>
                <a:effectLst/>
                <a:latin typeface="+mj-lt"/>
              </a:rPr>
              <a:t> le ferait.</a:t>
            </a:r>
            <a:r>
              <a:rPr lang="en-US"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En fin de compte, </a:t>
            </a:r>
            <a:r>
              <a:rPr lang="fr-FR" sz="1600" b="1" i="0" u="none" strike="noStrike" dirty="0">
                <a:solidFill>
                  <a:srgbClr val="00B050"/>
                </a:solidFill>
                <a:effectLst/>
                <a:latin typeface="+mj-lt"/>
              </a:rPr>
              <a:t>Tout le monde </a:t>
            </a:r>
            <a:r>
              <a:rPr lang="fr-FR" sz="1600" b="0" i="0" u="none" strike="noStrike" dirty="0">
                <a:solidFill>
                  <a:srgbClr val="000000"/>
                </a:solidFill>
                <a:effectLst/>
                <a:latin typeface="+mj-lt"/>
              </a:rPr>
              <a:t>fit des reproches à </a:t>
            </a:r>
            <a:r>
              <a:rPr lang="fr-FR" sz="1600" b="1" i="0" u="none" strike="noStrike" dirty="0">
                <a:solidFill>
                  <a:srgbClr val="00B0F0"/>
                </a:solidFill>
                <a:effectLst/>
                <a:latin typeface="+mj-lt"/>
              </a:rPr>
              <a:t>Chacun </a:t>
            </a:r>
            <a:r>
              <a:rPr lang="en-US" sz="1600" b="0" i="0" dirty="0">
                <a:solidFill>
                  <a:srgbClr val="00B0F0"/>
                </a:solidFill>
                <a:effectLst/>
                <a:latin typeface="+mj-lt"/>
              </a:rPr>
              <a:t>​</a:t>
            </a:r>
            <a:endParaRPr lang="en-US" sz="1600" b="0" i="0" dirty="0">
              <a:solidFill>
                <a:srgbClr val="000000"/>
              </a:solidFill>
              <a:effectLst/>
              <a:latin typeface="+mj-lt"/>
            </a:endParaRPr>
          </a:p>
          <a:p>
            <a:pPr algn="ctr" rtl="0" fontAlgn="base"/>
            <a:r>
              <a:rPr lang="fr-FR" sz="1600" b="0" i="0" u="none" strike="noStrike" dirty="0">
                <a:solidFill>
                  <a:srgbClr val="000000"/>
                </a:solidFill>
                <a:effectLst/>
                <a:latin typeface="+mj-lt"/>
              </a:rPr>
              <a:t>Parce que </a:t>
            </a:r>
            <a:r>
              <a:rPr lang="fr-FR" sz="1600" b="1" i="0" u="none" strike="noStrike" dirty="0">
                <a:solidFill>
                  <a:schemeClr val="bg2"/>
                </a:solidFill>
                <a:effectLst/>
                <a:latin typeface="+mj-lt"/>
              </a:rPr>
              <a:t>Personne</a:t>
            </a:r>
            <a:r>
              <a:rPr lang="fr-FR" sz="1600" b="0" i="0" u="none" strike="noStrike" dirty="0">
                <a:solidFill>
                  <a:srgbClr val="000000"/>
                </a:solidFill>
                <a:effectLst/>
                <a:latin typeface="+mj-lt"/>
              </a:rPr>
              <a:t> n’avait fait ce </a:t>
            </a:r>
            <a:r>
              <a:rPr lang="fr-FR" sz="1600" b="1" i="0" u="none" strike="noStrike" dirty="0">
                <a:solidFill>
                  <a:srgbClr val="F8931D"/>
                </a:solidFill>
                <a:effectLst/>
                <a:latin typeface="+mj-lt"/>
              </a:rPr>
              <a:t>Quelqu’un</a:t>
            </a:r>
            <a:r>
              <a:rPr lang="fr-FR" sz="1600" b="0" i="0" u="none" strike="noStrike" dirty="0">
                <a:solidFill>
                  <a:srgbClr val="000000"/>
                </a:solidFill>
                <a:effectLst/>
                <a:latin typeface="+mj-lt"/>
              </a:rPr>
              <a:t> aurait pu faire.</a:t>
            </a:r>
            <a:r>
              <a:rPr lang="en-US" sz="1600" b="0" i="0" dirty="0">
                <a:solidFill>
                  <a:srgbClr val="000000"/>
                </a:solidFill>
                <a:effectLst/>
                <a:latin typeface="+mj-lt"/>
              </a:rPr>
              <a:t>​</a:t>
            </a:r>
          </a:p>
          <a:p>
            <a:pPr algn="ctr" rtl="0" fontAlgn="base"/>
            <a:r>
              <a:rPr lang="fr-FR" sz="1600" b="0" i="0" dirty="0">
                <a:solidFill>
                  <a:srgbClr val="000000"/>
                </a:solidFill>
                <a:effectLst/>
                <a:latin typeface="+mj-lt"/>
              </a:rPr>
              <a:t>​</a:t>
            </a:r>
          </a:p>
          <a:p>
            <a:pPr algn="ctr" rtl="0" fontAlgn="base"/>
            <a:r>
              <a:rPr lang="fr-FR" sz="1600" b="1" i="0" u="none" strike="noStrike" dirty="0">
                <a:solidFill>
                  <a:srgbClr val="000000"/>
                </a:solidFill>
                <a:effectLst/>
                <a:latin typeface="+mj-lt"/>
              </a:rPr>
              <a:t>Moralité: </a:t>
            </a:r>
            <a:r>
              <a:rPr lang="en-US"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Sans vouloir le reprocher à</a:t>
            </a:r>
            <a:r>
              <a:rPr lang="fr-FR" sz="1600" b="1" i="0" u="none" strike="noStrike" dirty="0">
                <a:solidFill>
                  <a:srgbClr val="00B050"/>
                </a:solidFill>
                <a:effectLst/>
                <a:latin typeface="+mj-lt"/>
              </a:rPr>
              <a:t> Tout le monde </a:t>
            </a:r>
            <a:r>
              <a:rPr lang="en-US" sz="1600" b="0" i="0" dirty="0">
                <a:solidFill>
                  <a:srgbClr val="00B050"/>
                </a:solidFill>
                <a:effectLst/>
                <a:latin typeface="+mj-lt"/>
              </a:rPr>
              <a:t>​</a:t>
            </a:r>
            <a:endParaRPr lang="en-US" sz="1600" b="0" i="0" dirty="0">
              <a:solidFill>
                <a:srgbClr val="000000"/>
              </a:solidFill>
              <a:effectLst/>
              <a:latin typeface="+mj-lt"/>
            </a:endParaRPr>
          </a:p>
          <a:p>
            <a:pPr algn="ctr" rtl="0" fontAlgn="base"/>
            <a:r>
              <a:rPr lang="fr-FR" sz="1600" b="0" i="0" u="none" strike="noStrike" dirty="0">
                <a:solidFill>
                  <a:srgbClr val="000000"/>
                </a:solidFill>
                <a:effectLst/>
                <a:latin typeface="+mj-lt"/>
              </a:rPr>
              <a:t>Il serait bon que </a:t>
            </a:r>
            <a:r>
              <a:rPr lang="fr-FR" sz="1600" b="1" i="0" u="none" strike="noStrike" dirty="0">
                <a:solidFill>
                  <a:srgbClr val="00B0F0"/>
                </a:solidFill>
                <a:effectLst/>
                <a:latin typeface="+mj-lt"/>
              </a:rPr>
              <a:t>Chacun </a:t>
            </a:r>
            <a:r>
              <a:rPr lang="fr-FR" sz="1600" b="0" i="0" u="none" strike="noStrike" dirty="0">
                <a:solidFill>
                  <a:srgbClr val="000000"/>
                </a:solidFill>
                <a:effectLst/>
                <a:latin typeface="+mj-lt"/>
              </a:rPr>
              <a:t>fasse ce qu’il doit sans nourrir l’espoir </a:t>
            </a:r>
            <a:r>
              <a:rPr lang="en-US"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Que </a:t>
            </a:r>
            <a:r>
              <a:rPr lang="fr-FR" sz="1600" b="1" i="0" u="none" strike="noStrike" dirty="0">
                <a:solidFill>
                  <a:srgbClr val="F8931D"/>
                </a:solidFill>
                <a:effectLst/>
                <a:latin typeface="+mj-lt"/>
              </a:rPr>
              <a:t>Quelqu’un</a:t>
            </a:r>
            <a:r>
              <a:rPr lang="fr-FR" sz="1600" b="0" i="0" u="none" strike="noStrike" dirty="0">
                <a:solidFill>
                  <a:srgbClr val="000000"/>
                </a:solidFill>
                <a:effectLst/>
                <a:latin typeface="+mj-lt"/>
              </a:rPr>
              <a:t> le fera à sa place.</a:t>
            </a:r>
            <a:r>
              <a:rPr lang="en-US"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Car l’expérience montre que </a:t>
            </a:r>
            <a:r>
              <a:rPr lang="en-US"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Là où on attend </a:t>
            </a:r>
            <a:r>
              <a:rPr lang="fr-FR" sz="1600" b="1" i="0" u="none" strike="noStrike" dirty="0">
                <a:solidFill>
                  <a:srgbClr val="F8931D"/>
                </a:solidFill>
                <a:effectLst/>
                <a:latin typeface="+mj-lt"/>
              </a:rPr>
              <a:t>Quelqu’un</a:t>
            </a:r>
            <a:r>
              <a:rPr lang="fr-FR" sz="1600" b="0" i="0" u="none" strike="noStrike" dirty="0">
                <a:solidFill>
                  <a:srgbClr val="000000"/>
                </a:solidFill>
                <a:effectLst/>
                <a:latin typeface="+mj-lt"/>
              </a:rPr>
              <a:t>, </a:t>
            </a:r>
            <a:r>
              <a:rPr lang="en-US" sz="1600" b="0" i="0" dirty="0">
                <a:solidFill>
                  <a:srgbClr val="000000"/>
                </a:solidFill>
                <a:effectLst/>
                <a:latin typeface="+mj-lt"/>
              </a:rPr>
              <a:t>​</a:t>
            </a:r>
          </a:p>
          <a:p>
            <a:pPr algn="ctr" rtl="0" fontAlgn="base"/>
            <a:r>
              <a:rPr lang="fr-FR" sz="1600" b="0" i="0" u="none" strike="noStrike" dirty="0">
                <a:solidFill>
                  <a:srgbClr val="000000"/>
                </a:solidFill>
                <a:effectLst/>
                <a:latin typeface="+mj-lt"/>
              </a:rPr>
              <a:t>Généralement on ne trouve </a:t>
            </a:r>
            <a:r>
              <a:rPr lang="fr-FR" sz="1600" b="1" i="0" u="none" strike="noStrike" dirty="0">
                <a:solidFill>
                  <a:srgbClr val="C00000"/>
                </a:solidFill>
                <a:effectLst/>
                <a:latin typeface="+mj-lt"/>
              </a:rPr>
              <a:t>Personne</a:t>
            </a:r>
            <a:r>
              <a:rPr lang="fr-FR" sz="1600" b="0" i="0" dirty="0">
                <a:solidFill>
                  <a:srgbClr val="C00000"/>
                </a:solidFill>
                <a:effectLst/>
                <a:latin typeface="+mj-lt"/>
              </a:rPr>
              <a:t>​</a:t>
            </a:r>
          </a:p>
          <a:p>
            <a:endParaRPr lang="fr-FR" sz="1600" dirty="0">
              <a:latin typeface="+mj-lt"/>
            </a:endParaRPr>
          </a:p>
        </p:txBody>
      </p:sp>
    </p:spTree>
    <p:extLst>
      <p:ext uri="{BB962C8B-B14F-4D97-AF65-F5344CB8AC3E}">
        <p14:creationId xmlns:p14="http://schemas.microsoft.com/office/powerpoint/2010/main" val="295907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pic>
        <p:nvPicPr>
          <p:cNvPr id="4098" name="Picture 2">
            <a:extLst>
              <a:ext uri="{FF2B5EF4-FFF2-40B4-BE49-F238E27FC236}">
                <a16:creationId xmlns:a16="http://schemas.microsoft.com/office/drawing/2014/main" id="{649D8767-9203-8CF9-35FF-2B1C09747B9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9640" y="1398514"/>
            <a:ext cx="10192720" cy="464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2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pic>
        <p:nvPicPr>
          <p:cNvPr id="5122" name="Picture 2">
            <a:extLst>
              <a:ext uri="{FF2B5EF4-FFF2-40B4-BE49-F238E27FC236}">
                <a16:creationId xmlns:a16="http://schemas.microsoft.com/office/drawing/2014/main" id="{249B8982-5A9D-B142-9101-F85A756DAB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1608" y="1378867"/>
            <a:ext cx="9929813" cy="466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66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pic>
        <p:nvPicPr>
          <p:cNvPr id="6146" name="Picture 2">
            <a:extLst>
              <a:ext uri="{FF2B5EF4-FFF2-40B4-BE49-F238E27FC236}">
                <a16:creationId xmlns:a16="http://schemas.microsoft.com/office/drawing/2014/main" id="{CE765FE8-9053-6CE5-5C1B-61E70DF0B57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5219" y="1610502"/>
            <a:ext cx="10101561" cy="421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6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sp>
        <p:nvSpPr>
          <p:cNvPr id="2" name="ZoneTexte 1">
            <a:extLst>
              <a:ext uri="{FF2B5EF4-FFF2-40B4-BE49-F238E27FC236}">
                <a16:creationId xmlns:a16="http://schemas.microsoft.com/office/drawing/2014/main" id="{BB7B0AF7-ED2E-093B-796A-ABE43BC1F63F}"/>
              </a:ext>
            </a:extLst>
          </p:cNvPr>
          <p:cNvSpPr txBox="1"/>
          <p:nvPr/>
        </p:nvSpPr>
        <p:spPr>
          <a:xfrm>
            <a:off x="588759" y="1754156"/>
            <a:ext cx="11066106" cy="4031873"/>
          </a:xfrm>
          <a:prstGeom prst="rect">
            <a:avLst/>
          </a:prstGeom>
          <a:noFill/>
        </p:spPr>
        <p:txBody>
          <a:bodyPr wrap="square" rtlCol="0">
            <a:spAutoFit/>
          </a:bodyPr>
          <a:lstStyle/>
          <a:p>
            <a:pPr algn="l" rtl="0" fontAlgn="base"/>
            <a:r>
              <a:rPr lang="fr-FR" sz="1600" b="1" i="0" u="none" strike="noStrike" dirty="0">
                <a:solidFill>
                  <a:srgbClr val="C00000"/>
                </a:solidFill>
                <a:effectLst/>
                <a:latin typeface="+mj-lt"/>
              </a:rPr>
              <a:t>83% </a:t>
            </a:r>
            <a:r>
              <a:rPr lang="fr-FR" sz="1600" b="0" i="0" u="none" strike="noStrike" dirty="0">
                <a:solidFill>
                  <a:srgbClr val="000000"/>
                </a:solidFill>
                <a:effectLst/>
                <a:latin typeface="+mj-lt"/>
              </a:rPr>
              <a:t>des Français pensent que nous vivons</a:t>
            </a:r>
            <a:r>
              <a:rPr lang="fr-FR" sz="1600" b="0" i="0" u="none" strike="noStrike" dirty="0">
                <a:solidFill>
                  <a:srgbClr val="C00000"/>
                </a:solidFill>
                <a:effectLst/>
                <a:latin typeface="+mj-lt"/>
              </a:rPr>
              <a:t> </a:t>
            </a:r>
            <a:r>
              <a:rPr lang="fr-FR" sz="1600" b="1" i="0" u="none" strike="noStrike" dirty="0">
                <a:solidFill>
                  <a:srgbClr val="C00000"/>
                </a:solidFill>
                <a:effectLst/>
                <a:latin typeface="+mj-lt"/>
              </a:rPr>
              <a:t>de moins en moins côte-à-côte </a:t>
            </a:r>
            <a:r>
              <a:rPr lang="fr-FR" sz="1600" b="0" i="0" u="none" strike="noStrike" dirty="0">
                <a:solidFill>
                  <a:srgbClr val="000000"/>
                </a:solidFill>
                <a:effectLst/>
                <a:latin typeface="+mj-lt"/>
              </a:rPr>
              <a:t>et </a:t>
            </a:r>
            <a:r>
              <a:rPr lang="fr-FR" sz="1600" b="1" i="0" u="none" strike="noStrike" dirty="0">
                <a:solidFill>
                  <a:srgbClr val="C00000"/>
                </a:solidFill>
                <a:effectLst/>
                <a:latin typeface="+mj-lt"/>
              </a:rPr>
              <a:t>de plus en plus face-à-face</a:t>
            </a:r>
            <a:r>
              <a:rPr lang="en-US" sz="1600" b="0" i="0" dirty="0">
                <a:solidFill>
                  <a:srgbClr val="F8931D"/>
                </a:solidFill>
                <a:effectLst/>
                <a:latin typeface="+mj-lt"/>
              </a:rPr>
              <a:t>​</a:t>
            </a:r>
            <a:endParaRPr lang="en-US" sz="1600" b="0" i="0" dirty="0">
              <a:solidFill>
                <a:srgbClr val="000000"/>
              </a:solidFill>
              <a:effectLst/>
              <a:latin typeface="+mj-lt"/>
            </a:endParaRPr>
          </a:p>
          <a:p>
            <a:pPr algn="l" rtl="0" fontAlgn="base"/>
            <a:r>
              <a:rPr lang="fr-FR" sz="1600" b="0" i="0" dirty="0">
                <a:solidFill>
                  <a:srgbClr val="000000"/>
                </a:solidFill>
                <a:effectLst/>
                <a:latin typeface="+mj-lt"/>
              </a:rPr>
              <a:t>​</a:t>
            </a:r>
          </a:p>
          <a:p>
            <a:pPr algn="l" rtl="0" fontAlgn="base"/>
            <a:r>
              <a:rPr lang="fr-FR" sz="1600" b="1" i="0" u="none" strike="noStrike" dirty="0">
                <a:solidFill>
                  <a:srgbClr val="C00000"/>
                </a:solidFill>
                <a:effectLst/>
                <a:latin typeface="+mj-lt"/>
              </a:rPr>
              <a:t>66% </a:t>
            </a:r>
            <a:r>
              <a:rPr lang="fr-FR" sz="1600" b="0" i="0" u="none" strike="noStrike" dirty="0">
                <a:solidFill>
                  <a:srgbClr val="000000"/>
                </a:solidFill>
                <a:effectLst/>
                <a:latin typeface="+mj-lt"/>
              </a:rPr>
              <a:t>des personnes interrogées considèrent que </a:t>
            </a:r>
            <a:r>
              <a:rPr lang="fr-FR" sz="1600" b="1" i="0" u="none" strike="noStrike" dirty="0">
                <a:solidFill>
                  <a:srgbClr val="C00000"/>
                </a:solidFill>
                <a:effectLst/>
                <a:latin typeface="+mj-lt"/>
              </a:rPr>
              <a:t>ce qui divise les Français aujourd’hui est plus fort que ce qui les rassemble</a:t>
            </a:r>
            <a:r>
              <a:rPr lang="en-US" sz="1600" b="0" i="0" dirty="0">
                <a:solidFill>
                  <a:srgbClr val="C00000"/>
                </a:solidFill>
                <a:effectLst/>
                <a:latin typeface="+mj-lt"/>
              </a:rPr>
              <a:t>​</a:t>
            </a:r>
          </a:p>
          <a:p>
            <a:pPr algn="l" rtl="0" fontAlgn="base"/>
            <a:r>
              <a:rPr lang="fr-FR" sz="1600" b="0" i="0" dirty="0">
                <a:solidFill>
                  <a:srgbClr val="C00000"/>
                </a:solidFill>
                <a:effectLst/>
                <a:latin typeface="+mj-lt"/>
              </a:rPr>
              <a:t>​</a:t>
            </a:r>
          </a:p>
          <a:p>
            <a:pPr algn="l" rtl="0" fontAlgn="base"/>
            <a:r>
              <a:rPr lang="fr-FR" sz="1600" b="1" i="0" u="none" strike="noStrike" dirty="0">
                <a:solidFill>
                  <a:srgbClr val="C00000"/>
                </a:solidFill>
                <a:effectLst/>
                <a:latin typeface="+mj-lt"/>
              </a:rPr>
              <a:t>91% </a:t>
            </a:r>
            <a:r>
              <a:rPr lang="fr-FR" sz="1600" b="0" i="0" u="none" strike="noStrike" dirty="0">
                <a:solidFill>
                  <a:srgbClr val="000000"/>
                </a:solidFill>
                <a:effectLst/>
                <a:latin typeface="+mj-lt"/>
              </a:rPr>
              <a:t>des Français se disent inquiets à l’idée qu’il y ait plus de violences et d’affrontements entre groupes sociaux à l’avenir dans notre pays, dont 45% très inquiets et 46% plutôt inquiets. </a:t>
            </a:r>
            <a:r>
              <a:rPr lang="en-US" sz="1600" b="0" i="0" dirty="0">
                <a:solidFill>
                  <a:srgbClr val="000000"/>
                </a:solidFill>
                <a:effectLst/>
                <a:latin typeface="+mj-lt"/>
              </a:rPr>
              <a:t>​</a:t>
            </a:r>
          </a:p>
          <a:p>
            <a:pPr algn="l" rtl="0" fontAlgn="base"/>
            <a:r>
              <a:rPr lang="fr-FR" sz="1600" b="0" i="0" dirty="0">
                <a:solidFill>
                  <a:srgbClr val="000000"/>
                </a:solidFill>
                <a:effectLst/>
                <a:latin typeface="+mj-lt"/>
              </a:rPr>
              <a:t>​</a:t>
            </a:r>
          </a:p>
          <a:p>
            <a:pPr algn="l" rtl="0" fontAlgn="base"/>
            <a:r>
              <a:rPr lang="fr-FR" sz="1600" b="1" i="0" u="none" strike="noStrike" dirty="0">
                <a:solidFill>
                  <a:srgbClr val="C00000"/>
                </a:solidFill>
                <a:effectLst/>
                <a:latin typeface="+mj-lt"/>
              </a:rPr>
              <a:t>Le recul de l’autorité </a:t>
            </a:r>
            <a:r>
              <a:rPr lang="fr-FR" sz="1600" b="0" i="0" u="none" strike="noStrike" dirty="0">
                <a:solidFill>
                  <a:srgbClr val="000000"/>
                </a:solidFill>
                <a:effectLst/>
                <a:latin typeface="+mj-lt"/>
              </a:rPr>
              <a:t>est un problème majeur dans la société française :</a:t>
            </a:r>
            <a:r>
              <a:rPr lang="fr-FR" sz="1600" b="0" i="0" u="none" strike="noStrike" dirty="0">
                <a:solidFill>
                  <a:srgbClr val="C00000"/>
                </a:solidFill>
                <a:effectLst/>
                <a:latin typeface="+mj-lt"/>
              </a:rPr>
              <a:t> </a:t>
            </a:r>
            <a:r>
              <a:rPr lang="fr-FR" sz="1600" b="1" i="0" u="none" strike="noStrike" dirty="0">
                <a:solidFill>
                  <a:srgbClr val="C00000"/>
                </a:solidFill>
                <a:effectLst/>
                <a:latin typeface="+mj-lt"/>
              </a:rPr>
              <a:t>91% </a:t>
            </a:r>
            <a:r>
              <a:rPr lang="fr-FR" sz="1600" b="0" i="0" u="none" strike="noStrike" dirty="0">
                <a:solidFill>
                  <a:srgbClr val="000000"/>
                </a:solidFill>
                <a:effectLst/>
                <a:latin typeface="+mj-lt"/>
              </a:rPr>
              <a:t>(+6 points depuis le 12 mai 2021) des Français sont d’accord.</a:t>
            </a:r>
            <a:r>
              <a:rPr lang="en-US" sz="1600" b="0" i="0" dirty="0">
                <a:solidFill>
                  <a:srgbClr val="000000"/>
                </a:solidFill>
                <a:effectLst/>
                <a:latin typeface="+mj-lt"/>
              </a:rPr>
              <a:t>​</a:t>
            </a:r>
          </a:p>
          <a:p>
            <a:pPr algn="l" rtl="0" fontAlgn="base"/>
            <a:r>
              <a:rPr lang="fr-FR" sz="1600" b="0" i="0" dirty="0">
                <a:solidFill>
                  <a:srgbClr val="000000"/>
                </a:solidFill>
                <a:effectLst/>
                <a:latin typeface="+mj-lt"/>
              </a:rPr>
              <a:t>​</a:t>
            </a:r>
          </a:p>
          <a:p>
            <a:pPr algn="l" rtl="0" fontAlgn="base"/>
            <a:r>
              <a:rPr lang="fr-FR" sz="1600" b="0" i="0" u="none" strike="noStrike" dirty="0">
                <a:solidFill>
                  <a:srgbClr val="000000"/>
                </a:solidFill>
                <a:effectLst/>
                <a:latin typeface="+mj-lt"/>
              </a:rPr>
              <a:t>Les Français considèrent majoritairement que </a:t>
            </a:r>
            <a:r>
              <a:rPr lang="fr-FR" sz="1600" b="1" i="0" u="none" strike="noStrike" dirty="0">
                <a:solidFill>
                  <a:srgbClr val="C00000"/>
                </a:solidFill>
                <a:effectLst/>
                <a:latin typeface="+mj-lt"/>
              </a:rPr>
              <a:t>la violence se répand dans toute la société à 58% </a:t>
            </a:r>
            <a:r>
              <a:rPr lang="en-US" sz="1600" b="0" i="0" dirty="0">
                <a:solidFill>
                  <a:srgbClr val="F8931D"/>
                </a:solidFill>
                <a:effectLst/>
                <a:latin typeface="+mj-lt"/>
              </a:rPr>
              <a:t>​</a:t>
            </a:r>
            <a:endParaRPr lang="en-US" sz="1600" b="0" i="0" dirty="0">
              <a:solidFill>
                <a:srgbClr val="000000"/>
              </a:solidFill>
              <a:effectLst/>
              <a:latin typeface="+mj-lt"/>
            </a:endParaRPr>
          </a:p>
          <a:p>
            <a:pPr algn="l" rtl="0" fontAlgn="base"/>
            <a:r>
              <a:rPr lang="fr-FR" sz="1600" b="0" i="0" dirty="0">
                <a:solidFill>
                  <a:srgbClr val="000000"/>
                </a:solidFill>
                <a:effectLst/>
                <a:latin typeface="+mj-lt"/>
              </a:rPr>
              <a:t>​</a:t>
            </a:r>
          </a:p>
          <a:p>
            <a:pPr algn="l" rtl="0" fontAlgn="base"/>
            <a:r>
              <a:rPr lang="fr-FR" sz="1600" b="1" i="0" u="none" strike="noStrike" dirty="0">
                <a:solidFill>
                  <a:srgbClr val="C00000"/>
                </a:solidFill>
                <a:effectLst/>
                <a:latin typeface="+mj-lt"/>
              </a:rPr>
              <a:t>71% </a:t>
            </a:r>
            <a:r>
              <a:rPr lang="fr-FR" sz="1600" b="0" i="0" u="none" strike="noStrike" dirty="0">
                <a:solidFill>
                  <a:srgbClr val="000000"/>
                </a:solidFill>
                <a:effectLst/>
                <a:latin typeface="+mj-lt"/>
              </a:rPr>
              <a:t>ne sont </a:t>
            </a:r>
            <a:r>
              <a:rPr lang="fr-FR" sz="1600" b="1" i="0" u="none" strike="noStrike" dirty="0">
                <a:solidFill>
                  <a:srgbClr val="C00000"/>
                </a:solidFill>
                <a:effectLst/>
                <a:latin typeface="+mj-lt"/>
              </a:rPr>
              <a:t>pas d’accord </a:t>
            </a:r>
            <a:r>
              <a:rPr lang="fr-FR" sz="1600" b="0" i="0" u="none" strike="noStrike" dirty="0">
                <a:solidFill>
                  <a:srgbClr val="000000"/>
                </a:solidFill>
                <a:effectLst/>
                <a:latin typeface="+mj-lt"/>
              </a:rPr>
              <a:t>avec la phrase suivante :</a:t>
            </a:r>
            <a:r>
              <a:rPr lang="fr-FR" sz="1600" b="0" i="0" u="none" strike="noStrike" dirty="0">
                <a:solidFill>
                  <a:srgbClr val="C00000"/>
                </a:solidFill>
                <a:effectLst/>
                <a:latin typeface="+mj-lt"/>
              </a:rPr>
              <a:t> </a:t>
            </a:r>
            <a:r>
              <a:rPr lang="fr-FR" sz="1600" b="1" i="0" u="none" strike="noStrike" dirty="0">
                <a:solidFill>
                  <a:srgbClr val="C00000"/>
                </a:solidFill>
                <a:effectLst/>
                <a:latin typeface="+mj-lt"/>
              </a:rPr>
              <a:t>« la violence est inéluctable, quels que soient les moyens que l’on se donne, on ne peut rien faire contre la hausse de la violence »</a:t>
            </a:r>
            <a:r>
              <a:rPr lang="en-US" sz="1600" b="0" i="0" dirty="0">
                <a:solidFill>
                  <a:srgbClr val="C00000"/>
                </a:solidFill>
                <a:effectLst/>
                <a:latin typeface="+mj-lt"/>
              </a:rPr>
              <a:t>​</a:t>
            </a:r>
          </a:p>
          <a:p>
            <a:endParaRPr lang="fr-FR" sz="1600" dirty="0">
              <a:latin typeface="+mj-lt"/>
            </a:endParaRPr>
          </a:p>
        </p:txBody>
      </p:sp>
    </p:spTree>
    <p:extLst>
      <p:ext uri="{BB962C8B-B14F-4D97-AF65-F5344CB8AC3E}">
        <p14:creationId xmlns:p14="http://schemas.microsoft.com/office/powerpoint/2010/main" val="375789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ORDRE DU JOUR</a:t>
            </a:r>
            <a:endParaRPr lang="fr-FR" dirty="0">
              <a:cs typeface="Arial"/>
            </a:endParaRPr>
          </a:p>
        </p:txBody>
      </p:sp>
      <p:sp>
        <p:nvSpPr>
          <p:cNvPr id="16" name="ZoneTexte 25">
            <a:extLst>
              <a:ext uri="{FF2B5EF4-FFF2-40B4-BE49-F238E27FC236}">
                <a16:creationId xmlns:a16="http://schemas.microsoft.com/office/drawing/2014/main" id="{CAB5945B-F18C-CE3B-75AC-7CB1B78261B3}"/>
              </a:ext>
            </a:extLst>
          </p:cNvPr>
          <p:cNvSpPr txBox="1"/>
          <p:nvPr/>
        </p:nvSpPr>
        <p:spPr>
          <a:xfrm>
            <a:off x="918753" y="1806608"/>
            <a:ext cx="9745850" cy="2400657"/>
          </a:xfrm>
          <a:prstGeom prst="rect">
            <a:avLst/>
          </a:prstGeom>
          <a:noFill/>
        </p:spPr>
        <p:txBody>
          <a:bodyPr wrap="square" lIns="91440" tIns="45720" rIns="91440" bIns="45720" rtlCol="0" anchor="t">
            <a:spAutoFit/>
          </a:bodyPr>
          <a:lstStyle/>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Introduction 10’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Echanges sur la situation actuelle : 60’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de prévention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réglementaires 30’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Comment intervenir en cas d’incivilité ? 45’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Nos engagements communs :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r>
              <a:rPr lang="fr-FR" sz="1800" b="0" i="0" dirty="0">
                <a:solidFill>
                  <a:schemeClr val="accent3"/>
                </a:solidFill>
                <a:effectLst/>
                <a:latin typeface="Arial" panose="020B0604020202020204" pitchFamily="34" charset="0"/>
              </a:rPr>
              <a:t>​</a:t>
            </a:r>
            <a:endParaRPr lang="fr-FR" sz="2400" b="0" i="0" dirty="0">
              <a:solidFill>
                <a:schemeClr val="accent3"/>
              </a:solidFill>
              <a:effectLst/>
              <a:latin typeface="Arial" panose="020B0604020202020204" pitchFamily="34" charset="0"/>
            </a:endParaRPr>
          </a:p>
          <a:p>
            <a:pPr algn="just" rtl="0" fontAlgn="base"/>
            <a:endParaRPr lang="fr-FR" sz="2400" b="0" i="0" dirty="0">
              <a:solidFill>
                <a:schemeClr val="accent3"/>
              </a:solidFill>
              <a:effectLst/>
              <a:latin typeface="Arial" panose="020B0604020202020204" pitchFamily="34" charset="0"/>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8" name="Image 7">
            <a:extLst>
              <a:ext uri="{FF2B5EF4-FFF2-40B4-BE49-F238E27FC236}">
                <a16:creationId xmlns:a16="http://schemas.microsoft.com/office/drawing/2014/main" id="{B21B7A8B-A57E-1629-4B3D-7146912995E6}"/>
              </a:ext>
            </a:extLst>
          </p:cNvPr>
          <p:cNvPicPr>
            <a:picLocks noChangeAspect="1"/>
          </p:cNvPicPr>
          <p:nvPr/>
        </p:nvPicPr>
        <p:blipFill>
          <a:blip r:embed="rId2"/>
          <a:stretch>
            <a:fillRect/>
          </a:stretch>
        </p:blipFill>
        <p:spPr>
          <a:xfrm>
            <a:off x="4933310" y="3425516"/>
            <a:ext cx="3125542" cy="2767406"/>
          </a:xfrm>
          <a:prstGeom prst="rect">
            <a:avLst/>
          </a:prstGeom>
        </p:spPr>
      </p:pic>
    </p:spTree>
    <p:extLst>
      <p:ext uri="{BB962C8B-B14F-4D97-AF65-F5344CB8AC3E}">
        <p14:creationId xmlns:p14="http://schemas.microsoft.com/office/powerpoint/2010/main" val="50295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graphicFrame>
        <p:nvGraphicFramePr>
          <p:cNvPr id="4" name="Diagramme 3">
            <a:extLst>
              <a:ext uri="{FF2B5EF4-FFF2-40B4-BE49-F238E27FC236}">
                <a16:creationId xmlns:a16="http://schemas.microsoft.com/office/drawing/2014/main" id="{5AF1B423-A09A-5473-4118-8A47934A5B95}"/>
              </a:ext>
            </a:extLst>
          </p:cNvPr>
          <p:cNvGraphicFramePr/>
          <p:nvPr>
            <p:extLst>
              <p:ext uri="{D42A27DB-BD31-4B8C-83A1-F6EECF244321}">
                <p14:modId xmlns:p14="http://schemas.microsoft.com/office/powerpoint/2010/main" val="2045807341"/>
              </p:ext>
            </p:extLst>
          </p:nvPr>
        </p:nvGraphicFramePr>
        <p:xfrm>
          <a:off x="5484326" y="42108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8FBFFDC8-EFB7-AD7C-D277-992126A93DA9}"/>
              </a:ext>
            </a:extLst>
          </p:cNvPr>
          <p:cNvSpPr txBox="1"/>
          <p:nvPr/>
        </p:nvSpPr>
        <p:spPr>
          <a:xfrm>
            <a:off x="681134" y="1785004"/>
            <a:ext cx="3629608" cy="2523768"/>
          </a:xfrm>
          <a:prstGeom prst="rect">
            <a:avLst/>
          </a:prstGeom>
          <a:noFill/>
        </p:spPr>
        <p:txBody>
          <a:bodyPr wrap="square" rtlCol="0">
            <a:spAutoFit/>
          </a:bodyPr>
          <a:lstStyle/>
          <a:p>
            <a:pPr algn="l" rtl="0" fontAlgn="base"/>
            <a:r>
              <a:rPr lang="fr-FR" sz="2000" b="0" i="0" u="none" strike="noStrike" dirty="0">
                <a:effectLst/>
              </a:rPr>
              <a:t>5 Tables rondes : </a:t>
            </a:r>
            <a:r>
              <a:rPr lang="en-US" sz="2000" b="0" i="0" dirty="0">
                <a:effectLst/>
              </a:rPr>
              <a:t>​</a:t>
            </a:r>
          </a:p>
          <a:p>
            <a:pPr algn="l" rtl="0" fontAlgn="base"/>
            <a:r>
              <a:rPr lang="fr-FR" sz="2000" b="0" i="0" dirty="0">
                <a:effectLst/>
              </a:rPr>
              <a:t>​</a:t>
            </a:r>
          </a:p>
          <a:p>
            <a:pPr algn="l" rtl="0" fontAlgn="base"/>
            <a:r>
              <a:rPr lang="fr-FR" sz="2000" b="0" i="0" u="none" strike="noStrike" dirty="0">
                <a:effectLst/>
              </a:rPr>
              <a:t>- dirigeants / bénévoles</a:t>
            </a:r>
            <a:r>
              <a:rPr lang="en-US" sz="2000" b="0" i="0" dirty="0">
                <a:effectLst/>
              </a:rPr>
              <a:t>​</a:t>
            </a:r>
          </a:p>
          <a:p>
            <a:pPr algn="l" rtl="0" fontAlgn="base"/>
            <a:r>
              <a:rPr lang="fr-FR" sz="2000" b="0" i="0" u="none" strike="noStrike" dirty="0">
                <a:effectLst/>
              </a:rPr>
              <a:t>- supporters / parents</a:t>
            </a:r>
            <a:r>
              <a:rPr lang="en-US" sz="2000" b="0" i="0" dirty="0">
                <a:effectLst/>
              </a:rPr>
              <a:t>​</a:t>
            </a:r>
          </a:p>
          <a:p>
            <a:pPr algn="l" rtl="0" fontAlgn="base"/>
            <a:r>
              <a:rPr lang="fr-FR" sz="2000" b="0" i="0" u="none" strike="noStrike" dirty="0">
                <a:effectLst/>
              </a:rPr>
              <a:t>- joueurs</a:t>
            </a:r>
            <a:r>
              <a:rPr lang="en-US" sz="2000" b="0" i="0" dirty="0">
                <a:effectLst/>
              </a:rPr>
              <a:t>​</a:t>
            </a:r>
          </a:p>
          <a:p>
            <a:pPr algn="l" rtl="0" fontAlgn="base"/>
            <a:r>
              <a:rPr lang="fr-FR" sz="2000" b="0" i="0" u="none" strike="noStrike" dirty="0">
                <a:effectLst/>
              </a:rPr>
              <a:t>- éducateurs</a:t>
            </a:r>
            <a:r>
              <a:rPr lang="en-US" sz="2000" b="0" i="0" dirty="0">
                <a:effectLst/>
              </a:rPr>
              <a:t>​</a:t>
            </a:r>
          </a:p>
          <a:p>
            <a:pPr algn="l" rtl="0" fontAlgn="base"/>
            <a:r>
              <a:rPr lang="fr-FR" sz="2000" b="0" i="0" u="none" strike="noStrike" dirty="0">
                <a:effectLst/>
              </a:rPr>
              <a:t>- officiels</a:t>
            </a:r>
            <a:r>
              <a:rPr lang="en-US" sz="2000" b="0" i="0" dirty="0">
                <a:effectLst/>
              </a:rPr>
              <a:t>​</a:t>
            </a:r>
          </a:p>
          <a:p>
            <a:endParaRPr lang="fr-FR" dirty="0"/>
          </a:p>
        </p:txBody>
      </p:sp>
    </p:spTree>
    <p:extLst>
      <p:ext uri="{BB962C8B-B14F-4D97-AF65-F5344CB8AC3E}">
        <p14:creationId xmlns:p14="http://schemas.microsoft.com/office/powerpoint/2010/main" val="249130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7956A6-3621-C642-04AC-964D9981C8EB}"/>
              </a:ext>
            </a:extLst>
          </p:cNvPr>
          <p:cNvSpPr>
            <a:spLocks noGrp="1"/>
          </p:cNvSpPr>
          <p:nvPr>
            <p:ph type="title"/>
          </p:nvPr>
        </p:nvSpPr>
        <p:spPr/>
        <p:txBody>
          <a:bodyPr/>
          <a:lstStyle/>
          <a:p>
            <a:r>
              <a:rPr lang="fr-FR" dirty="0"/>
              <a:t>ECHANGES SUR LA SITUATION</a:t>
            </a:r>
          </a:p>
        </p:txBody>
      </p:sp>
      <p:grpSp>
        <p:nvGrpSpPr>
          <p:cNvPr id="2" name="Groupe 1">
            <a:extLst>
              <a:ext uri="{FF2B5EF4-FFF2-40B4-BE49-F238E27FC236}">
                <a16:creationId xmlns:a16="http://schemas.microsoft.com/office/drawing/2014/main" id="{389114CC-DECC-A257-97EF-B2CD7EE0D8EB}"/>
              </a:ext>
            </a:extLst>
          </p:cNvPr>
          <p:cNvGrpSpPr/>
          <p:nvPr/>
        </p:nvGrpSpPr>
        <p:grpSpPr>
          <a:xfrm>
            <a:off x="237308" y="1567542"/>
            <a:ext cx="11717383" cy="4167965"/>
            <a:chOff x="209006" y="1320380"/>
            <a:chExt cx="14405474" cy="4650377"/>
          </a:xfrm>
        </p:grpSpPr>
        <p:pic>
          <p:nvPicPr>
            <p:cNvPr id="5" name="Image 4">
              <a:extLst>
                <a:ext uri="{FF2B5EF4-FFF2-40B4-BE49-F238E27FC236}">
                  <a16:creationId xmlns:a16="http://schemas.microsoft.com/office/drawing/2014/main" id="{A9DC67FE-00B0-71A7-5BC7-921B90F44C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9006" y="1320380"/>
              <a:ext cx="8647611" cy="4650377"/>
            </a:xfrm>
            <a:prstGeom prst="rect">
              <a:avLst/>
            </a:prstGeom>
          </p:spPr>
        </p:pic>
        <p:pic>
          <p:nvPicPr>
            <p:cNvPr id="7" name="Image 6">
              <a:extLst>
                <a:ext uri="{FF2B5EF4-FFF2-40B4-BE49-F238E27FC236}">
                  <a16:creationId xmlns:a16="http://schemas.microsoft.com/office/drawing/2014/main" id="{EBCBE7FB-8395-B83A-894D-AD52F33496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56617" y="1320380"/>
              <a:ext cx="5757863" cy="4650377"/>
            </a:xfrm>
            <a:prstGeom prst="rect">
              <a:avLst/>
            </a:prstGeom>
          </p:spPr>
        </p:pic>
      </p:grpSp>
    </p:spTree>
    <p:extLst>
      <p:ext uri="{BB962C8B-B14F-4D97-AF65-F5344CB8AC3E}">
        <p14:creationId xmlns:p14="http://schemas.microsoft.com/office/powerpoint/2010/main" val="250688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ORDRE DU JOUR</a:t>
            </a:r>
            <a:endParaRPr lang="fr-FR" dirty="0">
              <a:cs typeface="Arial"/>
            </a:endParaRPr>
          </a:p>
        </p:txBody>
      </p:sp>
      <p:sp>
        <p:nvSpPr>
          <p:cNvPr id="16" name="ZoneTexte 25">
            <a:extLst>
              <a:ext uri="{FF2B5EF4-FFF2-40B4-BE49-F238E27FC236}">
                <a16:creationId xmlns:a16="http://schemas.microsoft.com/office/drawing/2014/main" id="{CAB5945B-F18C-CE3B-75AC-7CB1B78261B3}"/>
              </a:ext>
            </a:extLst>
          </p:cNvPr>
          <p:cNvSpPr txBox="1"/>
          <p:nvPr/>
        </p:nvSpPr>
        <p:spPr>
          <a:xfrm>
            <a:off x="918753" y="1806608"/>
            <a:ext cx="9745850" cy="2400657"/>
          </a:xfrm>
          <a:prstGeom prst="rect">
            <a:avLst/>
          </a:prstGeom>
          <a:noFill/>
        </p:spPr>
        <p:txBody>
          <a:bodyPr wrap="square" lIns="91440" tIns="45720" rIns="91440" bIns="45720" rtlCol="0" anchor="t">
            <a:spAutoFit/>
          </a:bodyPr>
          <a:lstStyle/>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Introduction 10’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Echanges sur la situation actuelle : 60’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effectLst/>
                <a:latin typeface="Arial" panose="020B0604020202020204" pitchFamily="34" charset="0"/>
              </a:rPr>
              <a:t>Les outils de prévention 15’</a:t>
            </a:r>
            <a:r>
              <a:rPr lang="en-US" sz="1800" b="0" i="0" dirty="0">
                <a:effectLst/>
                <a:latin typeface="Arial" panose="020B0604020202020204" pitchFamily="34" charset="0"/>
              </a:rPr>
              <a:t>​</a:t>
            </a:r>
            <a:endParaRPr lang="en-US" sz="2400" b="0" i="0" dirty="0">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réglementaires 30’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Comment intervenir en cas d’incivilité ? 45’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Nos engagements communs :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r>
              <a:rPr lang="fr-FR" sz="1800" b="0" i="0" dirty="0">
                <a:solidFill>
                  <a:schemeClr val="accent3"/>
                </a:solidFill>
                <a:effectLst/>
                <a:latin typeface="Arial" panose="020B0604020202020204" pitchFamily="34" charset="0"/>
              </a:rPr>
              <a:t>​</a:t>
            </a:r>
            <a:endParaRPr lang="fr-FR" sz="2400" b="0" i="0" dirty="0">
              <a:solidFill>
                <a:schemeClr val="accent3"/>
              </a:solidFill>
              <a:effectLst/>
              <a:latin typeface="Arial" panose="020B0604020202020204" pitchFamily="34" charset="0"/>
            </a:endParaRPr>
          </a:p>
          <a:p>
            <a:pPr algn="just" rtl="0" fontAlgn="base"/>
            <a:endParaRPr lang="fr-FR" sz="2400" b="0" i="0" dirty="0">
              <a:solidFill>
                <a:schemeClr val="accent3"/>
              </a:solidFill>
              <a:effectLst/>
              <a:latin typeface="Arial" panose="020B0604020202020204" pitchFamily="34" charset="0"/>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8" name="Image 7">
            <a:extLst>
              <a:ext uri="{FF2B5EF4-FFF2-40B4-BE49-F238E27FC236}">
                <a16:creationId xmlns:a16="http://schemas.microsoft.com/office/drawing/2014/main" id="{B21B7A8B-A57E-1629-4B3D-7146912995E6}"/>
              </a:ext>
            </a:extLst>
          </p:cNvPr>
          <p:cNvPicPr>
            <a:picLocks noChangeAspect="1"/>
          </p:cNvPicPr>
          <p:nvPr/>
        </p:nvPicPr>
        <p:blipFill>
          <a:blip r:embed="rId2"/>
          <a:stretch>
            <a:fillRect/>
          </a:stretch>
        </p:blipFill>
        <p:spPr>
          <a:xfrm>
            <a:off x="4933310" y="3425516"/>
            <a:ext cx="3125542" cy="2767406"/>
          </a:xfrm>
          <a:prstGeom prst="rect">
            <a:avLst/>
          </a:prstGeom>
        </p:spPr>
      </p:pic>
    </p:spTree>
    <p:extLst>
      <p:ext uri="{BB962C8B-B14F-4D97-AF65-F5344CB8AC3E}">
        <p14:creationId xmlns:p14="http://schemas.microsoft.com/office/powerpoint/2010/main" val="189123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590431"/>
            <a:ext cx="7140098" cy="480131"/>
          </a:xfrm>
        </p:spPr>
        <p:txBody>
          <a:bodyPr/>
          <a:lstStyle/>
          <a:p>
            <a:r>
              <a:rPr lang="fr-FR" dirty="0"/>
              <a:t>LES OUTILS DE PREVENTION</a:t>
            </a:r>
            <a:endParaRPr lang="fr-FR" dirty="0">
              <a:cs typeface="Arial"/>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5" name="Image 4">
            <a:hlinkClick r:id="rId2"/>
            <a:extLst>
              <a:ext uri="{FF2B5EF4-FFF2-40B4-BE49-F238E27FC236}">
                <a16:creationId xmlns:a16="http://schemas.microsoft.com/office/drawing/2014/main" id="{495DE1D2-AE78-C30B-F654-E387EFD5AA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143" y="1222174"/>
            <a:ext cx="10837714" cy="4413652"/>
          </a:xfrm>
          <a:prstGeom prst="rect">
            <a:avLst/>
          </a:prstGeom>
        </p:spPr>
      </p:pic>
    </p:spTree>
    <p:extLst>
      <p:ext uri="{BB962C8B-B14F-4D97-AF65-F5344CB8AC3E}">
        <p14:creationId xmlns:p14="http://schemas.microsoft.com/office/powerpoint/2010/main" val="1322583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887505" y="421513"/>
            <a:ext cx="7140098" cy="480131"/>
          </a:xfrm>
        </p:spPr>
        <p:txBody>
          <a:bodyPr/>
          <a:lstStyle/>
          <a:p>
            <a:r>
              <a:rPr lang="fr-FR" dirty="0"/>
              <a:t>LES OUTILS DE PREVENTION</a:t>
            </a:r>
            <a:endParaRPr lang="fr-FR" dirty="0">
              <a:cs typeface="Arial"/>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7174" name="Picture 6">
            <a:extLst>
              <a:ext uri="{FF2B5EF4-FFF2-40B4-BE49-F238E27FC236}">
                <a16:creationId xmlns:a16="http://schemas.microsoft.com/office/drawing/2014/main" id="{3689166B-E13B-7AED-4A93-19250C3BF7F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7712" y="1099703"/>
            <a:ext cx="3437271" cy="48809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3D803CF9-0A9E-920C-8BE0-FCB8EA0F87A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6216" y="1094135"/>
            <a:ext cx="3276891" cy="488649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894ACF1B-1892-9397-6E19-31B30A1BC64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27016" y="1094135"/>
            <a:ext cx="3419475" cy="488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33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LES OUTILS DE PREVENTION</a:t>
            </a:r>
            <a:endParaRPr lang="fr-FR" dirty="0">
              <a:cs typeface="Arial"/>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5" name="Image 4">
            <a:hlinkClick r:id="rId2"/>
            <a:extLst>
              <a:ext uri="{FF2B5EF4-FFF2-40B4-BE49-F238E27FC236}">
                <a16:creationId xmlns:a16="http://schemas.microsoft.com/office/drawing/2014/main" id="{DFFFA7CF-0F31-F72C-7BCC-10A98979B2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7129" y="1145209"/>
            <a:ext cx="8077742" cy="4947093"/>
          </a:xfrm>
          <a:prstGeom prst="rect">
            <a:avLst/>
          </a:prstGeom>
        </p:spPr>
      </p:pic>
    </p:spTree>
    <p:extLst>
      <p:ext uri="{BB962C8B-B14F-4D97-AF65-F5344CB8AC3E}">
        <p14:creationId xmlns:p14="http://schemas.microsoft.com/office/powerpoint/2010/main" val="155872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LES OUTILS DE PREVENTION</a:t>
            </a:r>
            <a:endParaRPr lang="fr-FR" dirty="0">
              <a:cs typeface="Arial"/>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5" name="Image 4">
            <a:hlinkClick r:id="rId2"/>
            <a:extLst>
              <a:ext uri="{FF2B5EF4-FFF2-40B4-BE49-F238E27FC236}">
                <a16:creationId xmlns:a16="http://schemas.microsoft.com/office/drawing/2014/main" id="{7088A007-3EBD-87CD-CF08-6CC5E66E1F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9391" y="1214264"/>
            <a:ext cx="8013218" cy="4905366"/>
          </a:xfrm>
          <a:prstGeom prst="rect">
            <a:avLst/>
          </a:prstGeom>
        </p:spPr>
      </p:pic>
    </p:spTree>
    <p:extLst>
      <p:ext uri="{BB962C8B-B14F-4D97-AF65-F5344CB8AC3E}">
        <p14:creationId xmlns:p14="http://schemas.microsoft.com/office/powerpoint/2010/main" val="339721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LES OUTILS DE PREVENTION</a:t>
            </a:r>
            <a:endParaRPr lang="fr-FR" dirty="0">
              <a:cs typeface="Arial"/>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2" name="Image 1" descr="Une image contenant texte, capture d’écran, Visage humain, personne&#10;&#10;Description générée automatiquement">
            <a:hlinkClick r:id="rId2"/>
            <a:extLst>
              <a:ext uri="{FF2B5EF4-FFF2-40B4-BE49-F238E27FC236}">
                <a16:creationId xmlns:a16="http://schemas.microsoft.com/office/drawing/2014/main" id="{4DE9C56C-D481-C16F-58D6-33A41C3AC1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0478" y="1145209"/>
            <a:ext cx="8071043" cy="4947312"/>
          </a:xfrm>
          <a:prstGeom prst="rect">
            <a:avLst/>
          </a:prstGeom>
        </p:spPr>
      </p:pic>
    </p:spTree>
    <p:extLst>
      <p:ext uri="{BB962C8B-B14F-4D97-AF65-F5344CB8AC3E}">
        <p14:creationId xmlns:p14="http://schemas.microsoft.com/office/powerpoint/2010/main" val="2408252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887505" y="421513"/>
            <a:ext cx="7140098" cy="480131"/>
          </a:xfrm>
        </p:spPr>
        <p:txBody>
          <a:bodyPr/>
          <a:lstStyle/>
          <a:p>
            <a:r>
              <a:rPr lang="fr-FR" dirty="0"/>
              <a:t>LES OUTILS DE PREVENTION</a:t>
            </a:r>
            <a:endParaRPr lang="fr-FR" dirty="0">
              <a:cs typeface="Arial"/>
            </a:endParaRPr>
          </a:p>
        </p:txBody>
      </p:sp>
      <p:pic>
        <p:nvPicPr>
          <p:cNvPr id="8194" name="Picture 2">
            <a:extLst>
              <a:ext uri="{FF2B5EF4-FFF2-40B4-BE49-F238E27FC236}">
                <a16:creationId xmlns:a16="http://schemas.microsoft.com/office/drawing/2014/main" id="{EBC1FBA1-A6E3-AAB6-C484-748FF7B2A3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457" y="1108131"/>
            <a:ext cx="3435804" cy="50213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1480286B-A6CF-D78C-3990-793425CE68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3997" y="1108131"/>
            <a:ext cx="3710960" cy="490804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4B7B3466-F7FC-A337-8F08-86D066FFF07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62694" y="1108131"/>
            <a:ext cx="3710959" cy="493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05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887505" y="421513"/>
            <a:ext cx="7140098" cy="480131"/>
          </a:xfrm>
        </p:spPr>
        <p:txBody>
          <a:bodyPr/>
          <a:lstStyle/>
          <a:p>
            <a:r>
              <a:rPr lang="fr-FR" dirty="0"/>
              <a:t>LES OUTILS DE PREVENTION</a:t>
            </a:r>
            <a:endParaRPr lang="fr-FR" dirty="0">
              <a:cs typeface="Arial"/>
            </a:endParaRPr>
          </a:p>
        </p:txBody>
      </p:sp>
      <p:pic>
        <p:nvPicPr>
          <p:cNvPr id="9218" name="Picture 2">
            <a:extLst>
              <a:ext uri="{FF2B5EF4-FFF2-40B4-BE49-F238E27FC236}">
                <a16:creationId xmlns:a16="http://schemas.microsoft.com/office/drawing/2014/main" id="{0F4D32BD-34CA-9EAF-DCDF-0627E15FB7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6743" y="905233"/>
            <a:ext cx="3389828" cy="517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7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ORDRE DU JOUR</a:t>
            </a:r>
            <a:endParaRPr lang="fr-FR" dirty="0">
              <a:cs typeface="Arial"/>
            </a:endParaRPr>
          </a:p>
        </p:txBody>
      </p:sp>
      <p:sp>
        <p:nvSpPr>
          <p:cNvPr id="16" name="ZoneTexte 25">
            <a:extLst>
              <a:ext uri="{FF2B5EF4-FFF2-40B4-BE49-F238E27FC236}">
                <a16:creationId xmlns:a16="http://schemas.microsoft.com/office/drawing/2014/main" id="{CAB5945B-F18C-CE3B-75AC-7CB1B78261B3}"/>
              </a:ext>
            </a:extLst>
          </p:cNvPr>
          <p:cNvSpPr txBox="1"/>
          <p:nvPr/>
        </p:nvSpPr>
        <p:spPr>
          <a:xfrm>
            <a:off x="918753" y="1806608"/>
            <a:ext cx="9745850" cy="2400657"/>
          </a:xfrm>
          <a:prstGeom prst="rect">
            <a:avLst/>
          </a:prstGeom>
          <a:noFill/>
        </p:spPr>
        <p:txBody>
          <a:bodyPr wrap="square" lIns="91440" tIns="45720" rIns="91440" bIns="45720" rtlCol="0" anchor="t">
            <a:spAutoFit/>
          </a:bodyPr>
          <a:lstStyle/>
          <a:p>
            <a:pPr algn="just" rtl="0" fontAlgn="base">
              <a:buFont typeface="Arial" panose="020B0604020202020204" pitchFamily="34" charset="0"/>
              <a:buChar char="•"/>
            </a:pPr>
            <a:r>
              <a:rPr lang="fr-FR" sz="1800" b="0" i="0" u="none" strike="noStrike" dirty="0">
                <a:effectLst/>
                <a:latin typeface="Arial" panose="020B0604020202020204" pitchFamily="34" charset="0"/>
              </a:rPr>
              <a:t>Introduction 10’</a:t>
            </a:r>
            <a:r>
              <a:rPr lang="en-US" sz="1800" b="0" i="0" dirty="0">
                <a:effectLst/>
                <a:latin typeface="Arial" panose="020B0604020202020204" pitchFamily="34" charset="0"/>
              </a:rPr>
              <a:t>​</a:t>
            </a:r>
            <a:endParaRPr lang="en-US" sz="2400" b="0" i="0" dirty="0">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Echanges sur la situation actuelle : 60’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de prévention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réglementaires 30’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Comment intervenir en cas d’incivilité ? 45’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Nos engagements communs :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r>
              <a:rPr lang="fr-FR" sz="1800" b="0" i="0" dirty="0">
                <a:solidFill>
                  <a:schemeClr val="accent3"/>
                </a:solidFill>
                <a:effectLst/>
                <a:latin typeface="Arial" panose="020B0604020202020204" pitchFamily="34" charset="0"/>
              </a:rPr>
              <a:t>​</a:t>
            </a:r>
            <a:endParaRPr lang="fr-FR" sz="2400" b="0" i="0" dirty="0">
              <a:solidFill>
                <a:schemeClr val="accent3"/>
              </a:solidFill>
              <a:effectLst/>
              <a:latin typeface="Arial" panose="020B0604020202020204" pitchFamily="34" charset="0"/>
            </a:endParaRPr>
          </a:p>
          <a:p>
            <a:pPr algn="just" rtl="0" fontAlgn="base"/>
            <a:endParaRPr lang="fr-FR" sz="2400" b="0" i="0" dirty="0">
              <a:solidFill>
                <a:schemeClr val="accent3"/>
              </a:solidFill>
              <a:effectLst/>
              <a:latin typeface="Arial" panose="020B0604020202020204" pitchFamily="34" charset="0"/>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8" name="Image 7">
            <a:extLst>
              <a:ext uri="{FF2B5EF4-FFF2-40B4-BE49-F238E27FC236}">
                <a16:creationId xmlns:a16="http://schemas.microsoft.com/office/drawing/2014/main" id="{B21B7A8B-A57E-1629-4B3D-7146912995E6}"/>
              </a:ext>
            </a:extLst>
          </p:cNvPr>
          <p:cNvPicPr>
            <a:picLocks noChangeAspect="1"/>
          </p:cNvPicPr>
          <p:nvPr/>
        </p:nvPicPr>
        <p:blipFill>
          <a:blip r:embed="rId2"/>
          <a:stretch>
            <a:fillRect/>
          </a:stretch>
        </p:blipFill>
        <p:spPr>
          <a:xfrm>
            <a:off x="4933310" y="3425516"/>
            <a:ext cx="3125542" cy="2767406"/>
          </a:xfrm>
          <a:prstGeom prst="rect">
            <a:avLst/>
          </a:prstGeom>
        </p:spPr>
      </p:pic>
    </p:spTree>
    <p:extLst>
      <p:ext uri="{BB962C8B-B14F-4D97-AF65-F5344CB8AC3E}">
        <p14:creationId xmlns:p14="http://schemas.microsoft.com/office/powerpoint/2010/main" val="407668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887505" y="421513"/>
            <a:ext cx="7140098" cy="480131"/>
          </a:xfrm>
        </p:spPr>
        <p:txBody>
          <a:bodyPr/>
          <a:lstStyle/>
          <a:p>
            <a:r>
              <a:rPr lang="fr-FR" dirty="0"/>
              <a:t>LES OUTILS DE PREVENTION</a:t>
            </a:r>
            <a:endParaRPr lang="fr-FR" dirty="0">
              <a:cs typeface="Arial"/>
            </a:endParaRPr>
          </a:p>
        </p:txBody>
      </p:sp>
      <p:pic>
        <p:nvPicPr>
          <p:cNvPr id="10242" name="Picture 2">
            <a:extLst>
              <a:ext uri="{FF2B5EF4-FFF2-40B4-BE49-F238E27FC236}">
                <a16:creationId xmlns:a16="http://schemas.microsoft.com/office/drawing/2014/main" id="{CA6F3DA0-BD79-118A-9C8A-E9F6E6AA757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5481" y="1047398"/>
            <a:ext cx="3513041" cy="500184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6A4E98CB-8762-0843-EB35-BD022715F1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4913" y="1047399"/>
            <a:ext cx="3513040" cy="49393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AC55A70B-D22A-6E29-9018-CDD4F5439D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13479" y="1047398"/>
            <a:ext cx="3513040" cy="493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13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887505" y="421513"/>
            <a:ext cx="7140098" cy="480131"/>
          </a:xfrm>
        </p:spPr>
        <p:txBody>
          <a:bodyPr/>
          <a:lstStyle/>
          <a:p>
            <a:r>
              <a:rPr lang="fr-FR" dirty="0"/>
              <a:t>LES OUTILS DE PREVENTION</a:t>
            </a:r>
            <a:endParaRPr lang="fr-FR" dirty="0">
              <a:cs typeface="Arial"/>
            </a:endParaRPr>
          </a:p>
        </p:txBody>
      </p:sp>
      <p:pic>
        <p:nvPicPr>
          <p:cNvPr id="11266" name="Picture 2">
            <a:extLst>
              <a:ext uri="{FF2B5EF4-FFF2-40B4-BE49-F238E27FC236}">
                <a16:creationId xmlns:a16="http://schemas.microsoft.com/office/drawing/2014/main" id="{3D90A5B9-F4FD-9CDB-C4C9-559105E5C6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3796" y="981431"/>
            <a:ext cx="3696580" cy="526316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extLst>
              <a:ext uri="{FF2B5EF4-FFF2-40B4-BE49-F238E27FC236}">
                <a16:creationId xmlns:a16="http://schemas.microsoft.com/office/drawing/2014/main" id="{88AA2609-AB33-28FF-AA77-E2CFDF462C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4356" y="981430"/>
            <a:ext cx="3740529" cy="526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5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887505" y="421513"/>
            <a:ext cx="7140098" cy="480131"/>
          </a:xfrm>
        </p:spPr>
        <p:txBody>
          <a:bodyPr/>
          <a:lstStyle/>
          <a:p>
            <a:r>
              <a:rPr lang="fr-FR" dirty="0"/>
              <a:t>LES OUTILS DE PREVENTION</a:t>
            </a:r>
            <a:endParaRPr lang="fr-FR" dirty="0">
              <a:cs typeface="Arial"/>
            </a:endParaRPr>
          </a:p>
        </p:txBody>
      </p:sp>
      <p:pic>
        <p:nvPicPr>
          <p:cNvPr id="11266" name="Picture 2">
            <a:extLst>
              <a:ext uri="{FF2B5EF4-FFF2-40B4-BE49-F238E27FC236}">
                <a16:creationId xmlns:a16="http://schemas.microsoft.com/office/drawing/2014/main" id="{3D90A5B9-F4FD-9CDB-C4C9-559105E5C6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3796" y="981431"/>
            <a:ext cx="3696580" cy="526316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61385093-899A-B10E-AE7F-9DFC4A47AA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5969" y="981431"/>
            <a:ext cx="3712235" cy="526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3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887505" y="421513"/>
            <a:ext cx="7140098" cy="480131"/>
          </a:xfrm>
        </p:spPr>
        <p:txBody>
          <a:bodyPr/>
          <a:lstStyle/>
          <a:p>
            <a:r>
              <a:rPr lang="fr-FR" dirty="0"/>
              <a:t>LES OUTILS DE PREVENTION</a:t>
            </a:r>
            <a:endParaRPr lang="fr-FR" dirty="0">
              <a:cs typeface="Arial"/>
            </a:endParaRPr>
          </a:p>
        </p:txBody>
      </p:sp>
      <p:pic>
        <p:nvPicPr>
          <p:cNvPr id="11266" name="Picture 2">
            <a:extLst>
              <a:ext uri="{FF2B5EF4-FFF2-40B4-BE49-F238E27FC236}">
                <a16:creationId xmlns:a16="http://schemas.microsoft.com/office/drawing/2014/main" id="{3D90A5B9-F4FD-9CDB-C4C9-559105E5C6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3796" y="981431"/>
            <a:ext cx="3696580" cy="526316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2248E6F1-9974-467F-5FC7-9C58254E6C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14496" y="981432"/>
            <a:ext cx="3703707" cy="526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653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750414" y="504516"/>
            <a:ext cx="7140098" cy="480131"/>
          </a:xfrm>
        </p:spPr>
        <p:txBody>
          <a:bodyPr/>
          <a:lstStyle/>
          <a:p>
            <a:r>
              <a:rPr lang="fr-FR" dirty="0"/>
              <a:t>LES OUTILS DE PREVENTION</a:t>
            </a:r>
            <a:endParaRPr lang="fr-FR" dirty="0">
              <a:cs typeface="Arial"/>
            </a:endParaRPr>
          </a:p>
        </p:txBody>
      </p:sp>
      <p:pic>
        <p:nvPicPr>
          <p:cNvPr id="14338" name="Picture 2">
            <a:extLst>
              <a:ext uri="{FF2B5EF4-FFF2-40B4-BE49-F238E27FC236}">
                <a16:creationId xmlns:a16="http://schemas.microsoft.com/office/drawing/2014/main" id="{E56A83A5-0006-BA1B-0BEC-B64B430FB6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80228" y="2210109"/>
            <a:ext cx="5734050" cy="414337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3">
            <a:extLst>
              <a:ext uri="{FF2B5EF4-FFF2-40B4-BE49-F238E27FC236}">
                <a16:creationId xmlns:a16="http://schemas.microsoft.com/office/drawing/2014/main" id="{32D301AF-F9C6-5589-2D14-1B4720B54B02}"/>
              </a:ext>
            </a:extLst>
          </p:cNvPr>
          <p:cNvSpPr txBox="1">
            <a:spLocks/>
          </p:cNvSpPr>
          <p:nvPr/>
        </p:nvSpPr>
        <p:spPr>
          <a:xfrm rot="20700938">
            <a:off x="762576" y="1244434"/>
            <a:ext cx="4003031" cy="1028423"/>
          </a:xfrm>
          <a:prstGeom prst="rect">
            <a:avLst/>
          </a:prstGeom>
        </p:spPr>
        <p:txBody>
          <a:bodyPr vert="horz"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200000"/>
              </a:lnSpc>
              <a:spcBef>
                <a:spcPts val="1000"/>
              </a:spcBef>
              <a:spcAft>
                <a:spcPts val="0"/>
              </a:spcAft>
              <a:buClrTx/>
              <a:buSzTx/>
              <a:buFont typeface="Arial" panose="020B0604020202020204" pitchFamily="34" charset="0"/>
              <a:buNone/>
              <a:tabLst/>
              <a:defRPr/>
            </a:pPr>
            <a:r>
              <a:rPr kumimoji="0" lang="fr-FR" sz="3600" b="1" i="0" u="none" strike="noStrike" kern="1200" cap="none" spc="0" normalizeH="0" baseline="0" noProof="0" dirty="0">
                <a:ln>
                  <a:noFill/>
                </a:ln>
                <a:solidFill>
                  <a:srgbClr val="D52B1E"/>
                </a:solidFill>
                <a:effectLst>
                  <a:outerShdw blurRad="38100" dist="38100" dir="2700000" algn="tl">
                    <a:srgbClr val="000000">
                      <a:alpha val="43137"/>
                    </a:srgbClr>
                  </a:outerShdw>
                </a:effectLst>
                <a:uLnTx/>
                <a:uFillTx/>
                <a:latin typeface="Arial"/>
                <a:ea typeface="+mn-ea"/>
                <a:cs typeface="Arial"/>
              </a:rPr>
              <a:t>#tousconcernés</a:t>
            </a:r>
            <a:endParaRPr kumimoji="0" lang="fr-FR"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Espace réservé du texte 3">
            <a:extLst>
              <a:ext uri="{FF2B5EF4-FFF2-40B4-BE49-F238E27FC236}">
                <a16:creationId xmlns:a16="http://schemas.microsoft.com/office/drawing/2014/main" id="{F2FFAFCC-CEBA-9FB3-4F0A-488614E35C40}"/>
              </a:ext>
            </a:extLst>
          </p:cNvPr>
          <p:cNvSpPr txBox="1">
            <a:spLocks/>
          </p:cNvSpPr>
          <p:nvPr/>
        </p:nvSpPr>
        <p:spPr>
          <a:xfrm rot="1311540">
            <a:off x="7667503" y="1515041"/>
            <a:ext cx="3612361" cy="716350"/>
          </a:xfrm>
          <a:prstGeom prst="rect">
            <a:avLst/>
          </a:prstGeom>
        </p:spPr>
        <p:txBody>
          <a:bodyPr vert="horz"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20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D52B1E"/>
                </a:solidFill>
                <a:effectLst>
                  <a:outerShdw blurRad="38100" dist="38100" dir="2700000" algn="tl">
                    <a:srgbClr val="000000">
                      <a:alpha val="43137"/>
                    </a:srgbClr>
                  </a:outerShdw>
                </a:effectLst>
                <a:uLnTx/>
                <a:uFillTx/>
                <a:latin typeface="Arial"/>
                <a:ea typeface="+mn-ea"/>
                <a:cs typeface="Arial"/>
              </a:rPr>
              <a:t>ZERO TOLERANCE</a:t>
            </a:r>
            <a:endPar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itre 2">
            <a:extLst>
              <a:ext uri="{FF2B5EF4-FFF2-40B4-BE49-F238E27FC236}">
                <a16:creationId xmlns:a16="http://schemas.microsoft.com/office/drawing/2014/main" id="{3E8F001E-CF63-0BDA-A58A-92BEC8C2B909}"/>
              </a:ext>
            </a:extLst>
          </p:cNvPr>
          <p:cNvSpPr txBox="1">
            <a:spLocks/>
          </p:cNvSpPr>
          <p:nvPr/>
        </p:nvSpPr>
        <p:spPr>
          <a:xfrm>
            <a:off x="3080098" y="1235426"/>
            <a:ext cx="6328126" cy="523220"/>
          </a:xfrm>
          <a:prstGeom prst="rect">
            <a:avLst/>
          </a:prstGeom>
        </p:spPr>
        <p:txBody>
          <a:bodyPr vert="horz" wrap="square" lIns="91440" tIns="45720" rIns="91440" bIns="45720" rtlCol="0" anchor="t"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a:cs typeface="Arial"/>
              </a:rPr>
              <a:t>Elearning</a:t>
            </a:r>
          </a:p>
        </p:txBody>
      </p:sp>
    </p:spTree>
    <p:extLst>
      <p:ext uri="{BB962C8B-B14F-4D97-AF65-F5344CB8AC3E}">
        <p14:creationId xmlns:p14="http://schemas.microsoft.com/office/powerpoint/2010/main" val="781201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750414" y="504516"/>
            <a:ext cx="7140098" cy="480131"/>
          </a:xfrm>
        </p:spPr>
        <p:txBody>
          <a:bodyPr/>
          <a:lstStyle/>
          <a:p>
            <a:r>
              <a:rPr lang="fr-FR" dirty="0"/>
              <a:t>LES OUTILS DE PREVENTION</a:t>
            </a:r>
            <a:endParaRPr lang="fr-FR" dirty="0">
              <a:cs typeface="Arial"/>
            </a:endParaRPr>
          </a:p>
        </p:txBody>
      </p:sp>
      <p:pic>
        <p:nvPicPr>
          <p:cNvPr id="15362" name="Picture 2">
            <a:extLst>
              <a:ext uri="{FF2B5EF4-FFF2-40B4-BE49-F238E27FC236}">
                <a16:creationId xmlns:a16="http://schemas.microsoft.com/office/drawing/2014/main" id="{C20EC2DB-AEC3-F1DC-038C-9C01838509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1754" y="984647"/>
            <a:ext cx="5533928" cy="526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467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750414" y="504516"/>
            <a:ext cx="7140098" cy="480131"/>
          </a:xfrm>
        </p:spPr>
        <p:txBody>
          <a:bodyPr/>
          <a:lstStyle/>
          <a:p>
            <a:r>
              <a:rPr lang="fr-FR" dirty="0"/>
              <a:t>LES OUTILS DE PREVENTION</a:t>
            </a:r>
            <a:endParaRPr lang="fr-FR" dirty="0">
              <a:cs typeface="Arial"/>
            </a:endParaRPr>
          </a:p>
        </p:txBody>
      </p:sp>
      <p:pic>
        <p:nvPicPr>
          <p:cNvPr id="16386" name="Picture 2">
            <a:extLst>
              <a:ext uri="{FF2B5EF4-FFF2-40B4-BE49-F238E27FC236}">
                <a16:creationId xmlns:a16="http://schemas.microsoft.com/office/drawing/2014/main" id="{62DAD46F-E778-E67A-63EA-A2ACAED018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53493" y="1052492"/>
            <a:ext cx="3690913" cy="5143896"/>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a:extLst>
              <a:ext uri="{FF2B5EF4-FFF2-40B4-BE49-F238E27FC236}">
                <a16:creationId xmlns:a16="http://schemas.microsoft.com/office/drawing/2014/main" id="{7C6B29B2-056F-2764-1106-34DB181224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4735" y="1052492"/>
            <a:ext cx="3327011" cy="509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54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ORDRE DU JOUR</a:t>
            </a:r>
            <a:endParaRPr lang="fr-FR" dirty="0">
              <a:cs typeface="Arial"/>
            </a:endParaRPr>
          </a:p>
        </p:txBody>
      </p:sp>
      <p:sp>
        <p:nvSpPr>
          <p:cNvPr id="16" name="ZoneTexte 25">
            <a:extLst>
              <a:ext uri="{FF2B5EF4-FFF2-40B4-BE49-F238E27FC236}">
                <a16:creationId xmlns:a16="http://schemas.microsoft.com/office/drawing/2014/main" id="{CAB5945B-F18C-CE3B-75AC-7CB1B78261B3}"/>
              </a:ext>
            </a:extLst>
          </p:cNvPr>
          <p:cNvSpPr txBox="1"/>
          <p:nvPr/>
        </p:nvSpPr>
        <p:spPr>
          <a:xfrm>
            <a:off x="918753" y="1806608"/>
            <a:ext cx="9745850" cy="2400657"/>
          </a:xfrm>
          <a:prstGeom prst="rect">
            <a:avLst/>
          </a:prstGeom>
          <a:noFill/>
        </p:spPr>
        <p:txBody>
          <a:bodyPr wrap="square" lIns="91440" tIns="45720" rIns="91440" bIns="45720" rtlCol="0" anchor="t">
            <a:spAutoFit/>
          </a:bodyPr>
          <a:lstStyle/>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Introduction 10’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Echanges sur la situation actuelle : 60’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de prévention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effectLst/>
                <a:latin typeface="Arial" panose="020B0604020202020204" pitchFamily="34" charset="0"/>
              </a:rPr>
              <a:t>Les outils réglementaires 30’</a:t>
            </a:r>
            <a:r>
              <a:rPr lang="en-US" sz="1800" b="0" i="0" dirty="0">
                <a:effectLst/>
                <a:latin typeface="Arial" panose="020B0604020202020204" pitchFamily="34" charset="0"/>
              </a:rPr>
              <a:t>​</a:t>
            </a:r>
            <a:endParaRPr lang="en-US" sz="2400" b="0" i="0" dirty="0">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Comment intervenir en cas d’incivilité ? 45’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Nos engagements communs :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r>
              <a:rPr lang="fr-FR" sz="1800" b="0" i="0" dirty="0">
                <a:solidFill>
                  <a:schemeClr val="accent3"/>
                </a:solidFill>
                <a:effectLst/>
                <a:latin typeface="Arial" panose="020B0604020202020204" pitchFamily="34" charset="0"/>
              </a:rPr>
              <a:t>​</a:t>
            </a:r>
            <a:endParaRPr lang="fr-FR" sz="2400" b="0" i="0" dirty="0">
              <a:solidFill>
                <a:schemeClr val="accent3"/>
              </a:solidFill>
              <a:effectLst/>
              <a:latin typeface="Arial" panose="020B0604020202020204" pitchFamily="34" charset="0"/>
            </a:endParaRPr>
          </a:p>
          <a:p>
            <a:pPr algn="just" rtl="0" fontAlgn="base"/>
            <a:endParaRPr lang="fr-FR" sz="2400" b="0" i="0" dirty="0">
              <a:solidFill>
                <a:schemeClr val="accent3"/>
              </a:solidFill>
              <a:effectLst/>
              <a:latin typeface="Arial" panose="020B0604020202020204" pitchFamily="34" charset="0"/>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8" name="Image 7">
            <a:extLst>
              <a:ext uri="{FF2B5EF4-FFF2-40B4-BE49-F238E27FC236}">
                <a16:creationId xmlns:a16="http://schemas.microsoft.com/office/drawing/2014/main" id="{B21B7A8B-A57E-1629-4B3D-7146912995E6}"/>
              </a:ext>
            </a:extLst>
          </p:cNvPr>
          <p:cNvPicPr>
            <a:picLocks noChangeAspect="1"/>
          </p:cNvPicPr>
          <p:nvPr/>
        </p:nvPicPr>
        <p:blipFill>
          <a:blip r:embed="rId2"/>
          <a:stretch>
            <a:fillRect/>
          </a:stretch>
        </p:blipFill>
        <p:spPr>
          <a:xfrm>
            <a:off x="4933310" y="3425516"/>
            <a:ext cx="3125542" cy="2767406"/>
          </a:xfrm>
          <a:prstGeom prst="rect">
            <a:avLst/>
          </a:prstGeom>
        </p:spPr>
      </p:pic>
    </p:spTree>
    <p:extLst>
      <p:ext uri="{BB962C8B-B14F-4D97-AF65-F5344CB8AC3E}">
        <p14:creationId xmlns:p14="http://schemas.microsoft.com/office/powerpoint/2010/main" val="847802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805922F-9C4D-B184-B63F-68F243CB9B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1100" y="4794889"/>
            <a:ext cx="2689800" cy="1581766"/>
          </a:xfrm>
          <a:prstGeom prst="rect">
            <a:avLst/>
          </a:prstGeom>
        </p:spPr>
      </p:pic>
      <p:sp>
        <p:nvSpPr>
          <p:cNvPr id="3" name="Titre 2">
            <a:extLst>
              <a:ext uri="{FF2B5EF4-FFF2-40B4-BE49-F238E27FC236}">
                <a16:creationId xmlns:a16="http://schemas.microsoft.com/office/drawing/2014/main" id="{8EBB9A2F-F394-7DA4-B484-FB63731A3BF2}"/>
              </a:ext>
            </a:extLst>
          </p:cNvPr>
          <p:cNvSpPr>
            <a:spLocks noGrp="1"/>
          </p:cNvSpPr>
          <p:nvPr>
            <p:ph type="title"/>
          </p:nvPr>
        </p:nvSpPr>
        <p:spPr/>
        <p:txBody>
          <a:bodyPr/>
          <a:lstStyle/>
          <a:p>
            <a:r>
              <a:rPr lang="fr-FR" dirty="0"/>
              <a:t>LES OUTILS REGLEMENTAIRES</a:t>
            </a:r>
          </a:p>
        </p:txBody>
      </p:sp>
      <p:sp>
        <p:nvSpPr>
          <p:cNvPr id="9" name="Espace réservé du texte 3">
            <a:extLst>
              <a:ext uri="{FF2B5EF4-FFF2-40B4-BE49-F238E27FC236}">
                <a16:creationId xmlns:a16="http://schemas.microsoft.com/office/drawing/2014/main" id="{ED85C7F9-E659-A0A5-8979-5722C5D1C2CA}"/>
              </a:ext>
            </a:extLst>
          </p:cNvPr>
          <p:cNvSpPr>
            <a:spLocks noGrp="1"/>
          </p:cNvSpPr>
          <p:nvPr>
            <p:ph type="body" sz="quarter" idx="11"/>
          </p:nvPr>
        </p:nvSpPr>
        <p:spPr>
          <a:xfrm>
            <a:off x="588759" y="1683429"/>
            <a:ext cx="10907234" cy="4072910"/>
          </a:xfrm>
        </p:spPr>
        <p:txBody>
          <a:bodyPr/>
          <a:lstStyle/>
          <a:p>
            <a:pPr algn="ctr" rtl="0" fontAlgn="base">
              <a:lnSpc>
                <a:spcPct val="100000"/>
              </a:lnSpc>
            </a:pPr>
            <a:r>
              <a:rPr lang="fr-FR" sz="1800" b="1" i="0" u="none" strike="noStrike" dirty="0">
                <a:solidFill>
                  <a:srgbClr val="C00000"/>
                </a:solidFill>
                <a:effectLst/>
                <a:latin typeface="Arial" panose="020B0604020202020204" pitchFamily="34" charset="0"/>
              </a:rPr>
              <a:t>LES RÔLES DE CHACUN</a:t>
            </a:r>
          </a:p>
          <a:p>
            <a:pPr algn="ctr" rtl="0" fontAlgn="base">
              <a:lnSpc>
                <a:spcPct val="100000"/>
              </a:lnSpc>
            </a:pPr>
            <a:endParaRPr lang="fr-FR" b="1" i="0" u="none" strike="noStrike" dirty="0">
              <a:solidFill>
                <a:srgbClr val="F8931D"/>
              </a:solidFill>
              <a:effectLst/>
              <a:latin typeface="Arial" panose="020B0604020202020204" pitchFamily="34" charset="0"/>
            </a:endParaRPr>
          </a:p>
          <a:p>
            <a:pPr algn="just" rtl="0" fontAlgn="base">
              <a:lnSpc>
                <a:spcPct val="100000"/>
              </a:lnSpc>
              <a:buFont typeface="Arial" panose="020B0604020202020204" pitchFamily="34" charset="0"/>
              <a:buChar char="•"/>
            </a:pPr>
            <a:r>
              <a:rPr lang="fr-FR" b="1" i="0" u="none" strike="noStrike" dirty="0">
                <a:solidFill>
                  <a:srgbClr val="C00000"/>
                </a:solidFill>
                <a:effectLst/>
                <a:latin typeface="Arial" panose="020B0604020202020204" pitchFamily="34" charset="0"/>
              </a:rPr>
              <a:t>Comité : </a:t>
            </a:r>
            <a:r>
              <a:rPr lang="fr-FR" b="0" i="0" u="none" strike="noStrike" dirty="0">
                <a:effectLst/>
                <a:latin typeface="Arial" panose="020B0604020202020204" pitchFamily="34" charset="0"/>
              </a:rPr>
              <a:t>Ecoute, accompagnement, vérifications feuilles de matchs, formation d’officiels, formation d’éducateurs (BF, CS1, </a:t>
            </a:r>
            <a:r>
              <a:rPr lang="fr-FR" b="0" i="0" u="none" strike="noStrike" dirty="0" err="1">
                <a:effectLst/>
                <a:latin typeface="Arial" panose="020B0604020202020204" pitchFamily="34" charset="0"/>
              </a:rPr>
              <a:t>clinic</a:t>
            </a:r>
            <a:r>
              <a:rPr lang="fr-FR" b="0" i="0" u="none" strike="noStrike" dirty="0">
                <a:effectLst/>
                <a:latin typeface="Arial" panose="020B0604020202020204" pitchFamily="34" charset="0"/>
              </a:rPr>
              <a:t>), formation de dirigeants</a:t>
            </a:r>
            <a:r>
              <a:rPr lang="en-US" b="0" i="0" dirty="0">
                <a:effectLst/>
                <a:latin typeface="Arial" panose="020B0604020202020204" pitchFamily="34" charset="0"/>
              </a:rPr>
              <a:t>​</a:t>
            </a:r>
          </a:p>
          <a:p>
            <a:pPr algn="just" rtl="0" fontAlgn="base">
              <a:lnSpc>
                <a:spcPct val="100000"/>
              </a:lnSpc>
              <a:buFont typeface="Arial" panose="020B0604020202020204" pitchFamily="34" charset="0"/>
              <a:buChar char="•"/>
            </a:pPr>
            <a:endParaRPr lang="fr-FR" b="1" i="0" u="none" strike="noStrike" dirty="0">
              <a:solidFill>
                <a:srgbClr val="F8931D"/>
              </a:solidFill>
              <a:effectLst/>
              <a:latin typeface="Arial" panose="020B0604020202020204" pitchFamily="34" charset="0"/>
            </a:endParaRPr>
          </a:p>
          <a:p>
            <a:pPr algn="just" rtl="0" fontAlgn="base">
              <a:lnSpc>
                <a:spcPct val="100000"/>
              </a:lnSpc>
              <a:buFont typeface="Arial" panose="020B0604020202020204" pitchFamily="34" charset="0"/>
              <a:buChar char="•"/>
            </a:pPr>
            <a:r>
              <a:rPr lang="fr-FR" b="1" i="0" u="none" strike="noStrike" dirty="0">
                <a:solidFill>
                  <a:srgbClr val="C00000"/>
                </a:solidFill>
                <a:effectLst/>
                <a:latin typeface="Arial" panose="020B0604020202020204" pitchFamily="34" charset="0"/>
              </a:rPr>
              <a:t>Ligue : </a:t>
            </a:r>
            <a:r>
              <a:rPr lang="fr-FR" dirty="0">
                <a:latin typeface="Arial" panose="020B0604020202020204" pitchFamily="34" charset="0"/>
              </a:rPr>
              <a:t>C</a:t>
            </a:r>
            <a:r>
              <a:rPr lang="fr-FR" b="0" i="0" u="none" strike="noStrike" dirty="0">
                <a:effectLst/>
                <a:latin typeface="Arial" panose="020B0604020202020204" pitchFamily="34" charset="0"/>
              </a:rPr>
              <a:t>ommission de discipline, formation d’officiels, formation d’éducateurs (DETB – BPJEPS, formation de dirigeants)</a:t>
            </a:r>
            <a:r>
              <a:rPr lang="en-US" b="0" i="0" dirty="0">
                <a:effectLst/>
                <a:latin typeface="Arial" panose="020B0604020202020204" pitchFamily="34" charset="0"/>
              </a:rPr>
              <a:t>​</a:t>
            </a:r>
          </a:p>
          <a:p>
            <a:pPr algn="just" rtl="0" fontAlgn="base">
              <a:lnSpc>
                <a:spcPct val="100000"/>
              </a:lnSpc>
              <a:buFont typeface="Arial" panose="020B0604020202020204" pitchFamily="34" charset="0"/>
              <a:buChar char="•"/>
            </a:pPr>
            <a:endParaRPr lang="fr-FR" b="1" i="0" u="none" strike="noStrike" dirty="0">
              <a:effectLst/>
              <a:latin typeface="Arial" panose="020B0604020202020204" pitchFamily="34" charset="0"/>
            </a:endParaRPr>
          </a:p>
          <a:p>
            <a:pPr algn="just" rtl="0" fontAlgn="base">
              <a:lnSpc>
                <a:spcPct val="100000"/>
              </a:lnSpc>
              <a:buFont typeface="Arial" panose="020B0604020202020204" pitchFamily="34" charset="0"/>
              <a:buChar char="•"/>
            </a:pPr>
            <a:r>
              <a:rPr lang="fr-FR" b="1" i="0" u="none" strike="noStrike" dirty="0">
                <a:solidFill>
                  <a:srgbClr val="C00000"/>
                </a:solidFill>
                <a:effectLst/>
                <a:latin typeface="Arial" panose="020B0604020202020204" pitchFamily="34" charset="0"/>
              </a:rPr>
              <a:t>FFBB : </a:t>
            </a:r>
            <a:r>
              <a:rPr lang="fr-FR" b="0" i="0" u="none" strike="noStrike" dirty="0">
                <a:effectLst/>
                <a:latin typeface="Arial" panose="020B0604020202020204" pitchFamily="34" charset="0"/>
              </a:rPr>
              <a:t>Commission de discipline, Chambre d’appel, référent violences sexuelles, référent racisme, référent radicalisation…</a:t>
            </a:r>
            <a:r>
              <a:rPr lang="en-US" b="0" i="0" dirty="0">
                <a:effectLst/>
                <a:latin typeface="Arial" panose="020B0604020202020204" pitchFamily="34" charset="0"/>
              </a:rPr>
              <a:t>​</a:t>
            </a:r>
          </a:p>
          <a:p>
            <a:pPr algn="just" rtl="0" fontAlgn="base">
              <a:lnSpc>
                <a:spcPct val="100000"/>
              </a:lnSpc>
            </a:pPr>
            <a:r>
              <a:rPr lang="fr-FR" b="0" i="0" dirty="0">
                <a:effectLst/>
                <a:latin typeface="Arial" panose="020B0604020202020204" pitchFamily="34" charset="0"/>
              </a:rPr>
              <a:t>​</a:t>
            </a:r>
          </a:p>
          <a:p>
            <a:pPr>
              <a:lnSpc>
                <a:spcPct val="100000"/>
              </a:lnSpc>
            </a:pPr>
            <a:endParaRPr lang="fr-FR" dirty="0"/>
          </a:p>
        </p:txBody>
      </p:sp>
    </p:spTree>
    <p:extLst>
      <p:ext uri="{BB962C8B-B14F-4D97-AF65-F5344CB8AC3E}">
        <p14:creationId xmlns:p14="http://schemas.microsoft.com/office/powerpoint/2010/main" val="3736411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BB9A2F-F394-7DA4-B484-FB63731A3BF2}"/>
              </a:ext>
            </a:extLst>
          </p:cNvPr>
          <p:cNvSpPr>
            <a:spLocks noGrp="1"/>
          </p:cNvSpPr>
          <p:nvPr>
            <p:ph type="title"/>
          </p:nvPr>
        </p:nvSpPr>
        <p:spPr/>
        <p:txBody>
          <a:bodyPr/>
          <a:lstStyle/>
          <a:p>
            <a:r>
              <a:rPr lang="fr-FR" dirty="0"/>
              <a:t>LES OUTILS REGLEMENTAIRES</a:t>
            </a:r>
          </a:p>
        </p:txBody>
      </p:sp>
      <p:sp>
        <p:nvSpPr>
          <p:cNvPr id="4" name="Espace réservé du texte 3">
            <a:extLst>
              <a:ext uri="{FF2B5EF4-FFF2-40B4-BE49-F238E27FC236}">
                <a16:creationId xmlns:a16="http://schemas.microsoft.com/office/drawing/2014/main" id="{408B904E-B767-2E24-EA45-5C7F149BCC24}"/>
              </a:ext>
            </a:extLst>
          </p:cNvPr>
          <p:cNvSpPr>
            <a:spLocks noGrp="1"/>
          </p:cNvSpPr>
          <p:nvPr>
            <p:ph type="body" sz="quarter" idx="11"/>
          </p:nvPr>
        </p:nvSpPr>
        <p:spPr>
          <a:xfrm>
            <a:off x="588759" y="1487486"/>
            <a:ext cx="10907234" cy="4821833"/>
          </a:xfrm>
        </p:spPr>
        <p:txBody>
          <a:bodyPr/>
          <a:lstStyle/>
          <a:p>
            <a:pPr algn="ctr" rtl="0" fontAlgn="base">
              <a:lnSpc>
                <a:spcPct val="100000"/>
              </a:lnSpc>
            </a:pPr>
            <a:r>
              <a:rPr lang="fr-FR" sz="1800" b="1" i="0" u="none" strike="noStrike" dirty="0">
                <a:solidFill>
                  <a:srgbClr val="C00000"/>
                </a:solidFill>
                <a:effectLst/>
                <a:latin typeface="Arial" panose="020B0604020202020204" pitchFamily="34" charset="0"/>
              </a:rPr>
              <a:t>LES STATUTS</a:t>
            </a:r>
          </a:p>
          <a:p>
            <a:pPr algn="just" rtl="0" fontAlgn="base">
              <a:lnSpc>
                <a:spcPct val="100000"/>
              </a:lnSpc>
            </a:pPr>
            <a:r>
              <a:rPr lang="fr-FR" b="0" i="0" dirty="0">
                <a:solidFill>
                  <a:srgbClr val="7F7F7F"/>
                </a:solidFill>
                <a:effectLst/>
                <a:latin typeface="Arial" panose="020B0604020202020204" pitchFamily="34" charset="0"/>
              </a:rPr>
              <a:t>​</a:t>
            </a:r>
            <a:endParaRPr lang="fr-FR" b="0" i="0" dirty="0">
              <a:solidFill>
                <a:srgbClr val="000000"/>
              </a:solidFill>
              <a:effectLst/>
              <a:latin typeface="Arial" panose="020B0604020202020204" pitchFamily="34" charset="0"/>
            </a:endParaRPr>
          </a:p>
          <a:p>
            <a:pPr algn="just" rtl="0" fontAlgn="base">
              <a:lnSpc>
                <a:spcPct val="150000"/>
              </a:lnSpc>
            </a:pPr>
            <a:r>
              <a:rPr lang="fr-FR" b="0" i="0" u="none" strike="noStrike" dirty="0">
                <a:effectLst/>
                <a:latin typeface="Arial" panose="020B0604020202020204" pitchFamily="34" charset="0"/>
              </a:rPr>
              <a:t>Ne perdez jamais de vue que les statuts sont les </a:t>
            </a:r>
            <a:r>
              <a:rPr lang="fr-FR" b="1" i="0" u="none" strike="noStrike" dirty="0">
                <a:solidFill>
                  <a:srgbClr val="C00000"/>
                </a:solidFill>
                <a:effectLst/>
                <a:latin typeface="Arial" panose="020B0604020202020204" pitchFamily="34" charset="0"/>
              </a:rPr>
              <a:t>« règles du jeu » </a:t>
            </a:r>
            <a:r>
              <a:rPr lang="fr-FR" b="0" i="0" u="none" strike="noStrike" dirty="0">
                <a:effectLst/>
                <a:latin typeface="Arial" panose="020B0604020202020204" pitchFamily="34" charset="0"/>
              </a:rPr>
              <a:t>de votre association. </a:t>
            </a:r>
            <a:r>
              <a:rPr lang="en-US" b="0" i="0" dirty="0">
                <a:effectLst/>
                <a:latin typeface="Arial" panose="020B0604020202020204" pitchFamily="34" charset="0"/>
              </a:rPr>
              <a:t>​</a:t>
            </a:r>
            <a:endParaRPr lang="fr-FR" b="0" i="0" dirty="0">
              <a:effectLst/>
              <a:latin typeface="Arial" panose="020B0604020202020204" pitchFamily="34" charset="0"/>
            </a:endParaRPr>
          </a:p>
          <a:p>
            <a:pPr algn="just" rtl="0" fontAlgn="base">
              <a:lnSpc>
                <a:spcPct val="150000"/>
              </a:lnSpc>
            </a:pPr>
            <a:r>
              <a:rPr lang="fr-FR" b="0" i="0" u="none" strike="noStrike" dirty="0">
                <a:effectLst/>
                <a:latin typeface="Arial" panose="020B0604020202020204" pitchFamily="34" charset="0"/>
              </a:rPr>
              <a:t>Ils </a:t>
            </a:r>
            <a:r>
              <a:rPr lang="fr-FR" b="1" i="0" u="none" strike="noStrike" dirty="0">
                <a:solidFill>
                  <a:srgbClr val="C00000"/>
                </a:solidFill>
                <a:effectLst/>
                <a:latin typeface="Arial" panose="020B0604020202020204" pitchFamily="34" charset="0"/>
              </a:rPr>
              <a:t>« font loi » </a:t>
            </a:r>
            <a:r>
              <a:rPr lang="fr-FR" b="0" i="0" u="none" strike="noStrike" dirty="0">
                <a:effectLst/>
                <a:latin typeface="Arial" panose="020B0604020202020204" pitchFamily="34" charset="0"/>
              </a:rPr>
              <a:t>tout au long de la vie de votre association, et sont la première référence en cas de litige ou désaccord entre les membres ou avec un tiers. </a:t>
            </a:r>
            <a:r>
              <a:rPr lang="en-US" b="0" i="0" dirty="0">
                <a:effectLst/>
                <a:latin typeface="Arial" panose="020B0604020202020204" pitchFamily="34" charset="0"/>
              </a:rPr>
              <a:t>​</a:t>
            </a:r>
            <a:endParaRPr lang="fr-FR" b="0" i="0" dirty="0">
              <a:effectLst/>
              <a:latin typeface="Arial" panose="020B0604020202020204" pitchFamily="34" charset="0"/>
            </a:endParaRPr>
          </a:p>
          <a:p>
            <a:pPr algn="just" rtl="0" fontAlgn="base">
              <a:lnSpc>
                <a:spcPct val="150000"/>
              </a:lnSpc>
            </a:pPr>
            <a:r>
              <a:rPr lang="fr-FR" b="0" i="0" u="none" strike="noStrike" dirty="0">
                <a:effectLst/>
                <a:latin typeface="Arial" panose="020B0604020202020204" pitchFamily="34" charset="0"/>
              </a:rPr>
              <a:t>Chaque association est unique, de par son activité et son fonctionnement. Il vous faut des statuts </a:t>
            </a:r>
            <a:r>
              <a:rPr lang="fr-FR" b="1" i="0" u="none" strike="noStrike" dirty="0">
                <a:solidFill>
                  <a:srgbClr val="C00000"/>
                </a:solidFill>
                <a:effectLst/>
                <a:latin typeface="Arial" panose="020B0604020202020204" pitchFamily="34" charset="0"/>
              </a:rPr>
              <a:t>« sur mesure » </a:t>
            </a:r>
            <a:r>
              <a:rPr lang="fr-FR" b="0" i="0" u="none" strike="noStrike" dirty="0">
                <a:solidFill>
                  <a:srgbClr val="C00000"/>
                </a:solidFill>
                <a:effectLst/>
                <a:latin typeface="Arial" panose="020B0604020202020204" pitchFamily="34" charset="0"/>
              </a:rPr>
              <a:t>! </a:t>
            </a:r>
            <a:r>
              <a:rPr lang="en-US" b="0" i="0" dirty="0">
                <a:solidFill>
                  <a:srgbClr val="F8931D"/>
                </a:solidFill>
                <a:effectLst/>
                <a:latin typeface="Arial" panose="020B0604020202020204" pitchFamily="34" charset="0"/>
              </a:rPr>
              <a:t>​</a:t>
            </a:r>
            <a:endParaRPr lang="fr-FR" b="0" i="0" dirty="0">
              <a:solidFill>
                <a:srgbClr val="000000"/>
              </a:solidFill>
              <a:effectLst/>
              <a:latin typeface="Arial" panose="020B0604020202020204" pitchFamily="34" charset="0"/>
            </a:endParaRPr>
          </a:p>
          <a:p>
            <a:pPr algn="just" rtl="0" fontAlgn="base">
              <a:lnSpc>
                <a:spcPct val="100000"/>
              </a:lnSpc>
            </a:pPr>
            <a:endParaRPr lang="fr-FR" b="0" i="0" dirty="0">
              <a:solidFill>
                <a:srgbClr val="000000"/>
              </a:solidFill>
              <a:effectLst/>
              <a:latin typeface="Arial" panose="020B0604020202020204" pitchFamily="34" charset="0"/>
            </a:endParaRPr>
          </a:p>
          <a:p>
            <a:pPr algn="just" rtl="0" fontAlgn="base">
              <a:lnSpc>
                <a:spcPct val="100000"/>
              </a:lnSpc>
            </a:pPr>
            <a:r>
              <a:rPr lang="fr-FR" b="1" i="0" u="none" strike="noStrike" dirty="0">
                <a:solidFill>
                  <a:srgbClr val="C00000"/>
                </a:solidFill>
                <a:effectLst/>
                <a:latin typeface="Arial" panose="020B0604020202020204" pitchFamily="34" charset="0"/>
              </a:rPr>
              <a:t>IMPORTANT</a:t>
            </a:r>
            <a:r>
              <a:rPr lang="en-US" b="0" i="0" dirty="0">
                <a:solidFill>
                  <a:srgbClr val="C00000"/>
                </a:solidFill>
                <a:effectLst/>
                <a:latin typeface="Arial" panose="020B0604020202020204" pitchFamily="34" charset="0"/>
              </a:rPr>
              <a:t>​</a:t>
            </a:r>
            <a:endParaRPr lang="fr-FR" b="0" i="0" dirty="0">
              <a:solidFill>
                <a:srgbClr val="C00000"/>
              </a:solidFill>
              <a:effectLst/>
              <a:latin typeface="Arial" panose="020B0604020202020204" pitchFamily="34" charset="0"/>
            </a:endParaRPr>
          </a:p>
          <a:p>
            <a:pPr algn="just" rtl="0" fontAlgn="base">
              <a:lnSpc>
                <a:spcPct val="100000"/>
              </a:lnSpc>
              <a:buFont typeface="Arial" panose="020B0604020202020204" pitchFamily="34" charset="0"/>
              <a:buChar char="•"/>
            </a:pPr>
            <a:r>
              <a:rPr lang="fr-FR" b="1" i="0" u="none" strike="noStrike" dirty="0">
                <a:effectLst/>
                <a:latin typeface="Arial" panose="020B0604020202020204" pitchFamily="34" charset="0"/>
              </a:rPr>
              <a:t>Votés à l’assemblée générale (ordinaire ou extraordinaire)</a:t>
            </a:r>
            <a:r>
              <a:rPr lang="en-US" b="0" i="0" dirty="0">
                <a:effectLst/>
                <a:latin typeface="Arial" panose="020B0604020202020204" pitchFamily="34" charset="0"/>
              </a:rPr>
              <a:t>​</a:t>
            </a:r>
          </a:p>
          <a:p>
            <a:pPr algn="just" rtl="0" fontAlgn="base">
              <a:lnSpc>
                <a:spcPct val="100000"/>
              </a:lnSpc>
              <a:buFont typeface="Arial" panose="020B0604020202020204" pitchFamily="34" charset="0"/>
              <a:buChar char="•"/>
            </a:pPr>
            <a:r>
              <a:rPr lang="fr-FR" b="1" i="0" u="none" strike="noStrike" dirty="0">
                <a:effectLst/>
                <a:latin typeface="Arial" panose="020B0604020202020204" pitchFamily="34" charset="0"/>
              </a:rPr>
              <a:t>Déposés à la préfecture</a:t>
            </a:r>
            <a:r>
              <a:rPr lang="en-US" b="0" i="0" dirty="0">
                <a:effectLst/>
                <a:latin typeface="Arial" panose="020B0604020202020204" pitchFamily="34" charset="0"/>
              </a:rPr>
              <a:t>​</a:t>
            </a:r>
          </a:p>
          <a:p>
            <a:pPr algn="just" rtl="0" fontAlgn="base">
              <a:lnSpc>
                <a:spcPct val="100000"/>
              </a:lnSpc>
            </a:pPr>
            <a:r>
              <a:rPr lang="fr-FR" b="0" i="0" dirty="0">
                <a:solidFill>
                  <a:srgbClr val="7F7F7F"/>
                </a:solidFill>
                <a:effectLst/>
                <a:latin typeface="Arial" panose="020B0604020202020204" pitchFamily="34" charset="0"/>
              </a:rPr>
              <a:t>​</a:t>
            </a:r>
            <a:endParaRPr lang="fr-FR" b="0" i="0" dirty="0">
              <a:solidFill>
                <a:srgbClr val="000000"/>
              </a:solidFill>
              <a:effectLst/>
              <a:latin typeface="Arial" panose="020B0604020202020204" pitchFamily="34" charset="0"/>
            </a:endParaRPr>
          </a:p>
          <a:p>
            <a:pPr algn="ctr" rtl="0" fontAlgn="base">
              <a:lnSpc>
                <a:spcPct val="100000"/>
              </a:lnSpc>
            </a:pPr>
            <a:endParaRPr lang="fr-FR" dirty="0"/>
          </a:p>
        </p:txBody>
      </p:sp>
      <p:pic>
        <p:nvPicPr>
          <p:cNvPr id="2" name="Image 1">
            <a:extLst>
              <a:ext uri="{FF2B5EF4-FFF2-40B4-BE49-F238E27FC236}">
                <a16:creationId xmlns:a16="http://schemas.microsoft.com/office/drawing/2014/main" id="{FF3967A2-D97F-8DE8-9728-1EE2198C6A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58341" y="4785559"/>
            <a:ext cx="1933659" cy="1581766"/>
          </a:xfrm>
          <a:prstGeom prst="rect">
            <a:avLst/>
          </a:prstGeom>
        </p:spPr>
      </p:pic>
    </p:spTree>
    <p:extLst>
      <p:ext uri="{BB962C8B-B14F-4D97-AF65-F5344CB8AC3E}">
        <p14:creationId xmlns:p14="http://schemas.microsoft.com/office/powerpoint/2010/main" val="166626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410FC93-FEA4-90D4-EBA7-91300F9E96E2}"/>
              </a:ext>
            </a:extLst>
          </p:cNvPr>
          <p:cNvSpPr>
            <a:spLocks noGrp="1"/>
          </p:cNvSpPr>
          <p:nvPr>
            <p:ph type="title"/>
          </p:nvPr>
        </p:nvSpPr>
        <p:spPr/>
        <p:txBody>
          <a:bodyPr/>
          <a:lstStyle/>
          <a:p>
            <a:r>
              <a:rPr lang="fr-FR" dirty="0"/>
              <a:t>INTRODUCTION</a:t>
            </a:r>
          </a:p>
        </p:txBody>
      </p:sp>
      <p:sp>
        <p:nvSpPr>
          <p:cNvPr id="4" name="Espace réservé du texte 3">
            <a:extLst>
              <a:ext uri="{FF2B5EF4-FFF2-40B4-BE49-F238E27FC236}">
                <a16:creationId xmlns:a16="http://schemas.microsoft.com/office/drawing/2014/main" id="{06BA8D7E-BE2A-12E4-8F6C-D2ABDADD2C50}"/>
              </a:ext>
            </a:extLst>
          </p:cNvPr>
          <p:cNvSpPr>
            <a:spLocks noGrp="1"/>
          </p:cNvSpPr>
          <p:nvPr>
            <p:ph type="body" sz="quarter" idx="11"/>
          </p:nvPr>
        </p:nvSpPr>
        <p:spPr>
          <a:xfrm>
            <a:off x="588759" y="1506147"/>
            <a:ext cx="11603919" cy="3355277"/>
          </a:xfrm>
        </p:spPr>
        <p:txBody>
          <a:bodyPr/>
          <a:lstStyle/>
          <a:p>
            <a:pPr algn="l" rtl="0" fontAlgn="base"/>
            <a:r>
              <a:rPr lang="fr-FR" b="0" i="0" u="none" strike="noStrike" dirty="0">
                <a:effectLst/>
                <a:latin typeface="+mj-lt"/>
              </a:rPr>
              <a:t>Nous avons la conviction que la </a:t>
            </a:r>
            <a:r>
              <a:rPr lang="fr-FR" b="1" i="0" u="none" strike="noStrike" dirty="0">
                <a:solidFill>
                  <a:schemeClr val="bg2"/>
                </a:solidFill>
                <a:effectLst/>
                <a:latin typeface="+mj-lt"/>
              </a:rPr>
              <a:t>très grande majorité </a:t>
            </a:r>
            <a:r>
              <a:rPr lang="fr-FR" b="0" i="0" u="none" strike="noStrike" dirty="0">
                <a:effectLst/>
                <a:latin typeface="+mj-lt"/>
              </a:rPr>
              <a:t>d’entre nous vient au basket </a:t>
            </a:r>
            <a:r>
              <a:rPr lang="en-US" b="0" i="0" dirty="0">
                <a:effectLst/>
                <a:latin typeface="+mj-lt"/>
              </a:rPr>
              <a:t>​</a:t>
            </a:r>
          </a:p>
          <a:p>
            <a:pPr algn="l" rtl="0" fontAlgn="base"/>
            <a:r>
              <a:rPr lang="fr-FR" b="0" i="0" u="none" strike="noStrike" dirty="0">
                <a:effectLst/>
                <a:latin typeface="+mj-lt"/>
              </a:rPr>
              <a:t>dans</a:t>
            </a:r>
            <a:r>
              <a:rPr lang="fr-FR" b="0" i="0" u="none" strike="noStrike" dirty="0">
                <a:solidFill>
                  <a:srgbClr val="7F7F7F"/>
                </a:solidFill>
                <a:effectLst/>
                <a:latin typeface="+mj-lt"/>
              </a:rPr>
              <a:t> </a:t>
            </a:r>
            <a:r>
              <a:rPr lang="fr-FR" b="1" i="0" u="none" strike="noStrike" dirty="0">
                <a:solidFill>
                  <a:schemeClr val="bg2"/>
                </a:solidFill>
                <a:effectLst/>
                <a:latin typeface="+mj-lt"/>
              </a:rPr>
              <a:t>un esprit de respect, de tolérance, de sportivité. </a:t>
            </a:r>
            <a:r>
              <a:rPr lang="fr-FR" b="0" i="0" dirty="0">
                <a:solidFill>
                  <a:srgbClr val="F8931D"/>
                </a:solidFill>
                <a:effectLst/>
                <a:latin typeface="+mj-lt"/>
              </a:rPr>
              <a:t>​</a:t>
            </a:r>
            <a:endParaRPr lang="fr-FR" b="0" i="0" dirty="0">
              <a:solidFill>
                <a:srgbClr val="000000"/>
              </a:solidFill>
              <a:effectLst/>
              <a:latin typeface="+mj-lt"/>
            </a:endParaRPr>
          </a:p>
          <a:p>
            <a:pPr algn="l" rtl="0" fontAlgn="base"/>
            <a:r>
              <a:rPr lang="fr-FR" b="0" i="0" u="none" strike="noStrike" dirty="0">
                <a:effectLst/>
                <a:latin typeface="+mj-lt"/>
              </a:rPr>
              <a:t>Nous avons la conviction que </a:t>
            </a:r>
            <a:r>
              <a:rPr lang="fr-FR" b="1" i="0" u="none" strike="noStrike" dirty="0">
                <a:solidFill>
                  <a:schemeClr val="bg2"/>
                </a:solidFill>
                <a:effectLst/>
                <a:latin typeface="+mj-lt"/>
              </a:rPr>
              <a:t>cette minorité </a:t>
            </a:r>
            <a:r>
              <a:rPr lang="fr-FR" b="0" i="0" u="none" strike="noStrike" dirty="0">
                <a:effectLst/>
                <a:latin typeface="+mj-lt"/>
              </a:rPr>
              <a:t>qui pollue nos terrains et nos tribunes, qui est chronophage pour les vrais acteurs du basket vendéen, qui pourra à terme avoir tendance à démotiver des vocations d’officiels, d’éducateurs, de joueurs, de dirigeants… </a:t>
            </a:r>
            <a:r>
              <a:rPr lang="fr-FR" b="1" i="0" u="none" strike="noStrike" dirty="0">
                <a:solidFill>
                  <a:schemeClr val="bg2"/>
                </a:solidFill>
                <a:effectLst/>
                <a:latin typeface="+mj-lt"/>
              </a:rPr>
              <a:t>doit être combattue fermement. </a:t>
            </a:r>
            <a:r>
              <a:rPr lang="fr-FR" b="0" i="0" dirty="0">
                <a:solidFill>
                  <a:schemeClr val="bg2"/>
                </a:solidFill>
                <a:effectLst/>
                <a:latin typeface="+mj-lt"/>
              </a:rPr>
              <a:t>​</a:t>
            </a:r>
          </a:p>
          <a:p>
            <a:endParaRPr lang="fr-FR" dirty="0">
              <a:latin typeface="+mj-lt"/>
            </a:endParaRPr>
          </a:p>
        </p:txBody>
      </p:sp>
      <p:pic>
        <p:nvPicPr>
          <p:cNvPr id="5" name="Image 4">
            <a:extLst>
              <a:ext uri="{FF2B5EF4-FFF2-40B4-BE49-F238E27FC236}">
                <a16:creationId xmlns:a16="http://schemas.microsoft.com/office/drawing/2014/main" id="{964C55AE-5B61-796B-F64B-77F680557EC4}"/>
              </a:ext>
            </a:extLst>
          </p:cNvPr>
          <p:cNvPicPr>
            <a:picLocks noChangeAspect="1"/>
          </p:cNvPicPr>
          <p:nvPr/>
        </p:nvPicPr>
        <p:blipFill>
          <a:blip r:embed="rId2"/>
          <a:stretch>
            <a:fillRect/>
          </a:stretch>
        </p:blipFill>
        <p:spPr>
          <a:xfrm>
            <a:off x="5430943" y="3745076"/>
            <a:ext cx="2817318" cy="2494500"/>
          </a:xfrm>
          <a:prstGeom prst="rect">
            <a:avLst/>
          </a:prstGeom>
        </p:spPr>
      </p:pic>
    </p:spTree>
    <p:extLst>
      <p:ext uri="{BB962C8B-B14F-4D97-AF65-F5344CB8AC3E}">
        <p14:creationId xmlns:p14="http://schemas.microsoft.com/office/powerpoint/2010/main" val="2206944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BB9A2F-F394-7DA4-B484-FB63731A3BF2}"/>
              </a:ext>
            </a:extLst>
          </p:cNvPr>
          <p:cNvSpPr>
            <a:spLocks noGrp="1"/>
          </p:cNvSpPr>
          <p:nvPr>
            <p:ph type="title"/>
          </p:nvPr>
        </p:nvSpPr>
        <p:spPr>
          <a:xfrm>
            <a:off x="290179" y="388571"/>
            <a:ext cx="7140098" cy="480131"/>
          </a:xfrm>
        </p:spPr>
        <p:txBody>
          <a:bodyPr/>
          <a:lstStyle/>
          <a:p>
            <a:r>
              <a:rPr lang="fr-FR" dirty="0"/>
              <a:t>LES OUTILS REGLEMENTAIRES</a:t>
            </a:r>
          </a:p>
        </p:txBody>
      </p:sp>
      <p:sp>
        <p:nvSpPr>
          <p:cNvPr id="4" name="Espace réservé du texte 3">
            <a:extLst>
              <a:ext uri="{FF2B5EF4-FFF2-40B4-BE49-F238E27FC236}">
                <a16:creationId xmlns:a16="http://schemas.microsoft.com/office/drawing/2014/main" id="{408B904E-B767-2E24-EA45-5C7F149BCC24}"/>
              </a:ext>
            </a:extLst>
          </p:cNvPr>
          <p:cNvSpPr>
            <a:spLocks noGrp="1"/>
          </p:cNvSpPr>
          <p:nvPr>
            <p:ph type="body" sz="quarter" idx="11"/>
          </p:nvPr>
        </p:nvSpPr>
        <p:spPr>
          <a:xfrm>
            <a:off x="363895" y="1142254"/>
            <a:ext cx="11828106" cy="5765681"/>
          </a:xfrm>
        </p:spPr>
        <p:txBody>
          <a:bodyPr/>
          <a:lstStyle/>
          <a:p>
            <a:pPr algn="ctr" rtl="0" fontAlgn="base">
              <a:lnSpc>
                <a:spcPct val="100000"/>
              </a:lnSpc>
            </a:pPr>
            <a:r>
              <a:rPr lang="fr-FR" sz="1800" b="1" i="0" u="none" strike="noStrike" dirty="0">
                <a:solidFill>
                  <a:srgbClr val="C00000"/>
                </a:solidFill>
                <a:effectLst/>
              </a:rPr>
              <a:t>LES STATUTS</a:t>
            </a:r>
          </a:p>
          <a:p>
            <a:pPr algn="ctr" rtl="0" fontAlgn="base">
              <a:lnSpc>
                <a:spcPct val="100000"/>
              </a:lnSpc>
            </a:pPr>
            <a:endParaRPr lang="fr-FR" sz="1400" b="0" i="0" dirty="0">
              <a:solidFill>
                <a:srgbClr val="000000"/>
              </a:solidFill>
              <a:effectLst/>
            </a:endParaRPr>
          </a:p>
          <a:p>
            <a:pPr algn="l" rtl="0" fontAlgn="base">
              <a:lnSpc>
                <a:spcPct val="100000"/>
              </a:lnSpc>
              <a:spcBef>
                <a:spcPts val="0"/>
              </a:spcBef>
            </a:pPr>
            <a:r>
              <a:rPr lang="fr-FR" sz="1400" b="0" i="0" u="none" strike="noStrike" dirty="0">
                <a:solidFill>
                  <a:srgbClr val="C00000"/>
                </a:solidFill>
                <a:effectLst/>
              </a:rPr>
              <a:t>Seuls 3 articles sont obligatoires </a:t>
            </a:r>
            <a:r>
              <a:rPr lang="en-US" sz="1400" b="0" i="0" dirty="0">
                <a:solidFill>
                  <a:srgbClr val="C00000"/>
                </a:solidFill>
                <a:effectLst/>
              </a:rPr>
              <a:t>​</a:t>
            </a:r>
            <a:endParaRPr lang="en-US" sz="1400" b="0" i="0" dirty="0">
              <a:solidFill>
                <a:srgbClr val="000000"/>
              </a:solidFill>
              <a:effectLst/>
            </a:endParaRPr>
          </a:p>
          <a:p>
            <a:pPr algn="l" rtl="0" fontAlgn="base">
              <a:lnSpc>
                <a:spcPct val="100000"/>
              </a:lnSpc>
              <a:spcBef>
                <a:spcPts val="0"/>
              </a:spcBef>
            </a:pPr>
            <a:r>
              <a:rPr lang="fr-FR" sz="1400" b="0" i="0" u="none" strike="noStrike" dirty="0">
                <a:effectLst/>
              </a:rPr>
              <a:t>Article 1 : Donner un nom à votre association : Il est fondé entre les adhérents aux présents statuts une association régie par la loi du 1er juillet 1901 et le décret du 16 août 1901, ayant pour titre … </a:t>
            </a:r>
            <a:r>
              <a:rPr lang="en-US" sz="1400" b="0" i="0" dirty="0">
                <a:effectLst/>
              </a:rPr>
              <a:t>​</a:t>
            </a:r>
          </a:p>
          <a:p>
            <a:pPr algn="l" rtl="0" fontAlgn="base">
              <a:lnSpc>
                <a:spcPct val="100000"/>
              </a:lnSpc>
              <a:spcBef>
                <a:spcPts val="0"/>
              </a:spcBef>
            </a:pPr>
            <a:r>
              <a:rPr lang="fr-FR" sz="1400" b="0" i="0" u="none" strike="noStrike" dirty="0">
                <a:effectLst/>
              </a:rPr>
              <a:t>Article 2 : Définir un but clair : Cette association a pour but … </a:t>
            </a:r>
            <a:r>
              <a:rPr lang="en-US" sz="1400" b="0" i="0" dirty="0">
                <a:effectLst/>
              </a:rPr>
              <a:t>​</a:t>
            </a:r>
          </a:p>
          <a:p>
            <a:pPr algn="l" rtl="0" fontAlgn="base">
              <a:lnSpc>
                <a:spcPct val="100000"/>
              </a:lnSpc>
              <a:spcBef>
                <a:spcPts val="0"/>
              </a:spcBef>
            </a:pPr>
            <a:r>
              <a:rPr lang="fr-FR" sz="1400" b="0" i="0" u="none" strike="noStrike" dirty="0">
                <a:effectLst/>
              </a:rPr>
              <a:t>Article 3 : Fixer géographiquement votre siège social : Le siège social est fixé à …</a:t>
            </a:r>
            <a:r>
              <a:rPr lang="en-US" sz="1400" b="0" i="0" dirty="0">
                <a:effectLst/>
              </a:rPr>
              <a:t>​</a:t>
            </a:r>
          </a:p>
          <a:p>
            <a:pPr algn="l" rtl="0" fontAlgn="base">
              <a:lnSpc>
                <a:spcPct val="100000"/>
              </a:lnSpc>
              <a:spcBef>
                <a:spcPts val="0"/>
              </a:spcBef>
            </a:pPr>
            <a:r>
              <a:rPr lang="fr-FR" sz="1400" b="0" i="0" dirty="0">
                <a:solidFill>
                  <a:srgbClr val="7F7F7F"/>
                </a:solidFill>
                <a:effectLst/>
              </a:rPr>
              <a:t>​</a:t>
            </a:r>
            <a:endParaRPr lang="fr-FR" sz="1400" b="0" i="0" dirty="0">
              <a:solidFill>
                <a:srgbClr val="000000"/>
              </a:solidFill>
              <a:effectLst/>
            </a:endParaRPr>
          </a:p>
          <a:p>
            <a:pPr algn="l" rtl="0" fontAlgn="base">
              <a:lnSpc>
                <a:spcPct val="100000"/>
              </a:lnSpc>
              <a:spcBef>
                <a:spcPts val="0"/>
              </a:spcBef>
            </a:pPr>
            <a:r>
              <a:rPr lang="fr-FR" sz="1400" b="0" i="0" u="none" strike="noStrike" dirty="0">
                <a:solidFill>
                  <a:srgbClr val="C00000"/>
                </a:solidFill>
                <a:effectLst/>
              </a:rPr>
              <a:t>Les articles conseillés </a:t>
            </a:r>
            <a:r>
              <a:rPr lang="en-US" sz="1400" b="0" i="0" dirty="0">
                <a:solidFill>
                  <a:srgbClr val="C00000"/>
                </a:solidFill>
                <a:effectLst/>
              </a:rPr>
              <a:t>​</a:t>
            </a:r>
            <a:endParaRPr lang="en-US" sz="1400" b="0" i="0" dirty="0">
              <a:solidFill>
                <a:srgbClr val="000000"/>
              </a:solidFill>
              <a:effectLst/>
            </a:endParaRPr>
          </a:p>
          <a:p>
            <a:pPr algn="l" rtl="0" fontAlgn="base">
              <a:lnSpc>
                <a:spcPct val="100000"/>
              </a:lnSpc>
              <a:spcBef>
                <a:spcPts val="0"/>
              </a:spcBef>
            </a:pPr>
            <a:r>
              <a:rPr lang="fr-FR" sz="1400" b="0" i="0" u="none" strike="noStrike" dirty="0">
                <a:effectLst/>
              </a:rPr>
              <a:t>Article 4 : Définir les différentes catégories de membres d’honneur. membres bienfaiteurs. membres actifs. </a:t>
            </a:r>
            <a:r>
              <a:rPr lang="en-US" sz="1400" b="0" i="0" dirty="0">
                <a:effectLst/>
              </a:rPr>
              <a:t>​</a:t>
            </a:r>
          </a:p>
          <a:p>
            <a:pPr algn="l" rtl="0" fontAlgn="base">
              <a:lnSpc>
                <a:spcPct val="100000"/>
              </a:lnSpc>
              <a:spcBef>
                <a:spcPts val="0"/>
              </a:spcBef>
            </a:pPr>
            <a:r>
              <a:rPr lang="fr-FR" sz="1400" b="0" i="0" u="none" strike="noStrike" dirty="0">
                <a:effectLst/>
              </a:rPr>
              <a:t>Article 5 : Fixer les règles d’admission </a:t>
            </a:r>
            <a:r>
              <a:rPr lang="en-US" sz="1400" b="0" i="0" dirty="0">
                <a:effectLst/>
              </a:rPr>
              <a:t>​</a:t>
            </a:r>
          </a:p>
          <a:p>
            <a:pPr algn="l" rtl="0" fontAlgn="base">
              <a:lnSpc>
                <a:spcPct val="100000"/>
              </a:lnSpc>
              <a:spcBef>
                <a:spcPts val="0"/>
              </a:spcBef>
            </a:pPr>
            <a:r>
              <a:rPr lang="fr-FR" sz="1400" b="0" i="0" u="none" strike="noStrike" dirty="0">
                <a:effectLst/>
              </a:rPr>
              <a:t>Article 6 </a:t>
            </a:r>
            <a:r>
              <a:rPr lang="fr-FR" sz="1400" b="0" i="0" u="none" strike="noStrike" dirty="0">
                <a:solidFill>
                  <a:srgbClr val="7F7F7F"/>
                </a:solidFill>
                <a:effectLst/>
              </a:rPr>
              <a:t>: </a:t>
            </a:r>
            <a:r>
              <a:rPr lang="fr-FR" sz="1400" b="1" i="0" u="none" strike="noStrike" dirty="0">
                <a:solidFill>
                  <a:srgbClr val="C00000"/>
                </a:solidFill>
                <a:effectLst/>
              </a:rPr>
              <a:t>Fixer les règles de sanction, voire de radiation </a:t>
            </a:r>
            <a:r>
              <a:rPr lang="en-US" sz="1400" b="0" i="0" dirty="0">
                <a:solidFill>
                  <a:srgbClr val="F8931D"/>
                </a:solidFill>
                <a:effectLst/>
              </a:rPr>
              <a:t>​</a:t>
            </a:r>
            <a:endParaRPr lang="en-US" sz="1400" b="0" i="0" dirty="0">
              <a:solidFill>
                <a:srgbClr val="000000"/>
              </a:solidFill>
              <a:effectLst/>
            </a:endParaRPr>
          </a:p>
          <a:p>
            <a:pPr algn="l" rtl="0" fontAlgn="base">
              <a:lnSpc>
                <a:spcPct val="100000"/>
              </a:lnSpc>
              <a:spcBef>
                <a:spcPts val="0"/>
              </a:spcBef>
            </a:pPr>
            <a:r>
              <a:rPr lang="fr-FR" sz="1400" b="0" i="0" dirty="0">
                <a:solidFill>
                  <a:srgbClr val="7F7F7F"/>
                </a:solidFill>
                <a:effectLst/>
              </a:rPr>
              <a:t>​</a:t>
            </a:r>
            <a:endParaRPr lang="fr-FR" sz="1400" dirty="0">
              <a:solidFill>
                <a:srgbClr val="000000"/>
              </a:solidFill>
            </a:endParaRPr>
          </a:p>
          <a:p>
            <a:pPr algn="l" rtl="0" fontAlgn="base">
              <a:lnSpc>
                <a:spcPct val="100000"/>
              </a:lnSpc>
              <a:spcBef>
                <a:spcPts val="0"/>
              </a:spcBef>
            </a:pPr>
            <a:r>
              <a:rPr lang="fr-FR" sz="1400" b="0" i="0" u="none" strike="noStrike" dirty="0">
                <a:solidFill>
                  <a:srgbClr val="C00000"/>
                </a:solidFill>
                <a:effectLst/>
              </a:rPr>
              <a:t>Les conseils de rédaction des statuts </a:t>
            </a:r>
            <a:r>
              <a:rPr lang="en-US" sz="1400" b="0" i="0" dirty="0">
                <a:solidFill>
                  <a:srgbClr val="C00000"/>
                </a:solidFill>
                <a:effectLst/>
              </a:rPr>
              <a:t>​</a:t>
            </a:r>
            <a:endParaRPr lang="en-US" sz="1400" b="0" i="0" dirty="0">
              <a:solidFill>
                <a:srgbClr val="000000"/>
              </a:solidFill>
              <a:effectLst/>
            </a:endParaRPr>
          </a:p>
          <a:p>
            <a:pPr algn="l" rtl="0" fontAlgn="base">
              <a:lnSpc>
                <a:spcPct val="100000"/>
              </a:lnSpc>
              <a:spcBef>
                <a:spcPts val="0"/>
              </a:spcBef>
            </a:pPr>
            <a:r>
              <a:rPr lang="fr-FR" sz="1400" b="0" i="0" u="none" strike="noStrike" dirty="0">
                <a:effectLst/>
              </a:rPr>
              <a:t>Article 7 : Penser que vous pourrez avoir besoin de collecter des ressources </a:t>
            </a:r>
            <a:r>
              <a:rPr lang="en-US" sz="1400" b="0" i="0" dirty="0">
                <a:effectLst/>
              </a:rPr>
              <a:t>​</a:t>
            </a:r>
          </a:p>
          <a:p>
            <a:pPr algn="l" rtl="0" fontAlgn="base">
              <a:lnSpc>
                <a:spcPct val="100000"/>
              </a:lnSpc>
              <a:spcBef>
                <a:spcPts val="0"/>
              </a:spcBef>
            </a:pPr>
            <a:r>
              <a:rPr lang="fr-FR" sz="1400" b="0" i="0" u="none" strike="noStrike" dirty="0">
                <a:effectLst/>
              </a:rPr>
              <a:t>Article 8 : Constituer votre Conseil d’Administration </a:t>
            </a:r>
            <a:r>
              <a:rPr lang="en-US" sz="1400" b="0" i="0" dirty="0">
                <a:effectLst/>
              </a:rPr>
              <a:t>​</a:t>
            </a:r>
          </a:p>
          <a:p>
            <a:pPr algn="l" rtl="0" fontAlgn="base">
              <a:lnSpc>
                <a:spcPct val="100000"/>
              </a:lnSpc>
              <a:spcBef>
                <a:spcPts val="0"/>
              </a:spcBef>
            </a:pPr>
            <a:r>
              <a:rPr lang="fr-FR" sz="1400" b="0" i="0" u="none" strike="noStrike" dirty="0">
                <a:effectLst/>
              </a:rPr>
              <a:t>Article 9 : Etablir les modalités de réunion de votre Conseil d’Administration </a:t>
            </a:r>
            <a:r>
              <a:rPr lang="en-US" sz="1400" b="0" i="0" dirty="0">
                <a:effectLst/>
              </a:rPr>
              <a:t>​</a:t>
            </a:r>
          </a:p>
          <a:p>
            <a:pPr algn="l" rtl="0" fontAlgn="base">
              <a:lnSpc>
                <a:spcPct val="100000"/>
              </a:lnSpc>
              <a:spcBef>
                <a:spcPts val="0"/>
              </a:spcBef>
            </a:pPr>
            <a:r>
              <a:rPr lang="fr-FR" sz="1400" b="0" i="0" u="none" strike="noStrike" dirty="0">
                <a:effectLst/>
              </a:rPr>
              <a:t>Article 10 : Constituer votre bureau </a:t>
            </a:r>
            <a:r>
              <a:rPr lang="en-US" sz="1400" b="0" i="0" dirty="0">
                <a:effectLst/>
              </a:rPr>
              <a:t>​</a:t>
            </a:r>
          </a:p>
          <a:p>
            <a:pPr algn="l" rtl="0" fontAlgn="base">
              <a:lnSpc>
                <a:spcPct val="100000"/>
              </a:lnSpc>
              <a:spcBef>
                <a:spcPts val="0"/>
              </a:spcBef>
            </a:pPr>
            <a:r>
              <a:rPr lang="fr-FR" sz="1400" b="0" i="0" u="none" strike="noStrike" dirty="0">
                <a:effectLst/>
              </a:rPr>
              <a:t>Article 11 : Fixer les règles de l’Assemblée Générale Ordinaire </a:t>
            </a:r>
            <a:r>
              <a:rPr lang="en-US" sz="1400" b="0" i="0" dirty="0">
                <a:effectLst/>
              </a:rPr>
              <a:t>​</a:t>
            </a:r>
          </a:p>
          <a:p>
            <a:pPr algn="l" rtl="0" fontAlgn="base">
              <a:lnSpc>
                <a:spcPct val="100000"/>
              </a:lnSpc>
              <a:spcBef>
                <a:spcPts val="0"/>
              </a:spcBef>
            </a:pPr>
            <a:r>
              <a:rPr lang="fr-FR" sz="1400" b="0" i="0" u="none" strike="noStrike" dirty="0">
                <a:effectLst/>
              </a:rPr>
              <a:t>Article 12 : Fixer les règles de l’Assemblée Générale Extraordinaire </a:t>
            </a:r>
            <a:r>
              <a:rPr lang="en-US" sz="1400" b="0" i="0" dirty="0">
                <a:effectLst/>
              </a:rPr>
              <a:t>​</a:t>
            </a:r>
          </a:p>
          <a:p>
            <a:pPr algn="l" rtl="0" fontAlgn="base">
              <a:lnSpc>
                <a:spcPct val="100000"/>
              </a:lnSpc>
              <a:spcBef>
                <a:spcPts val="0"/>
              </a:spcBef>
            </a:pPr>
            <a:r>
              <a:rPr lang="fr-FR" sz="1400" b="0" i="0" u="none" strike="noStrike" dirty="0">
                <a:effectLst/>
              </a:rPr>
              <a:t>Article 13 : </a:t>
            </a:r>
            <a:r>
              <a:rPr lang="fr-FR" sz="1400" b="1" i="0" u="none" strike="noStrike" dirty="0">
                <a:solidFill>
                  <a:srgbClr val="C00000"/>
                </a:solidFill>
                <a:effectLst/>
              </a:rPr>
              <a:t>Informer de l’existence et du périmètre de votre règlement intérieur </a:t>
            </a:r>
            <a:r>
              <a:rPr lang="en-US" sz="1400" b="0" i="0" dirty="0">
                <a:solidFill>
                  <a:srgbClr val="F8931D"/>
                </a:solidFill>
                <a:effectLst/>
              </a:rPr>
              <a:t>​</a:t>
            </a:r>
            <a:endParaRPr lang="en-US" sz="1400" b="0" i="0" dirty="0">
              <a:solidFill>
                <a:srgbClr val="000000"/>
              </a:solidFill>
              <a:effectLst/>
            </a:endParaRPr>
          </a:p>
          <a:p>
            <a:pPr algn="l" rtl="0" fontAlgn="base">
              <a:lnSpc>
                <a:spcPct val="100000"/>
              </a:lnSpc>
              <a:spcBef>
                <a:spcPts val="0"/>
              </a:spcBef>
            </a:pPr>
            <a:r>
              <a:rPr lang="fr-FR" sz="1400" b="0" i="0" u="none" strike="noStrike" dirty="0">
                <a:effectLst/>
              </a:rPr>
              <a:t>Article 14 : Fixer les règles de modifications de statuts </a:t>
            </a:r>
            <a:r>
              <a:rPr lang="en-US" sz="1400" b="0" i="0" dirty="0">
                <a:effectLst/>
              </a:rPr>
              <a:t>​</a:t>
            </a:r>
          </a:p>
          <a:p>
            <a:pPr algn="l" rtl="0" fontAlgn="base">
              <a:lnSpc>
                <a:spcPct val="100000"/>
              </a:lnSpc>
              <a:spcBef>
                <a:spcPts val="0"/>
              </a:spcBef>
            </a:pPr>
            <a:r>
              <a:rPr lang="fr-FR" sz="1400" b="0" i="0" u="none" strike="noStrike" dirty="0">
                <a:effectLst/>
              </a:rPr>
              <a:t>Article 15 : Prévoir les modalités de dissolution</a:t>
            </a:r>
            <a:endParaRPr lang="en-US" sz="1400" b="0" i="0" dirty="0">
              <a:effectLst/>
            </a:endParaRPr>
          </a:p>
          <a:p>
            <a:pPr algn="just" rtl="0" fontAlgn="base">
              <a:lnSpc>
                <a:spcPct val="100000"/>
              </a:lnSpc>
              <a:spcBef>
                <a:spcPts val="0"/>
              </a:spcBef>
            </a:pPr>
            <a:r>
              <a:rPr lang="fr-FR" sz="1400" b="0" i="0" dirty="0">
                <a:solidFill>
                  <a:srgbClr val="7F7F7F"/>
                </a:solidFill>
                <a:effectLst/>
              </a:rPr>
              <a:t>​</a:t>
            </a:r>
            <a:endParaRPr lang="fr-FR" sz="1400" b="0" i="0" dirty="0">
              <a:solidFill>
                <a:srgbClr val="000000"/>
              </a:solidFill>
              <a:effectLst/>
            </a:endParaRPr>
          </a:p>
          <a:p>
            <a:pPr algn="ctr" rtl="0" fontAlgn="base">
              <a:lnSpc>
                <a:spcPct val="100000"/>
              </a:lnSpc>
            </a:pPr>
            <a:endParaRPr lang="fr-FR" sz="1400" dirty="0"/>
          </a:p>
        </p:txBody>
      </p:sp>
      <p:pic>
        <p:nvPicPr>
          <p:cNvPr id="2" name="Image 1">
            <a:extLst>
              <a:ext uri="{FF2B5EF4-FFF2-40B4-BE49-F238E27FC236}">
                <a16:creationId xmlns:a16="http://schemas.microsoft.com/office/drawing/2014/main" id="{FF3967A2-D97F-8DE8-9728-1EE2198C6A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58341" y="4785559"/>
            <a:ext cx="1933659" cy="1581766"/>
          </a:xfrm>
          <a:prstGeom prst="rect">
            <a:avLst/>
          </a:prstGeom>
        </p:spPr>
      </p:pic>
    </p:spTree>
    <p:extLst>
      <p:ext uri="{BB962C8B-B14F-4D97-AF65-F5344CB8AC3E}">
        <p14:creationId xmlns:p14="http://schemas.microsoft.com/office/powerpoint/2010/main" val="1390603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BB9A2F-F394-7DA4-B484-FB63731A3BF2}"/>
              </a:ext>
            </a:extLst>
          </p:cNvPr>
          <p:cNvSpPr>
            <a:spLocks noGrp="1"/>
          </p:cNvSpPr>
          <p:nvPr>
            <p:ph type="title"/>
          </p:nvPr>
        </p:nvSpPr>
        <p:spPr>
          <a:xfrm>
            <a:off x="290179" y="388571"/>
            <a:ext cx="7140098" cy="480131"/>
          </a:xfrm>
        </p:spPr>
        <p:txBody>
          <a:bodyPr/>
          <a:lstStyle/>
          <a:p>
            <a:r>
              <a:rPr lang="fr-FR" dirty="0"/>
              <a:t>LES OUTILS REGLEMENTAIRES</a:t>
            </a:r>
          </a:p>
        </p:txBody>
      </p:sp>
      <p:sp>
        <p:nvSpPr>
          <p:cNvPr id="4" name="Espace réservé du texte 3">
            <a:extLst>
              <a:ext uri="{FF2B5EF4-FFF2-40B4-BE49-F238E27FC236}">
                <a16:creationId xmlns:a16="http://schemas.microsoft.com/office/drawing/2014/main" id="{408B904E-B767-2E24-EA45-5C7F149BCC24}"/>
              </a:ext>
            </a:extLst>
          </p:cNvPr>
          <p:cNvSpPr>
            <a:spLocks noGrp="1"/>
          </p:cNvSpPr>
          <p:nvPr>
            <p:ph type="body" sz="quarter" idx="11"/>
          </p:nvPr>
        </p:nvSpPr>
        <p:spPr>
          <a:xfrm>
            <a:off x="290179" y="893659"/>
            <a:ext cx="12176449" cy="6617196"/>
          </a:xfrm>
        </p:spPr>
        <p:txBody>
          <a:bodyPr/>
          <a:lstStyle/>
          <a:p>
            <a:pPr algn="ctr" rtl="0" fontAlgn="base">
              <a:lnSpc>
                <a:spcPct val="100000"/>
              </a:lnSpc>
              <a:spcBef>
                <a:spcPts val="0"/>
              </a:spcBef>
            </a:pPr>
            <a:r>
              <a:rPr lang="fr-FR" sz="1800" b="1" dirty="0">
                <a:solidFill>
                  <a:srgbClr val="C00000"/>
                </a:solidFill>
              </a:rPr>
              <a:t>LE REGLEMENT INTERIEUR</a:t>
            </a:r>
            <a:endParaRPr lang="fr-FR" sz="1800" b="1" i="0" u="none" strike="noStrike" dirty="0">
              <a:solidFill>
                <a:srgbClr val="C00000"/>
              </a:solidFill>
              <a:effectLst/>
            </a:endParaRPr>
          </a:p>
          <a:p>
            <a:pPr algn="ctr" rtl="0" fontAlgn="base">
              <a:lnSpc>
                <a:spcPct val="100000"/>
              </a:lnSpc>
              <a:spcBef>
                <a:spcPts val="0"/>
              </a:spcBef>
            </a:pPr>
            <a:endParaRPr lang="fr-FR" sz="1400" b="0" i="0" dirty="0">
              <a:solidFill>
                <a:srgbClr val="000000"/>
              </a:solidFill>
              <a:effectLst/>
            </a:endParaRPr>
          </a:p>
          <a:p>
            <a:pPr algn="l" rtl="0" fontAlgn="base">
              <a:lnSpc>
                <a:spcPct val="100000"/>
              </a:lnSpc>
              <a:spcBef>
                <a:spcPts val="0"/>
              </a:spcBef>
            </a:pPr>
            <a:r>
              <a:rPr lang="fr-FR" b="0" i="0" u="none" strike="noStrike" dirty="0">
                <a:effectLst/>
              </a:rPr>
              <a:t>Il est </a:t>
            </a:r>
            <a:r>
              <a:rPr lang="fr-FR" b="0" i="0" u="none" strike="noStrike" dirty="0">
                <a:solidFill>
                  <a:srgbClr val="C00000"/>
                </a:solidFill>
                <a:effectLst/>
              </a:rPr>
              <a:t>conseillé</a:t>
            </a:r>
            <a:r>
              <a:rPr lang="fr-FR" b="0" i="0" u="none" strike="noStrike" dirty="0">
                <a:solidFill>
                  <a:srgbClr val="F8931D"/>
                </a:solidFill>
                <a:effectLst/>
              </a:rPr>
              <a:t> </a:t>
            </a:r>
            <a:r>
              <a:rPr lang="fr-FR" b="0" i="0" u="none" strike="noStrike" dirty="0">
                <a:effectLst/>
              </a:rPr>
              <a:t>d'établir un règlement intérieur pour organiser le fonctionnement quotidien de l'association et notamment pour fixer les</a:t>
            </a:r>
            <a:r>
              <a:rPr lang="fr-FR" b="0" i="0" u="none" strike="noStrike" dirty="0">
                <a:solidFill>
                  <a:srgbClr val="7F7F7F"/>
                </a:solidFill>
                <a:effectLst/>
              </a:rPr>
              <a:t> </a:t>
            </a:r>
            <a:r>
              <a:rPr lang="fr-FR" b="1" i="0" u="none" strike="noStrike" dirty="0">
                <a:solidFill>
                  <a:srgbClr val="C00000"/>
                </a:solidFill>
                <a:effectLst/>
              </a:rPr>
              <a:t>sanctions applicables en cas de non-respect des règles de fonctionnement</a:t>
            </a:r>
            <a:r>
              <a:rPr lang="en-US" b="0" i="0" dirty="0">
                <a:solidFill>
                  <a:srgbClr val="C00000"/>
                </a:solidFill>
                <a:effectLst/>
              </a:rPr>
              <a:t>​</a:t>
            </a:r>
            <a:endParaRPr lang="en-US" dirty="0">
              <a:solidFill>
                <a:srgbClr val="C00000"/>
              </a:solidFill>
            </a:endParaRPr>
          </a:p>
          <a:p>
            <a:pPr algn="l" rtl="0" fontAlgn="base">
              <a:lnSpc>
                <a:spcPct val="100000"/>
              </a:lnSpc>
              <a:spcBef>
                <a:spcPts val="0"/>
              </a:spcBef>
            </a:pPr>
            <a:endParaRPr lang="fr-FR" b="0" i="0" dirty="0">
              <a:solidFill>
                <a:srgbClr val="000000"/>
              </a:solidFill>
              <a:effectLst/>
            </a:endParaRPr>
          </a:p>
          <a:p>
            <a:pPr algn="l" rtl="0" fontAlgn="base">
              <a:lnSpc>
                <a:spcPct val="100000"/>
              </a:lnSpc>
              <a:spcBef>
                <a:spcPts val="0"/>
              </a:spcBef>
            </a:pPr>
            <a:r>
              <a:rPr lang="fr-FR" b="0" i="0" u="none" strike="noStrike" dirty="0">
                <a:effectLst/>
              </a:rPr>
              <a:t>Le règlement intérieur vise à définir les règles de fonctionnement habituelles de l'association (accès aux installations, utilisation du matériel, relation entre les membres, paiement des cotisations,...) et les </a:t>
            </a:r>
            <a:r>
              <a:rPr lang="fr-FR" b="1" i="0" u="none" strike="noStrike" dirty="0">
                <a:solidFill>
                  <a:srgbClr val="C00000"/>
                </a:solidFill>
                <a:effectLst/>
              </a:rPr>
              <a:t>règles disciplinaires.</a:t>
            </a:r>
            <a:r>
              <a:rPr lang="en-US" b="0" i="0" dirty="0">
                <a:solidFill>
                  <a:srgbClr val="C00000"/>
                </a:solidFill>
                <a:effectLst/>
              </a:rPr>
              <a:t>​</a:t>
            </a:r>
          </a:p>
          <a:p>
            <a:pPr algn="l" rtl="0" fontAlgn="base">
              <a:lnSpc>
                <a:spcPct val="100000"/>
              </a:lnSpc>
              <a:spcBef>
                <a:spcPts val="0"/>
              </a:spcBef>
            </a:pPr>
            <a:r>
              <a:rPr lang="fr-FR" b="0" i="0" dirty="0">
                <a:solidFill>
                  <a:srgbClr val="7F7F7F"/>
                </a:solidFill>
                <a:effectLst/>
              </a:rPr>
              <a:t>​</a:t>
            </a:r>
            <a:endParaRPr lang="fr-FR" b="0" i="0" dirty="0">
              <a:solidFill>
                <a:srgbClr val="000000"/>
              </a:solidFill>
              <a:effectLst/>
            </a:endParaRPr>
          </a:p>
          <a:p>
            <a:pPr algn="l" rtl="0" fontAlgn="base">
              <a:lnSpc>
                <a:spcPct val="100000"/>
              </a:lnSpc>
              <a:spcBef>
                <a:spcPts val="0"/>
              </a:spcBef>
            </a:pPr>
            <a:r>
              <a:rPr lang="fr-FR" b="0" i="0" u="none" strike="noStrike" dirty="0">
                <a:effectLst/>
              </a:rPr>
              <a:t>Le règlement intérieur peut comporter les règles de procédure pour prononcer une sanction, et, éventuellement</a:t>
            </a:r>
            <a:r>
              <a:rPr lang="fr-FR" b="0" i="0" u="none" strike="noStrike" dirty="0">
                <a:solidFill>
                  <a:srgbClr val="7F7F7F"/>
                </a:solidFill>
                <a:effectLst/>
              </a:rPr>
              <a:t>,</a:t>
            </a:r>
            <a:r>
              <a:rPr lang="fr-FR" b="0" i="0" u="none" strike="noStrike" dirty="0">
                <a:solidFill>
                  <a:srgbClr val="C00000"/>
                </a:solidFill>
                <a:effectLst/>
              </a:rPr>
              <a:t> </a:t>
            </a:r>
            <a:r>
              <a:rPr lang="fr-FR" b="1" i="0" u="none" strike="noStrike" dirty="0">
                <a:solidFill>
                  <a:srgbClr val="C00000"/>
                </a:solidFill>
                <a:effectLst/>
              </a:rPr>
              <a:t>l'échelle des sanctions </a:t>
            </a:r>
            <a:r>
              <a:rPr lang="fr-FR" b="1" i="0" u="none" strike="noStrike" dirty="0">
                <a:effectLst/>
              </a:rPr>
              <a:t>(avertissement, exclusion temporaire, suspension, exclusion définitive).</a:t>
            </a:r>
            <a:r>
              <a:rPr lang="en-US" b="0" i="0" dirty="0">
                <a:effectLst/>
              </a:rPr>
              <a:t>​</a:t>
            </a:r>
          </a:p>
          <a:p>
            <a:pPr algn="l" rtl="0" fontAlgn="base">
              <a:lnSpc>
                <a:spcPct val="100000"/>
              </a:lnSpc>
              <a:spcBef>
                <a:spcPts val="0"/>
              </a:spcBef>
            </a:pPr>
            <a:r>
              <a:rPr lang="fr-FR" b="0" i="0" dirty="0">
                <a:effectLst/>
              </a:rPr>
              <a:t>​</a:t>
            </a:r>
          </a:p>
          <a:p>
            <a:pPr algn="l" rtl="0" fontAlgn="base">
              <a:lnSpc>
                <a:spcPct val="100000"/>
              </a:lnSpc>
              <a:spcBef>
                <a:spcPts val="0"/>
              </a:spcBef>
            </a:pPr>
            <a:r>
              <a:rPr lang="fr-FR" b="0" i="0" u="none" strike="noStrike" dirty="0">
                <a:effectLst/>
              </a:rPr>
              <a:t>Le règlement intérieur ne peut ni modifier, ni contredire les statuts. En cas de contradiction, ce sont les statuts qui prévalent.</a:t>
            </a:r>
            <a:r>
              <a:rPr lang="en-US" b="0" i="0" dirty="0">
                <a:effectLst/>
              </a:rPr>
              <a:t>​</a:t>
            </a:r>
          </a:p>
          <a:p>
            <a:pPr algn="l" rtl="0" fontAlgn="base">
              <a:lnSpc>
                <a:spcPct val="100000"/>
              </a:lnSpc>
              <a:spcBef>
                <a:spcPts val="0"/>
              </a:spcBef>
            </a:pPr>
            <a:r>
              <a:rPr lang="fr-FR" b="0" i="0" dirty="0">
                <a:effectLst/>
              </a:rPr>
              <a:t>​</a:t>
            </a:r>
          </a:p>
          <a:p>
            <a:pPr algn="l" rtl="0" fontAlgn="base">
              <a:lnSpc>
                <a:spcPct val="100000"/>
              </a:lnSpc>
              <a:spcBef>
                <a:spcPts val="0"/>
              </a:spcBef>
            </a:pPr>
            <a:r>
              <a:rPr lang="fr-FR" b="0" i="0" u="none" strike="noStrike" dirty="0">
                <a:effectLst/>
              </a:rPr>
              <a:t>Pour qu'il s'impose aux adhérents, le règlement intérieur </a:t>
            </a:r>
            <a:r>
              <a:rPr lang="fr-FR" b="0" i="0" u="none" strike="noStrike" dirty="0">
                <a:solidFill>
                  <a:srgbClr val="C00000"/>
                </a:solidFill>
                <a:effectLst/>
              </a:rPr>
              <a:t>doit être adopté </a:t>
            </a:r>
            <a:r>
              <a:rPr lang="fr-FR" b="0" i="0" u="none" strike="noStrike" dirty="0">
                <a:effectLst/>
              </a:rPr>
              <a:t>par l'organe compétent désigné par les statuts (par exemple : l'assemblée générale, le conseil d'administration, le président).</a:t>
            </a:r>
            <a:r>
              <a:rPr lang="en-US" b="0" i="0" dirty="0">
                <a:effectLst/>
              </a:rPr>
              <a:t>​</a:t>
            </a:r>
          </a:p>
          <a:p>
            <a:pPr algn="l" rtl="0" fontAlgn="base">
              <a:lnSpc>
                <a:spcPct val="100000"/>
              </a:lnSpc>
              <a:spcBef>
                <a:spcPts val="0"/>
              </a:spcBef>
            </a:pPr>
            <a:r>
              <a:rPr lang="fr-FR" b="0" i="0" dirty="0">
                <a:effectLst/>
              </a:rPr>
              <a:t>​</a:t>
            </a:r>
          </a:p>
          <a:p>
            <a:pPr algn="l" rtl="0" fontAlgn="base">
              <a:lnSpc>
                <a:spcPct val="100000"/>
              </a:lnSpc>
              <a:spcBef>
                <a:spcPts val="0"/>
              </a:spcBef>
            </a:pPr>
            <a:r>
              <a:rPr lang="fr-FR" b="0" i="0" u="none" strike="noStrike" dirty="0">
                <a:effectLst/>
              </a:rPr>
              <a:t>Le règlement intérieur n'a pas à être déclaré en préfecture ou au tribunal, ni être publié au JO</a:t>
            </a:r>
            <a:r>
              <a:rPr lang="en-US" b="0" i="0" dirty="0">
                <a:effectLst/>
              </a:rPr>
              <a:t>​</a:t>
            </a:r>
          </a:p>
          <a:p>
            <a:pPr algn="l" rtl="0" fontAlgn="base">
              <a:lnSpc>
                <a:spcPct val="100000"/>
              </a:lnSpc>
              <a:spcBef>
                <a:spcPts val="0"/>
              </a:spcBef>
            </a:pPr>
            <a:r>
              <a:rPr lang="fr-FR" b="0" i="0" dirty="0">
                <a:effectLst/>
              </a:rPr>
              <a:t>​</a:t>
            </a:r>
          </a:p>
          <a:p>
            <a:pPr algn="l" rtl="0" fontAlgn="base">
              <a:lnSpc>
                <a:spcPct val="100000"/>
              </a:lnSpc>
              <a:spcBef>
                <a:spcPts val="0"/>
              </a:spcBef>
            </a:pPr>
            <a:r>
              <a:rPr lang="fr-FR" b="0" i="0" u="none" strike="noStrike" dirty="0">
                <a:effectLst/>
              </a:rPr>
              <a:t>Le règlement intérieur </a:t>
            </a:r>
            <a:r>
              <a:rPr lang="fr-FR" b="0" i="0" u="none" strike="noStrike" dirty="0">
                <a:solidFill>
                  <a:srgbClr val="C00000"/>
                </a:solidFill>
                <a:effectLst/>
              </a:rPr>
              <a:t>doit être porté à la connaissance des adhérents</a:t>
            </a:r>
            <a:r>
              <a:rPr lang="fr-FR" b="0" i="0" u="none" strike="noStrike" dirty="0">
                <a:solidFill>
                  <a:srgbClr val="7F7F7F"/>
                </a:solidFill>
                <a:effectLst/>
              </a:rPr>
              <a:t>. </a:t>
            </a:r>
            <a:r>
              <a:rPr lang="fr-FR" b="0" i="0" u="none" strike="noStrike" dirty="0">
                <a:effectLst/>
              </a:rPr>
              <a:t>Il peut être consultable sur demande ou affiché dans un endroit accessible aux adhérents.</a:t>
            </a:r>
            <a:r>
              <a:rPr lang="en-US" b="0" i="0" dirty="0">
                <a:effectLst/>
              </a:rPr>
              <a:t>​</a:t>
            </a:r>
          </a:p>
          <a:p>
            <a:pPr algn="l" rtl="0" fontAlgn="base">
              <a:lnSpc>
                <a:spcPct val="100000"/>
              </a:lnSpc>
              <a:spcBef>
                <a:spcPts val="0"/>
              </a:spcBef>
            </a:pPr>
            <a:r>
              <a:rPr lang="fr-FR" b="0" i="0" dirty="0">
                <a:effectLst/>
              </a:rPr>
              <a:t>​</a:t>
            </a:r>
          </a:p>
          <a:p>
            <a:pPr algn="l" rtl="0" fontAlgn="base">
              <a:lnSpc>
                <a:spcPct val="100000"/>
              </a:lnSpc>
              <a:spcBef>
                <a:spcPts val="0"/>
              </a:spcBef>
            </a:pPr>
            <a:r>
              <a:rPr lang="fr-FR" b="0" i="0" u="none" strike="noStrike" dirty="0">
                <a:effectLst/>
              </a:rPr>
              <a:t>Il s'impose aux adhérents comme les statuts et </a:t>
            </a:r>
            <a:r>
              <a:rPr lang="fr-FR" b="0" i="0" u="none" strike="noStrike" dirty="0">
                <a:solidFill>
                  <a:srgbClr val="C00000"/>
                </a:solidFill>
                <a:effectLst/>
              </a:rPr>
              <a:t>n'est pas applicable aux tiers.</a:t>
            </a:r>
            <a:r>
              <a:rPr lang="en-US" b="0" i="0" dirty="0">
                <a:solidFill>
                  <a:srgbClr val="C00000"/>
                </a:solidFill>
                <a:effectLst/>
              </a:rPr>
              <a:t>​</a:t>
            </a:r>
          </a:p>
          <a:p>
            <a:pPr algn="l" rtl="0" fontAlgn="base">
              <a:lnSpc>
                <a:spcPct val="100000"/>
              </a:lnSpc>
              <a:spcBef>
                <a:spcPts val="0"/>
              </a:spcBef>
            </a:pPr>
            <a:r>
              <a:rPr lang="fr-FR" b="0" i="0" dirty="0">
                <a:solidFill>
                  <a:srgbClr val="000000"/>
                </a:solidFill>
                <a:effectLst/>
              </a:rPr>
              <a:t>​</a:t>
            </a:r>
          </a:p>
          <a:p>
            <a:pPr algn="l" rtl="0" fontAlgn="base">
              <a:lnSpc>
                <a:spcPct val="100000"/>
              </a:lnSpc>
              <a:spcBef>
                <a:spcPts val="0"/>
              </a:spcBef>
            </a:pPr>
            <a:r>
              <a:rPr lang="fr-FR" sz="1400" b="0" i="0" dirty="0">
                <a:solidFill>
                  <a:srgbClr val="000000"/>
                </a:solidFill>
                <a:effectLst/>
              </a:rPr>
              <a:t>​</a:t>
            </a:r>
          </a:p>
          <a:p>
            <a:pPr algn="l" rtl="0" fontAlgn="base">
              <a:lnSpc>
                <a:spcPct val="100000"/>
              </a:lnSpc>
              <a:spcBef>
                <a:spcPts val="0"/>
              </a:spcBef>
            </a:pPr>
            <a:r>
              <a:rPr lang="fr-FR" sz="1400" b="0" i="0" dirty="0">
                <a:solidFill>
                  <a:srgbClr val="7F7F7F"/>
                </a:solidFill>
                <a:effectLst/>
              </a:rPr>
              <a:t>​</a:t>
            </a:r>
            <a:endParaRPr lang="fr-FR" sz="1400" b="0" i="0" dirty="0">
              <a:solidFill>
                <a:srgbClr val="000000"/>
              </a:solidFill>
              <a:effectLst/>
            </a:endParaRPr>
          </a:p>
          <a:p>
            <a:pPr algn="just" rtl="0" fontAlgn="base">
              <a:lnSpc>
                <a:spcPct val="100000"/>
              </a:lnSpc>
              <a:spcBef>
                <a:spcPts val="0"/>
              </a:spcBef>
            </a:pPr>
            <a:r>
              <a:rPr lang="fr-FR" sz="1400" b="0" i="0" dirty="0">
                <a:solidFill>
                  <a:srgbClr val="7F7F7F"/>
                </a:solidFill>
                <a:effectLst/>
              </a:rPr>
              <a:t>​</a:t>
            </a:r>
            <a:endParaRPr lang="fr-FR" sz="1400" b="0" i="0" dirty="0">
              <a:solidFill>
                <a:srgbClr val="000000"/>
              </a:solidFill>
              <a:effectLst/>
            </a:endParaRPr>
          </a:p>
          <a:p>
            <a:pPr algn="ctr" rtl="0" fontAlgn="base">
              <a:lnSpc>
                <a:spcPct val="100000"/>
              </a:lnSpc>
              <a:spcBef>
                <a:spcPts val="0"/>
              </a:spcBef>
            </a:pPr>
            <a:endParaRPr lang="fr-FR" sz="1400" dirty="0"/>
          </a:p>
        </p:txBody>
      </p:sp>
    </p:spTree>
    <p:extLst>
      <p:ext uri="{BB962C8B-B14F-4D97-AF65-F5344CB8AC3E}">
        <p14:creationId xmlns:p14="http://schemas.microsoft.com/office/powerpoint/2010/main" val="4214612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BB9A2F-F394-7DA4-B484-FB63731A3BF2}"/>
              </a:ext>
            </a:extLst>
          </p:cNvPr>
          <p:cNvSpPr>
            <a:spLocks noGrp="1"/>
          </p:cNvSpPr>
          <p:nvPr>
            <p:ph type="title"/>
          </p:nvPr>
        </p:nvSpPr>
        <p:spPr>
          <a:xfrm>
            <a:off x="290179" y="388571"/>
            <a:ext cx="7140098" cy="480131"/>
          </a:xfrm>
        </p:spPr>
        <p:txBody>
          <a:bodyPr/>
          <a:lstStyle/>
          <a:p>
            <a:r>
              <a:rPr lang="fr-FR" dirty="0"/>
              <a:t>LES OUTILS REGLEMENTAIRES</a:t>
            </a:r>
          </a:p>
        </p:txBody>
      </p:sp>
      <p:sp>
        <p:nvSpPr>
          <p:cNvPr id="4" name="Espace réservé du texte 3">
            <a:extLst>
              <a:ext uri="{FF2B5EF4-FFF2-40B4-BE49-F238E27FC236}">
                <a16:creationId xmlns:a16="http://schemas.microsoft.com/office/drawing/2014/main" id="{408B904E-B767-2E24-EA45-5C7F149BCC24}"/>
              </a:ext>
            </a:extLst>
          </p:cNvPr>
          <p:cNvSpPr>
            <a:spLocks noGrp="1"/>
          </p:cNvSpPr>
          <p:nvPr>
            <p:ph type="body" sz="quarter" idx="11"/>
          </p:nvPr>
        </p:nvSpPr>
        <p:spPr>
          <a:xfrm>
            <a:off x="290179" y="856357"/>
            <a:ext cx="12176449" cy="5293757"/>
          </a:xfrm>
        </p:spPr>
        <p:txBody>
          <a:bodyPr/>
          <a:lstStyle/>
          <a:p>
            <a:pPr algn="ctr" rtl="0" fontAlgn="base">
              <a:lnSpc>
                <a:spcPct val="100000"/>
              </a:lnSpc>
              <a:spcBef>
                <a:spcPts val="0"/>
              </a:spcBef>
            </a:pPr>
            <a:r>
              <a:rPr lang="fr-FR" sz="1800" b="1" dirty="0">
                <a:solidFill>
                  <a:srgbClr val="C00000"/>
                </a:solidFill>
              </a:rPr>
              <a:t>LE REGLEMENT INTERIEUR</a:t>
            </a:r>
            <a:endParaRPr lang="fr-FR" sz="1800" b="1" i="0" u="none" strike="noStrike" dirty="0">
              <a:solidFill>
                <a:srgbClr val="C00000"/>
              </a:solidFill>
              <a:effectLst/>
            </a:endParaRPr>
          </a:p>
          <a:p>
            <a:pPr algn="ctr" rtl="0" fontAlgn="base">
              <a:lnSpc>
                <a:spcPct val="100000"/>
              </a:lnSpc>
              <a:spcBef>
                <a:spcPts val="0"/>
              </a:spcBef>
            </a:pPr>
            <a:endParaRPr lang="fr-FR" sz="1400" b="0" i="0" dirty="0">
              <a:solidFill>
                <a:srgbClr val="000000"/>
              </a:solidFill>
              <a:effectLst/>
            </a:endParaRPr>
          </a:p>
          <a:p>
            <a:pPr algn="l" rtl="0" fontAlgn="base">
              <a:lnSpc>
                <a:spcPct val="100000"/>
              </a:lnSpc>
              <a:spcBef>
                <a:spcPts val="0"/>
              </a:spcBef>
            </a:pPr>
            <a:r>
              <a:rPr lang="fr-FR" sz="1400" b="0" i="0" u="none" strike="noStrike" dirty="0">
                <a:effectLst/>
              </a:rPr>
              <a:t>Article 1 : Les membres de l’association</a:t>
            </a:r>
            <a:r>
              <a:rPr lang="en-US" sz="1400" b="0" i="0" dirty="0">
                <a:effectLst/>
              </a:rPr>
              <a:t>​</a:t>
            </a:r>
          </a:p>
          <a:p>
            <a:pPr algn="l" rtl="0" fontAlgn="base">
              <a:lnSpc>
                <a:spcPct val="100000"/>
              </a:lnSpc>
              <a:spcBef>
                <a:spcPts val="0"/>
              </a:spcBef>
            </a:pPr>
            <a:r>
              <a:rPr lang="fr-FR" sz="1400" b="0" i="0" dirty="0">
                <a:effectLst/>
              </a:rPr>
              <a:t>​</a:t>
            </a:r>
          </a:p>
          <a:p>
            <a:pPr algn="l" rtl="0" fontAlgn="base">
              <a:lnSpc>
                <a:spcPct val="100000"/>
              </a:lnSpc>
              <a:spcBef>
                <a:spcPts val="0"/>
              </a:spcBef>
            </a:pPr>
            <a:r>
              <a:rPr lang="fr-FR" sz="1400" b="0" i="0" u="none" strike="noStrike" dirty="0">
                <a:effectLst/>
              </a:rPr>
              <a:t>Article 2 : Généralités</a:t>
            </a:r>
            <a:r>
              <a:rPr lang="en-US" sz="1400" b="0" i="0" dirty="0">
                <a:effectLst/>
              </a:rPr>
              <a:t>​</a:t>
            </a:r>
          </a:p>
          <a:p>
            <a:pPr lvl="4" fontAlgn="base">
              <a:lnSpc>
                <a:spcPct val="100000"/>
              </a:lnSpc>
              <a:spcBef>
                <a:spcPts val="0"/>
              </a:spcBef>
            </a:pPr>
            <a:r>
              <a:rPr lang="fr-FR" sz="1400" b="0" i="0" u="none" strike="noStrike" dirty="0">
                <a:effectLst/>
              </a:rPr>
              <a:t>Instances directrices</a:t>
            </a:r>
            <a:r>
              <a:rPr lang="en-US" sz="1400" b="0" i="0" dirty="0">
                <a:effectLst/>
              </a:rPr>
              <a:t>​</a:t>
            </a:r>
          </a:p>
          <a:p>
            <a:pPr lvl="4" fontAlgn="base">
              <a:lnSpc>
                <a:spcPct val="100000"/>
              </a:lnSpc>
              <a:spcBef>
                <a:spcPts val="0"/>
              </a:spcBef>
            </a:pPr>
            <a:r>
              <a:rPr lang="fr-FR" sz="1400" b="0" i="0" u="none" strike="noStrike" dirty="0">
                <a:effectLst/>
              </a:rPr>
              <a:t>Dépenses et engagements</a:t>
            </a:r>
            <a:r>
              <a:rPr lang="en-US" sz="1400" b="0" i="0" dirty="0">
                <a:effectLst/>
              </a:rPr>
              <a:t>​</a:t>
            </a:r>
          </a:p>
          <a:p>
            <a:pPr lvl="4" fontAlgn="base">
              <a:lnSpc>
                <a:spcPct val="100000"/>
              </a:lnSpc>
              <a:spcBef>
                <a:spcPts val="0"/>
              </a:spcBef>
            </a:pPr>
            <a:r>
              <a:rPr lang="fr-FR" sz="1400" b="0" i="0" u="none" strike="noStrike" dirty="0">
                <a:effectLst/>
              </a:rPr>
              <a:t>Assurances des biens et des personnes</a:t>
            </a:r>
            <a:r>
              <a:rPr lang="en-US" sz="1400" b="0" i="0" dirty="0">
                <a:effectLst/>
              </a:rPr>
              <a:t>​</a:t>
            </a:r>
          </a:p>
          <a:p>
            <a:pPr lvl="4" fontAlgn="base">
              <a:lnSpc>
                <a:spcPct val="100000"/>
              </a:lnSpc>
              <a:spcBef>
                <a:spcPts val="0"/>
              </a:spcBef>
            </a:pPr>
            <a:r>
              <a:rPr lang="fr-FR" sz="1400" b="0" i="0" u="none" strike="noStrike" dirty="0">
                <a:effectLst/>
              </a:rPr>
              <a:t>Droit à l’image et communication</a:t>
            </a:r>
            <a:r>
              <a:rPr lang="en-US" sz="1400" b="0" i="0" dirty="0">
                <a:effectLst/>
              </a:rPr>
              <a:t>​</a:t>
            </a:r>
          </a:p>
          <a:p>
            <a:pPr lvl="4" fontAlgn="base">
              <a:lnSpc>
                <a:spcPct val="100000"/>
              </a:lnSpc>
              <a:spcBef>
                <a:spcPts val="0"/>
              </a:spcBef>
            </a:pPr>
            <a:r>
              <a:rPr lang="fr-FR" sz="1400" b="0" i="0" u="none" strike="noStrike" dirty="0">
                <a:effectLst/>
              </a:rPr>
              <a:t>Frais de mutation</a:t>
            </a:r>
            <a:r>
              <a:rPr lang="en-US" sz="1400" b="0" i="0" dirty="0">
                <a:effectLst/>
              </a:rPr>
              <a:t>​</a:t>
            </a:r>
          </a:p>
          <a:p>
            <a:pPr lvl="4" fontAlgn="base">
              <a:lnSpc>
                <a:spcPct val="100000"/>
              </a:lnSpc>
              <a:spcBef>
                <a:spcPts val="0"/>
              </a:spcBef>
            </a:pPr>
            <a:r>
              <a:rPr lang="fr-FR" sz="1400" b="0" i="0" u="none" strike="noStrike" dirty="0">
                <a:effectLst/>
              </a:rPr>
              <a:t>Utilisation du matériel et déplacements</a:t>
            </a:r>
            <a:r>
              <a:rPr lang="en-US" sz="1400" b="0" i="0" dirty="0">
                <a:effectLst/>
              </a:rPr>
              <a:t>​</a:t>
            </a:r>
          </a:p>
          <a:p>
            <a:pPr lvl="4" fontAlgn="base">
              <a:lnSpc>
                <a:spcPct val="100000"/>
              </a:lnSpc>
              <a:spcBef>
                <a:spcPts val="0"/>
              </a:spcBef>
            </a:pPr>
            <a:r>
              <a:rPr lang="fr-FR" sz="1400" b="0" i="0" dirty="0">
                <a:effectLst/>
              </a:rPr>
              <a:t>​</a:t>
            </a:r>
          </a:p>
          <a:p>
            <a:pPr algn="l" rtl="0" fontAlgn="base">
              <a:lnSpc>
                <a:spcPct val="100000"/>
              </a:lnSpc>
              <a:spcBef>
                <a:spcPts val="0"/>
              </a:spcBef>
            </a:pPr>
            <a:r>
              <a:rPr lang="fr-FR" sz="1400" b="0" i="0" u="none" strike="noStrike" dirty="0">
                <a:effectLst/>
              </a:rPr>
              <a:t>Article 3 : Règles de vie</a:t>
            </a:r>
            <a:r>
              <a:rPr lang="en-US" sz="1400" b="0" i="0" dirty="0">
                <a:effectLst/>
              </a:rPr>
              <a:t>​</a:t>
            </a:r>
          </a:p>
          <a:p>
            <a:pPr lvl="4" fontAlgn="base">
              <a:lnSpc>
                <a:spcPct val="100000"/>
              </a:lnSpc>
              <a:spcBef>
                <a:spcPts val="0"/>
              </a:spcBef>
            </a:pPr>
            <a:r>
              <a:rPr lang="fr-FR" sz="1400" b="0" i="0" u="none" strike="noStrike" dirty="0">
                <a:effectLst/>
              </a:rPr>
              <a:t>Engagements du clubs (Entrainements, Compétitions, Formation…)</a:t>
            </a:r>
            <a:r>
              <a:rPr lang="en-US" sz="1400" b="0" i="0" dirty="0">
                <a:effectLst/>
              </a:rPr>
              <a:t>​</a:t>
            </a:r>
          </a:p>
          <a:p>
            <a:pPr lvl="4" fontAlgn="base">
              <a:lnSpc>
                <a:spcPct val="100000"/>
              </a:lnSpc>
              <a:spcBef>
                <a:spcPts val="0"/>
              </a:spcBef>
            </a:pPr>
            <a:r>
              <a:rPr lang="fr-FR" sz="1400" b="0" i="0" u="none" strike="noStrike" dirty="0">
                <a:effectLst/>
              </a:rPr>
              <a:t>Engagements des éducateurs (Préparation, Comportements…)</a:t>
            </a:r>
            <a:r>
              <a:rPr lang="en-US" sz="1400" b="0" i="0" dirty="0">
                <a:effectLst/>
              </a:rPr>
              <a:t>​</a:t>
            </a:r>
          </a:p>
          <a:p>
            <a:pPr lvl="4" fontAlgn="base">
              <a:lnSpc>
                <a:spcPct val="100000"/>
              </a:lnSpc>
              <a:spcBef>
                <a:spcPts val="0"/>
              </a:spcBef>
            </a:pPr>
            <a:r>
              <a:rPr lang="fr-FR" sz="1400" b="0" i="0" u="none" strike="noStrike" dirty="0">
                <a:effectLst/>
              </a:rPr>
              <a:t>Engagements des joueurs (Assiduité, Comportements, lavage maillots, déplacement, vie du club,…)</a:t>
            </a:r>
            <a:r>
              <a:rPr lang="en-US" sz="1400" b="0" i="0" dirty="0">
                <a:effectLst/>
              </a:rPr>
              <a:t>​</a:t>
            </a:r>
          </a:p>
          <a:p>
            <a:pPr lvl="4" fontAlgn="base">
              <a:lnSpc>
                <a:spcPct val="100000"/>
              </a:lnSpc>
              <a:spcBef>
                <a:spcPts val="0"/>
              </a:spcBef>
            </a:pPr>
            <a:r>
              <a:rPr lang="fr-FR" sz="1400" b="0" i="0" u="none" strike="noStrike" dirty="0">
                <a:effectLst/>
              </a:rPr>
              <a:t>Engagement des officiels (Assiduité, transmission…)</a:t>
            </a:r>
            <a:r>
              <a:rPr lang="en-US" sz="1400" b="0" i="0" dirty="0">
                <a:effectLst/>
              </a:rPr>
              <a:t>​</a:t>
            </a:r>
          </a:p>
          <a:p>
            <a:pPr lvl="4" fontAlgn="base">
              <a:lnSpc>
                <a:spcPct val="100000"/>
              </a:lnSpc>
              <a:spcBef>
                <a:spcPts val="0"/>
              </a:spcBef>
            </a:pPr>
            <a:r>
              <a:rPr lang="fr-FR" sz="1400" b="0" i="0" u="none" strike="noStrike" dirty="0">
                <a:effectLst/>
              </a:rPr>
              <a:t>Engagements des parents (Comportements, Communication, déplacements, goûters, vie du club…)</a:t>
            </a:r>
            <a:r>
              <a:rPr lang="en-US" sz="1400" b="0" i="0" dirty="0">
                <a:effectLst/>
              </a:rPr>
              <a:t>​</a:t>
            </a:r>
          </a:p>
          <a:p>
            <a:pPr algn="l" rtl="0" fontAlgn="base">
              <a:lnSpc>
                <a:spcPct val="100000"/>
              </a:lnSpc>
              <a:spcBef>
                <a:spcPts val="0"/>
              </a:spcBef>
            </a:pPr>
            <a:r>
              <a:rPr lang="fr-FR" sz="1400" b="0" i="0" dirty="0">
                <a:effectLst/>
              </a:rPr>
              <a:t>​</a:t>
            </a:r>
          </a:p>
          <a:p>
            <a:pPr algn="l" rtl="0" fontAlgn="base">
              <a:lnSpc>
                <a:spcPct val="100000"/>
              </a:lnSpc>
              <a:spcBef>
                <a:spcPts val="0"/>
              </a:spcBef>
            </a:pPr>
            <a:r>
              <a:rPr lang="fr-FR" sz="1400" b="0" i="0" u="none" strike="noStrike" dirty="0">
                <a:effectLst/>
              </a:rPr>
              <a:t>Article 4 : Non-respect</a:t>
            </a:r>
            <a:r>
              <a:rPr lang="en-US" sz="1400" b="0" i="0" dirty="0">
                <a:effectLst/>
              </a:rPr>
              <a:t>​</a:t>
            </a:r>
          </a:p>
          <a:p>
            <a:pPr lvl="4" fontAlgn="base">
              <a:lnSpc>
                <a:spcPct val="100000"/>
              </a:lnSpc>
              <a:spcBef>
                <a:spcPts val="0"/>
              </a:spcBef>
            </a:pPr>
            <a:r>
              <a:rPr lang="fr-FR" sz="1400" b="0" i="0" u="none" strike="noStrike" dirty="0">
                <a:effectLst/>
              </a:rPr>
              <a:t>Commission d’éthique</a:t>
            </a:r>
            <a:r>
              <a:rPr lang="en-US" sz="1400" b="0" i="0" dirty="0">
                <a:effectLst/>
              </a:rPr>
              <a:t>​</a:t>
            </a:r>
          </a:p>
          <a:p>
            <a:pPr lvl="4" fontAlgn="base">
              <a:lnSpc>
                <a:spcPct val="100000"/>
              </a:lnSpc>
              <a:spcBef>
                <a:spcPts val="0"/>
              </a:spcBef>
            </a:pPr>
            <a:r>
              <a:rPr lang="fr-FR" sz="1400" b="0" i="0" u="none" strike="noStrike" dirty="0">
                <a:effectLst/>
              </a:rPr>
              <a:t>Procédures disciplinaires</a:t>
            </a:r>
            <a:r>
              <a:rPr lang="en-US" sz="1400" b="0" i="0" dirty="0">
                <a:effectLst/>
              </a:rPr>
              <a:t>​</a:t>
            </a:r>
          </a:p>
          <a:p>
            <a:pPr lvl="4" fontAlgn="base">
              <a:lnSpc>
                <a:spcPct val="100000"/>
              </a:lnSpc>
              <a:spcBef>
                <a:spcPts val="0"/>
              </a:spcBef>
            </a:pPr>
            <a:r>
              <a:rPr lang="fr-FR" sz="1400" b="0" i="0" u="none" strike="noStrike" dirty="0">
                <a:effectLst/>
              </a:rPr>
              <a:t>Sanctions financières</a:t>
            </a:r>
            <a:r>
              <a:rPr lang="en-US" sz="1400" b="0" i="0" dirty="0">
                <a:effectLst/>
              </a:rPr>
              <a:t>​</a:t>
            </a:r>
          </a:p>
          <a:p>
            <a:pPr lvl="4" fontAlgn="base">
              <a:lnSpc>
                <a:spcPct val="100000"/>
              </a:lnSpc>
              <a:spcBef>
                <a:spcPts val="0"/>
              </a:spcBef>
            </a:pPr>
            <a:r>
              <a:rPr lang="fr-FR" sz="1400" b="0" i="0" u="none" strike="noStrike" dirty="0">
                <a:effectLst/>
              </a:rPr>
              <a:t>Sanctions disciplinaires</a:t>
            </a:r>
            <a:r>
              <a:rPr lang="en-US" sz="1400" b="0" i="0" dirty="0">
                <a:effectLst/>
              </a:rPr>
              <a:t>​</a:t>
            </a:r>
          </a:p>
        </p:txBody>
      </p:sp>
    </p:spTree>
    <p:extLst>
      <p:ext uri="{BB962C8B-B14F-4D97-AF65-F5344CB8AC3E}">
        <p14:creationId xmlns:p14="http://schemas.microsoft.com/office/powerpoint/2010/main" val="1068858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BB9A2F-F394-7DA4-B484-FB63731A3BF2}"/>
              </a:ext>
            </a:extLst>
          </p:cNvPr>
          <p:cNvSpPr>
            <a:spLocks noGrp="1"/>
          </p:cNvSpPr>
          <p:nvPr>
            <p:ph type="title"/>
          </p:nvPr>
        </p:nvSpPr>
        <p:spPr>
          <a:xfrm>
            <a:off x="290179" y="388571"/>
            <a:ext cx="7140098" cy="480131"/>
          </a:xfrm>
        </p:spPr>
        <p:txBody>
          <a:bodyPr/>
          <a:lstStyle/>
          <a:p>
            <a:r>
              <a:rPr lang="fr-FR" dirty="0"/>
              <a:t>LES OUTILS REGLEMENTAIRES</a:t>
            </a:r>
          </a:p>
        </p:txBody>
      </p:sp>
      <p:sp>
        <p:nvSpPr>
          <p:cNvPr id="4" name="Espace réservé du texte 3">
            <a:extLst>
              <a:ext uri="{FF2B5EF4-FFF2-40B4-BE49-F238E27FC236}">
                <a16:creationId xmlns:a16="http://schemas.microsoft.com/office/drawing/2014/main" id="{408B904E-B767-2E24-EA45-5C7F149BCC24}"/>
              </a:ext>
            </a:extLst>
          </p:cNvPr>
          <p:cNvSpPr>
            <a:spLocks noGrp="1"/>
          </p:cNvSpPr>
          <p:nvPr>
            <p:ph type="body" sz="quarter" idx="11"/>
          </p:nvPr>
        </p:nvSpPr>
        <p:spPr>
          <a:xfrm>
            <a:off x="383485" y="1020914"/>
            <a:ext cx="11611642" cy="4349909"/>
          </a:xfrm>
        </p:spPr>
        <p:txBody>
          <a:bodyPr/>
          <a:lstStyle/>
          <a:p>
            <a:pPr algn="ctr" rtl="0" fontAlgn="base">
              <a:lnSpc>
                <a:spcPct val="100000"/>
              </a:lnSpc>
            </a:pPr>
            <a:r>
              <a:rPr lang="fr-FR" sz="1800" b="1" i="0" u="none" strike="noStrike" dirty="0">
                <a:solidFill>
                  <a:srgbClr val="C00000"/>
                </a:solidFill>
                <a:effectLst/>
              </a:rPr>
              <a:t>C</a:t>
            </a:r>
            <a:r>
              <a:rPr lang="fr-FR" sz="1800" b="1" dirty="0">
                <a:solidFill>
                  <a:srgbClr val="C00000"/>
                </a:solidFill>
              </a:rPr>
              <a:t>OMISSION D’ETHIQUE / MEDIATION / FAIR-PLAY / DES SAGES…</a:t>
            </a:r>
          </a:p>
          <a:p>
            <a:pPr algn="l" rtl="0" fontAlgn="base">
              <a:lnSpc>
                <a:spcPct val="100000"/>
              </a:lnSpc>
            </a:pPr>
            <a:endParaRPr lang="fr-FR" b="0" i="0" u="none" strike="noStrike" dirty="0">
              <a:effectLst/>
            </a:endParaRPr>
          </a:p>
          <a:p>
            <a:pPr algn="l" rtl="0" fontAlgn="base">
              <a:lnSpc>
                <a:spcPct val="100000"/>
              </a:lnSpc>
            </a:pPr>
            <a:r>
              <a:rPr lang="fr-FR" b="0" i="0" u="none" strike="noStrike" dirty="0">
                <a:effectLst/>
              </a:rPr>
              <a:t>Ce type de commission peut être mise en place par le conseil d’administration. </a:t>
            </a:r>
            <a:r>
              <a:rPr lang="en-US" b="0" i="0" dirty="0">
                <a:effectLst/>
              </a:rPr>
              <a:t>​</a:t>
            </a:r>
            <a:endParaRPr lang="fr-FR" b="0" i="0" dirty="0">
              <a:effectLst/>
            </a:endParaRPr>
          </a:p>
          <a:p>
            <a:pPr algn="l" rtl="0" fontAlgn="base">
              <a:lnSpc>
                <a:spcPct val="100000"/>
              </a:lnSpc>
            </a:pPr>
            <a:r>
              <a:rPr lang="fr-FR" b="0" i="0" u="none" strike="noStrike" dirty="0">
                <a:effectLst/>
              </a:rPr>
              <a:t>Les principales activités de ces commissions peuvent être : </a:t>
            </a:r>
            <a:r>
              <a:rPr lang="en-US" b="0" i="0" dirty="0">
                <a:effectLst/>
              </a:rPr>
              <a:t>​</a:t>
            </a:r>
          </a:p>
          <a:p>
            <a:pPr lvl="1" fontAlgn="base">
              <a:lnSpc>
                <a:spcPct val="100000"/>
              </a:lnSpc>
              <a:buFont typeface="Arial" panose="020B0604020202020204" pitchFamily="34" charset="0"/>
              <a:buChar char="•"/>
            </a:pPr>
            <a:r>
              <a:rPr lang="fr-FR" b="0" i="0" u="none" strike="noStrike" dirty="0">
                <a:solidFill>
                  <a:srgbClr val="C00000"/>
                </a:solidFill>
                <a:effectLst/>
              </a:rPr>
              <a:t>Récompenser</a:t>
            </a:r>
            <a:r>
              <a:rPr lang="fr-FR" b="0" i="0" u="none" strike="noStrike" dirty="0">
                <a:solidFill>
                  <a:srgbClr val="555555"/>
                </a:solidFill>
                <a:effectLst/>
              </a:rPr>
              <a:t> </a:t>
            </a:r>
            <a:r>
              <a:rPr lang="fr-FR" b="0" i="0" u="none" strike="noStrike" dirty="0">
                <a:effectLst/>
              </a:rPr>
              <a:t>les acteurs pour leurs bons comportements (trophée fair-play interne au club, vote de tous les licenciés)</a:t>
            </a:r>
            <a:r>
              <a:rPr lang="en-US" b="0" i="0" dirty="0">
                <a:effectLst/>
              </a:rPr>
              <a:t>​</a:t>
            </a:r>
          </a:p>
          <a:p>
            <a:pPr lvl="1" fontAlgn="base">
              <a:lnSpc>
                <a:spcPct val="100000"/>
              </a:lnSpc>
              <a:buFont typeface="Arial" panose="020B0604020202020204" pitchFamily="34" charset="0"/>
              <a:buChar char="•"/>
            </a:pPr>
            <a:r>
              <a:rPr lang="fr-FR" b="0" i="0" u="none" strike="noStrike" dirty="0">
                <a:solidFill>
                  <a:srgbClr val="C00000"/>
                </a:solidFill>
                <a:effectLst/>
              </a:rPr>
              <a:t>Sensibiliser</a:t>
            </a:r>
            <a:r>
              <a:rPr lang="fr-FR" b="0" i="0" u="none" strike="noStrike" dirty="0">
                <a:solidFill>
                  <a:srgbClr val="555555"/>
                </a:solidFill>
                <a:effectLst/>
              </a:rPr>
              <a:t> </a:t>
            </a:r>
            <a:r>
              <a:rPr lang="fr-FR" b="0" i="0" u="none" strike="noStrike" dirty="0">
                <a:effectLst/>
              </a:rPr>
              <a:t>les joueurs, entraineurs, arbitres et bénévoles au respect et aux valeurs du club</a:t>
            </a:r>
            <a:r>
              <a:rPr lang="en-US" b="0" i="0" dirty="0">
                <a:effectLst/>
              </a:rPr>
              <a:t>​</a:t>
            </a:r>
          </a:p>
          <a:p>
            <a:pPr lvl="1" fontAlgn="base">
              <a:lnSpc>
                <a:spcPct val="100000"/>
              </a:lnSpc>
              <a:buFont typeface="Arial" panose="020B0604020202020204" pitchFamily="34" charset="0"/>
              <a:buChar char="•"/>
            </a:pPr>
            <a:r>
              <a:rPr lang="fr-FR" b="0" i="0" u="none" strike="noStrike" dirty="0">
                <a:solidFill>
                  <a:srgbClr val="C00000"/>
                </a:solidFill>
                <a:effectLst/>
              </a:rPr>
              <a:t>Suivre les écarts </a:t>
            </a:r>
            <a:r>
              <a:rPr lang="fr-FR" b="0" i="0" u="none" strike="noStrike" dirty="0">
                <a:effectLst/>
              </a:rPr>
              <a:t>de comportement (et fautes techniques)</a:t>
            </a:r>
            <a:r>
              <a:rPr lang="en-US" b="0" i="0" dirty="0">
                <a:effectLst/>
              </a:rPr>
              <a:t>​</a:t>
            </a:r>
          </a:p>
          <a:p>
            <a:pPr lvl="1" fontAlgn="base">
              <a:lnSpc>
                <a:spcPct val="100000"/>
              </a:lnSpc>
              <a:buFont typeface="Arial" panose="020B0604020202020204" pitchFamily="34" charset="0"/>
              <a:buChar char="•"/>
            </a:pPr>
            <a:r>
              <a:rPr lang="fr-FR" b="0" i="0" u="none" strike="noStrike" dirty="0">
                <a:effectLst/>
              </a:rPr>
              <a:t>Engager le </a:t>
            </a:r>
            <a:r>
              <a:rPr lang="fr-FR" b="0" i="0" u="none" strike="noStrike" dirty="0">
                <a:solidFill>
                  <a:srgbClr val="C00000"/>
                </a:solidFill>
                <a:effectLst/>
              </a:rPr>
              <a:t>dialogue</a:t>
            </a:r>
            <a:r>
              <a:rPr lang="fr-FR" b="0" i="0" u="none" strike="noStrike" dirty="0">
                <a:solidFill>
                  <a:srgbClr val="F8931D"/>
                </a:solidFill>
                <a:effectLst/>
              </a:rPr>
              <a:t> </a:t>
            </a:r>
            <a:r>
              <a:rPr lang="fr-FR" b="0" i="0" u="none" strike="noStrike" dirty="0">
                <a:effectLst/>
              </a:rPr>
              <a:t>avec les personnes ayant débordé</a:t>
            </a:r>
            <a:r>
              <a:rPr lang="en-US" b="0" i="0" dirty="0">
                <a:effectLst/>
              </a:rPr>
              <a:t>​</a:t>
            </a:r>
          </a:p>
          <a:p>
            <a:pPr lvl="1" fontAlgn="base">
              <a:lnSpc>
                <a:spcPct val="100000"/>
              </a:lnSpc>
              <a:buFont typeface="Arial" panose="020B0604020202020204" pitchFamily="34" charset="0"/>
              <a:buChar char="•"/>
            </a:pPr>
            <a:r>
              <a:rPr lang="fr-FR" b="0" i="0" u="none" strike="noStrike" dirty="0">
                <a:effectLst/>
              </a:rPr>
              <a:t>Proposer au bureau directeur du club des </a:t>
            </a:r>
            <a:r>
              <a:rPr lang="fr-FR" b="0" i="0" u="none" strike="noStrike" dirty="0">
                <a:solidFill>
                  <a:srgbClr val="C00000"/>
                </a:solidFill>
                <a:effectLst/>
              </a:rPr>
              <a:t>sanctions disciplinaires </a:t>
            </a:r>
            <a:r>
              <a:rPr lang="fr-FR" b="0" i="0" u="none" strike="noStrike" dirty="0">
                <a:effectLst/>
              </a:rPr>
              <a:t>(suite à des écarts de comportements)</a:t>
            </a:r>
            <a:r>
              <a:rPr lang="en-US" b="0" i="0" dirty="0">
                <a:effectLst/>
              </a:rPr>
              <a:t>​</a:t>
            </a:r>
          </a:p>
          <a:p>
            <a:pPr lvl="1" fontAlgn="base">
              <a:lnSpc>
                <a:spcPct val="100000"/>
              </a:lnSpc>
              <a:buFont typeface="Arial" panose="020B0604020202020204" pitchFamily="34" charset="0"/>
              <a:buChar char="•"/>
            </a:pPr>
            <a:r>
              <a:rPr lang="fr-FR" b="0" i="0" u="none" strike="noStrike" dirty="0">
                <a:effectLst/>
              </a:rPr>
              <a:t>Proposer des </a:t>
            </a:r>
            <a:r>
              <a:rPr lang="fr-FR" b="0" i="0" u="none" strike="noStrike" dirty="0">
                <a:solidFill>
                  <a:srgbClr val="C00000"/>
                </a:solidFill>
                <a:effectLst/>
              </a:rPr>
              <a:t>améliorations</a:t>
            </a:r>
            <a:r>
              <a:rPr lang="fr-FR" b="0" i="0" u="none" strike="noStrike" dirty="0">
                <a:solidFill>
                  <a:srgbClr val="555555"/>
                </a:solidFill>
                <a:effectLst/>
              </a:rPr>
              <a:t> </a:t>
            </a:r>
            <a:r>
              <a:rPr lang="fr-FR" b="0" i="0" u="none" strike="noStrike" dirty="0">
                <a:effectLst/>
              </a:rPr>
              <a:t>de fonctionnement</a:t>
            </a:r>
            <a:r>
              <a:rPr lang="en-US" b="0" i="0" dirty="0">
                <a:effectLst/>
              </a:rPr>
              <a:t>​</a:t>
            </a:r>
          </a:p>
          <a:p>
            <a:pPr algn="l" rtl="0" fontAlgn="base">
              <a:lnSpc>
                <a:spcPct val="100000"/>
              </a:lnSpc>
            </a:pPr>
            <a:endParaRPr lang="fr-FR" b="0" i="0" u="none" strike="noStrike" dirty="0">
              <a:solidFill>
                <a:srgbClr val="555555"/>
              </a:solidFill>
              <a:effectLst/>
            </a:endParaRPr>
          </a:p>
          <a:p>
            <a:pPr algn="l" rtl="0" fontAlgn="base">
              <a:lnSpc>
                <a:spcPct val="100000"/>
              </a:lnSpc>
            </a:pPr>
            <a:r>
              <a:rPr lang="fr-FR" b="0" i="0" u="none" strike="noStrike" dirty="0">
                <a:effectLst/>
              </a:rPr>
              <a:t>Dans l’idéal, cette commission pourrait être composée de licenciés (membres d’honneur compris), avec au moins un représentant de chaque famille (joueurs, éducateurs, arbitres, OTM, parents, élu, F et H…)</a:t>
            </a:r>
            <a:r>
              <a:rPr lang="en-US" b="0" i="0" dirty="0">
                <a:effectLst/>
              </a:rPr>
              <a:t>​</a:t>
            </a:r>
          </a:p>
        </p:txBody>
      </p:sp>
    </p:spTree>
    <p:extLst>
      <p:ext uri="{BB962C8B-B14F-4D97-AF65-F5344CB8AC3E}">
        <p14:creationId xmlns:p14="http://schemas.microsoft.com/office/powerpoint/2010/main" val="86512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ORDRE DU JOUR</a:t>
            </a:r>
            <a:endParaRPr lang="fr-FR" dirty="0">
              <a:cs typeface="Arial"/>
            </a:endParaRPr>
          </a:p>
        </p:txBody>
      </p:sp>
      <p:sp>
        <p:nvSpPr>
          <p:cNvPr id="16" name="ZoneTexte 25">
            <a:extLst>
              <a:ext uri="{FF2B5EF4-FFF2-40B4-BE49-F238E27FC236}">
                <a16:creationId xmlns:a16="http://schemas.microsoft.com/office/drawing/2014/main" id="{CAB5945B-F18C-CE3B-75AC-7CB1B78261B3}"/>
              </a:ext>
            </a:extLst>
          </p:cNvPr>
          <p:cNvSpPr txBox="1"/>
          <p:nvPr/>
        </p:nvSpPr>
        <p:spPr>
          <a:xfrm>
            <a:off x="918753" y="1806608"/>
            <a:ext cx="9745850" cy="2400657"/>
          </a:xfrm>
          <a:prstGeom prst="rect">
            <a:avLst/>
          </a:prstGeom>
          <a:noFill/>
        </p:spPr>
        <p:txBody>
          <a:bodyPr wrap="square" lIns="91440" tIns="45720" rIns="91440" bIns="45720" rtlCol="0" anchor="t">
            <a:spAutoFit/>
          </a:bodyPr>
          <a:lstStyle/>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Introduction 10’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Echanges sur la situation actuelle : 60’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de prévention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réglementaires 30’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effectLst/>
                <a:latin typeface="Arial" panose="020B0604020202020204" pitchFamily="34" charset="0"/>
              </a:rPr>
              <a:t>Comment intervenir en cas d’incivilité ? 45’</a:t>
            </a:r>
            <a:r>
              <a:rPr lang="en-US" sz="1800" b="0" i="0" dirty="0">
                <a:effectLst/>
                <a:latin typeface="Arial" panose="020B0604020202020204" pitchFamily="34" charset="0"/>
              </a:rPr>
              <a:t>​</a:t>
            </a:r>
            <a:endParaRPr lang="en-US" sz="2400" b="0" i="0" dirty="0">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Nos engagements communs :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r>
              <a:rPr lang="fr-FR" sz="1800" b="0" i="0" dirty="0">
                <a:solidFill>
                  <a:schemeClr val="accent3"/>
                </a:solidFill>
                <a:effectLst/>
                <a:latin typeface="Arial" panose="020B0604020202020204" pitchFamily="34" charset="0"/>
              </a:rPr>
              <a:t>​</a:t>
            </a:r>
            <a:endParaRPr lang="fr-FR" sz="2400" b="0" i="0" dirty="0">
              <a:solidFill>
                <a:schemeClr val="accent3"/>
              </a:solidFill>
              <a:effectLst/>
              <a:latin typeface="Arial" panose="020B0604020202020204" pitchFamily="34" charset="0"/>
            </a:endParaRPr>
          </a:p>
          <a:p>
            <a:pPr algn="just" rtl="0" fontAlgn="base"/>
            <a:endParaRPr lang="fr-FR" sz="2400" b="0" i="0" dirty="0">
              <a:solidFill>
                <a:schemeClr val="accent3"/>
              </a:solidFill>
              <a:effectLst/>
              <a:latin typeface="Arial" panose="020B0604020202020204" pitchFamily="34" charset="0"/>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8" name="Image 7">
            <a:extLst>
              <a:ext uri="{FF2B5EF4-FFF2-40B4-BE49-F238E27FC236}">
                <a16:creationId xmlns:a16="http://schemas.microsoft.com/office/drawing/2014/main" id="{B21B7A8B-A57E-1629-4B3D-7146912995E6}"/>
              </a:ext>
            </a:extLst>
          </p:cNvPr>
          <p:cNvPicPr>
            <a:picLocks noChangeAspect="1"/>
          </p:cNvPicPr>
          <p:nvPr/>
        </p:nvPicPr>
        <p:blipFill>
          <a:blip r:embed="rId2"/>
          <a:stretch>
            <a:fillRect/>
          </a:stretch>
        </p:blipFill>
        <p:spPr>
          <a:xfrm>
            <a:off x="4933310" y="3425516"/>
            <a:ext cx="3125542" cy="2767406"/>
          </a:xfrm>
          <a:prstGeom prst="rect">
            <a:avLst/>
          </a:prstGeom>
        </p:spPr>
      </p:pic>
    </p:spTree>
    <p:extLst>
      <p:ext uri="{BB962C8B-B14F-4D97-AF65-F5344CB8AC3E}">
        <p14:creationId xmlns:p14="http://schemas.microsoft.com/office/powerpoint/2010/main" val="3859203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817780"/>
            <a:ext cx="10514670" cy="867930"/>
          </a:xfrm>
        </p:spPr>
        <p:txBody>
          <a:bodyPr/>
          <a:lstStyle/>
          <a:p>
            <a:r>
              <a:rPr lang="fr-FR" dirty="0"/>
              <a:t>COMMENT INTERVENIR EN CAS D’INCIVILITE ?</a:t>
            </a:r>
          </a:p>
        </p:txBody>
      </p:sp>
      <p:pic>
        <p:nvPicPr>
          <p:cNvPr id="17415" name="Picture 7">
            <a:extLst>
              <a:ext uri="{FF2B5EF4-FFF2-40B4-BE49-F238E27FC236}">
                <a16:creationId xmlns:a16="http://schemas.microsoft.com/office/drawing/2014/main" id="{E0A59607-513F-D761-EC46-B78C30AE02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5575" y="168571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a:extLst>
              <a:ext uri="{FF2B5EF4-FFF2-40B4-BE49-F238E27FC236}">
                <a16:creationId xmlns:a16="http://schemas.microsoft.com/office/drawing/2014/main" id="{9107A0A6-ED40-9777-2067-CDF255E020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575" y="4400765"/>
            <a:ext cx="26193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a:extLst>
              <a:ext uri="{FF2B5EF4-FFF2-40B4-BE49-F238E27FC236}">
                <a16:creationId xmlns:a16="http://schemas.microsoft.com/office/drawing/2014/main" id="{AA7D072E-660F-29F0-CF47-51D81BC9CC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37007" y="1659932"/>
            <a:ext cx="2638425" cy="1733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59C136-C12C-8FEB-2F1E-98402FB65DBA}"/>
              </a:ext>
            </a:extLst>
          </p:cNvPr>
          <p:cNvSpPr txBox="1"/>
          <p:nvPr/>
        </p:nvSpPr>
        <p:spPr>
          <a:xfrm>
            <a:off x="3235297" y="1721487"/>
            <a:ext cx="2674096"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dirty="0">
                <a:solidFill>
                  <a:srgbClr val="C00000"/>
                </a:solidFill>
                <a:latin typeface="Arial" panose="020B0604020202020204" pitchFamily="34" charset="0"/>
                <a:cs typeface="Arial" panose="020B0604020202020204" pitchFamily="34" charset="0"/>
              </a:rPr>
              <a:t>Violence physique</a:t>
            </a:r>
          </a:p>
          <a:p>
            <a:r>
              <a:rPr lang="fr-FR" sz="1600" dirty="0">
                <a:latin typeface="Arial" panose="020B0604020202020204" pitchFamily="34" charset="0"/>
                <a:cs typeface="Arial" panose="020B0604020202020204" pitchFamily="34" charset="0"/>
              </a:rPr>
              <a:t>(violences qui portent atteinte à l’intégrité physique de l’individu)</a:t>
            </a:r>
            <a:r>
              <a:rPr lang="en-US" sz="1600" dirty="0">
                <a:latin typeface="Arial" panose="020B0604020202020204" pitchFamily="34" charset="0"/>
                <a:cs typeface="Arial" panose="020B0604020202020204" pitchFamily="34" charset="0"/>
              </a:rPr>
              <a:t>​</a:t>
            </a:r>
          </a:p>
        </p:txBody>
      </p:sp>
      <p:pic>
        <p:nvPicPr>
          <p:cNvPr id="17421" name="Picture 13" descr="Une image contenant herbe, personne, extérieur&#10;&#10;Description générée automatiquement">
            <a:extLst>
              <a:ext uri="{FF2B5EF4-FFF2-40B4-BE49-F238E27FC236}">
                <a16:creationId xmlns:a16="http://schemas.microsoft.com/office/drawing/2014/main" id="{87D378AD-BF29-DF18-DD10-EBFC976648E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56178" y="4471167"/>
            <a:ext cx="2619254" cy="1472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id="{EC0A76EF-B4A3-AD6D-58F8-8B0317ED3CDE}"/>
              </a:ext>
            </a:extLst>
          </p:cNvPr>
          <p:cNvSpPr txBox="1"/>
          <p:nvPr/>
        </p:nvSpPr>
        <p:spPr>
          <a:xfrm>
            <a:off x="8729805" y="1649684"/>
            <a:ext cx="3558616"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base"/>
            <a:r>
              <a:rPr lang="fr-FR" sz="1600" b="1" i="0" u="none" strike="noStrike" dirty="0">
                <a:solidFill>
                  <a:srgbClr val="C00000"/>
                </a:solidFill>
                <a:effectLst/>
                <a:latin typeface="Arial" panose="020B0604020202020204" pitchFamily="34" charset="0"/>
              </a:rPr>
              <a:t>Violence verbale </a:t>
            </a:r>
            <a:r>
              <a:rPr lang="en-US" sz="1600" b="0" i="0" dirty="0">
                <a:solidFill>
                  <a:srgbClr val="C00000"/>
                </a:solidFill>
                <a:effectLst/>
                <a:latin typeface="Arial" panose="020B0604020202020204" pitchFamily="34" charset="0"/>
              </a:rPr>
              <a:t>​</a:t>
            </a:r>
            <a:endParaRPr lang="en-US" sz="1600" b="0" i="0" dirty="0">
              <a:solidFill>
                <a:srgbClr val="C00000"/>
              </a:solidFill>
              <a:effectLst/>
              <a:latin typeface="Segoe UI" panose="020B0502040204020203" pitchFamily="34" charset="0"/>
            </a:endParaRPr>
          </a:p>
          <a:p>
            <a:pPr rtl="0" fontAlgn="base"/>
            <a:r>
              <a:rPr lang="fr-FR" sz="1600" b="0" i="0" u="none" strike="noStrike" dirty="0">
                <a:effectLst/>
                <a:latin typeface="Arial" panose="020B0604020202020204" pitchFamily="34" charset="0"/>
              </a:rPr>
              <a:t>(les propos excessifs, blessants, grossiers ; les propos discriminants ; la provocation à la haine, à la violence ou à la discrimination, réseaux sociaux…)</a:t>
            </a:r>
            <a:r>
              <a:rPr lang="en-US" sz="1600" b="0" i="0" u="none" strike="noStrike" dirty="0">
                <a:effectLst/>
                <a:latin typeface="Arial" panose="020B0604020202020204" pitchFamily="34" charset="0"/>
              </a:rPr>
              <a:t>​</a:t>
            </a:r>
            <a:r>
              <a:rPr lang="en-US" sz="1600" b="0" i="0" dirty="0">
                <a:effectLst/>
                <a:latin typeface="Arial" panose="020B0604020202020204" pitchFamily="34" charset="0"/>
              </a:rPr>
              <a:t>​</a:t>
            </a:r>
            <a:endParaRPr lang="en-US" sz="1600" b="0" i="0" dirty="0">
              <a:effectLst/>
              <a:latin typeface="Segoe UI" panose="020B0502040204020203" pitchFamily="34" charset="0"/>
            </a:endParaRPr>
          </a:p>
        </p:txBody>
      </p:sp>
      <p:sp>
        <p:nvSpPr>
          <p:cNvPr id="7" name="TextBox 4">
            <a:extLst>
              <a:ext uri="{FF2B5EF4-FFF2-40B4-BE49-F238E27FC236}">
                <a16:creationId xmlns:a16="http://schemas.microsoft.com/office/drawing/2014/main" id="{00796B5B-D853-DA00-5A21-E1345F7234E3}"/>
              </a:ext>
            </a:extLst>
          </p:cNvPr>
          <p:cNvSpPr txBox="1"/>
          <p:nvPr/>
        </p:nvSpPr>
        <p:spPr>
          <a:xfrm>
            <a:off x="3235297" y="4433626"/>
            <a:ext cx="2674096"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0" u="none" strike="noStrike" dirty="0">
                <a:solidFill>
                  <a:srgbClr val="C00000"/>
                </a:solidFill>
                <a:effectLst/>
                <a:latin typeface="Arial" panose="020B0604020202020204" pitchFamily="34" charset="0"/>
              </a:rPr>
              <a:t>Violence psychologique </a:t>
            </a:r>
          </a:p>
          <a:p>
            <a:r>
              <a:rPr lang="fr-FR" sz="1600" b="0" i="0" u="none" strike="noStrike" dirty="0">
                <a:effectLst/>
                <a:latin typeface="Arial" panose="020B0604020202020204" pitchFamily="34" charset="0"/>
              </a:rPr>
              <a:t>(chantage, harcèlement moral, bizutage, réseaux sociaux)​</a:t>
            </a:r>
            <a:r>
              <a:rPr lang="fr-FR" sz="1600" b="0" i="0" dirty="0">
                <a:effectLst/>
                <a:latin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8" name="TextBox 4">
            <a:extLst>
              <a:ext uri="{FF2B5EF4-FFF2-40B4-BE49-F238E27FC236}">
                <a16:creationId xmlns:a16="http://schemas.microsoft.com/office/drawing/2014/main" id="{4B947260-334F-B18B-C10B-04794010E353}"/>
              </a:ext>
            </a:extLst>
          </p:cNvPr>
          <p:cNvSpPr txBox="1"/>
          <p:nvPr/>
        </p:nvSpPr>
        <p:spPr>
          <a:xfrm>
            <a:off x="8763411" y="4433626"/>
            <a:ext cx="3671190"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base"/>
            <a:r>
              <a:rPr lang="fr-FR" sz="1600" b="1" i="0" u="none" strike="noStrike" dirty="0">
                <a:solidFill>
                  <a:srgbClr val="C00000"/>
                </a:solidFill>
                <a:effectLst/>
              </a:rPr>
              <a:t>Violence sexuelle </a:t>
            </a:r>
            <a:r>
              <a:rPr lang="en-US" sz="1600" b="0" i="0" dirty="0">
                <a:solidFill>
                  <a:srgbClr val="C00000"/>
                </a:solidFill>
                <a:effectLst/>
              </a:rPr>
              <a:t>​</a:t>
            </a:r>
          </a:p>
          <a:p>
            <a:pPr rtl="0" fontAlgn="base"/>
            <a:r>
              <a:rPr lang="fr-FR" sz="1600" b="0" i="0" u="none" strike="noStrike" dirty="0">
                <a:effectLst/>
              </a:rPr>
              <a:t>les propos sexistes, le harcèlement, l’exhibitionnisme, les menaces, le chantage affectif ou même l’utilisation de la force pour parvenir à ses fins, du baiser forcé aux attouchements jusqu’au viol</a:t>
            </a:r>
            <a:endParaRPr lang="en-US" sz="1600" b="0" i="0" dirty="0">
              <a:effectLst/>
            </a:endParaRPr>
          </a:p>
        </p:txBody>
      </p:sp>
    </p:spTree>
    <p:extLst>
      <p:ext uri="{BB962C8B-B14F-4D97-AF65-F5344CB8AC3E}">
        <p14:creationId xmlns:p14="http://schemas.microsoft.com/office/powerpoint/2010/main" val="3881124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817780"/>
            <a:ext cx="10514670" cy="867930"/>
          </a:xfrm>
        </p:spPr>
        <p:txBody>
          <a:bodyPr/>
          <a:lstStyle/>
          <a:p>
            <a:r>
              <a:rPr lang="fr-FR" dirty="0"/>
              <a:t>COMMENT INTERVENIR EN CAS D’INCIVILITE ?</a:t>
            </a:r>
          </a:p>
        </p:txBody>
      </p:sp>
      <p:sp>
        <p:nvSpPr>
          <p:cNvPr id="2" name="ZoneTexte 1">
            <a:extLst>
              <a:ext uri="{FF2B5EF4-FFF2-40B4-BE49-F238E27FC236}">
                <a16:creationId xmlns:a16="http://schemas.microsoft.com/office/drawing/2014/main" id="{246AFD53-ED47-4E29-124E-01060DD390E4}"/>
              </a:ext>
            </a:extLst>
          </p:cNvPr>
          <p:cNvSpPr txBox="1"/>
          <p:nvPr/>
        </p:nvSpPr>
        <p:spPr>
          <a:xfrm>
            <a:off x="2373085" y="1502228"/>
            <a:ext cx="7445829" cy="4278094"/>
          </a:xfrm>
          <a:prstGeom prst="rect">
            <a:avLst/>
          </a:prstGeom>
          <a:noFill/>
        </p:spPr>
        <p:txBody>
          <a:bodyPr wrap="square" rtlCol="0">
            <a:spAutoFit/>
          </a:bodyPr>
          <a:lstStyle/>
          <a:p>
            <a:pPr algn="ctr" rtl="0" fontAlgn="base"/>
            <a:r>
              <a:rPr lang="fr-FR" sz="1600" b="0" i="0" dirty="0">
                <a:solidFill>
                  <a:srgbClr val="C00000"/>
                </a:solidFill>
                <a:effectLst/>
                <a:latin typeface="Arial" panose="020B0604020202020204" pitchFamily="34" charset="0"/>
              </a:rPr>
              <a:t>​</a:t>
            </a:r>
            <a:endParaRPr lang="fr-FR" sz="1600" b="0" i="0" dirty="0">
              <a:solidFill>
                <a:srgbClr val="000000"/>
              </a:solidFill>
              <a:effectLst/>
              <a:latin typeface="Arial" panose="020B0604020202020204" pitchFamily="34" charset="0"/>
            </a:endParaRPr>
          </a:p>
          <a:p>
            <a:pPr algn="ctr" rtl="0" fontAlgn="base"/>
            <a:r>
              <a:rPr lang="fr-FR" sz="1600" b="0" i="0" dirty="0">
                <a:solidFill>
                  <a:srgbClr val="898989"/>
                </a:solidFill>
                <a:effectLst/>
                <a:latin typeface="Arial" panose="020B0604020202020204" pitchFamily="34" charset="0"/>
              </a:rPr>
              <a:t>​</a:t>
            </a:r>
            <a:endParaRPr lang="fr-FR" sz="1600" b="0" i="0" dirty="0">
              <a:solidFill>
                <a:srgbClr val="000000"/>
              </a:solidFill>
              <a:effectLst/>
              <a:latin typeface="Arial" panose="020B0604020202020204" pitchFamily="34" charset="0"/>
            </a:endParaRPr>
          </a:p>
          <a:p>
            <a:pPr algn="ctr" rtl="0" fontAlgn="base"/>
            <a:r>
              <a:rPr lang="fr-FR" sz="1600" b="0" i="0" u="none" strike="noStrike" dirty="0">
                <a:effectLst/>
                <a:latin typeface="Arial" panose="020B0604020202020204" pitchFamily="34" charset="0"/>
              </a:rPr>
              <a:t>L’acceptation (la tolérance) progressive du nombre et de l’ampleur des incivilités </a:t>
            </a:r>
            <a:r>
              <a:rPr lang="en-US" sz="1600" b="0" i="0" dirty="0">
                <a:effectLst/>
                <a:latin typeface="Arial" panose="020B0604020202020204" pitchFamily="34" charset="0"/>
              </a:rPr>
              <a:t>​</a:t>
            </a:r>
          </a:p>
          <a:p>
            <a:pPr algn="ctr" rtl="0" fontAlgn="base"/>
            <a:r>
              <a:rPr lang="fr-FR" sz="1600" b="0" i="0" u="none" strike="noStrike" dirty="0">
                <a:effectLst/>
                <a:latin typeface="Arial" panose="020B0604020202020204" pitchFamily="34" charset="0"/>
              </a:rPr>
              <a:t>est à l’origine </a:t>
            </a:r>
            <a:r>
              <a:rPr lang="en-US" sz="1600" b="0" i="0" dirty="0">
                <a:effectLst/>
                <a:latin typeface="Arial" panose="020B0604020202020204" pitchFamily="34" charset="0"/>
              </a:rPr>
              <a:t>​</a:t>
            </a:r>
          </a:p>
          <a:p>
            <a:pPr algn="ctr" rtl="0" fontAlgn="base"/>
            <a:r>
              <a:rPr lang="fr-FR" sz="1600" b="0" i="0" u="none" strike="noStrike" dirty="0">
                <a:effectLst/>
                <a:latin typeface="Arial" panose="020B0604020202020204" pitchFamily="34" charset="0"/>
              </a:rPr>
              <a:t>de la montée des violences en tout genre.</a:t>
            </a:r>
            <a:r>
              <a:rPr lang="en-US" sz="1600" b="0" i="0" dirty="0">
                <a:effectLst/>
                <a:latin typeface="Arial" panose="020B0604020202020204" pitchFamily="34" charset="0"/>
              </a:rPr>
              <a:t>​</a:t>
            </a:r>
          </a:p>
          <a:p>
            <a:pPr algn="ctr" rtl="0" fontAlgn="base"/>
            <a:r>
              <a:rPr lang="fr-FR" sz="1600" b="0" i="0" dirty="0">
                <a:effectLst/>
                <a:latin typeface="Arial" panose="020B0604020202020204" pitchFamily="34" charset="0"/>
              </a:rPr>
              <a:t>​</a:t>
            </a:r>
          </a:p>
          <a:p>
            <a:pPr algn="ctr" rtl="0" fontAlgn="base"/>
            <a:r>
              <a:rPr lang="fr-FR" sz="1600" b="0" i="0" dirty="0">
                <a:effectLst/>
                <a:latin typeface="Arial" panose="020B0604020202020204" pitchFamily="34" charset="0"/>
              </a:rPr>
              <a:t>​</a:t>
            </a:r>
          </a:p>
          <a:p>
            <a:pPr algn="ctr" rtl="0" fontAlgn="base"/>
            <a:r>
              <a:rPr lang="fr-FR" sz="1600" b="0" i="0" u="none" strike="noStrike" dirty="0">
                <a:effectLst/>
                <a:latin typeface="Arial" panose="020B0604020202020204" pitchFamily="34" charset="0"/>
              </a:rPr>
              <a:t>C’est donc, dès l’appréciation d’une incivilité </a:t>
            </a:r>
            <a:r>
              <a:rPr lang="en-US" sz="1600" b="0" i="0" dirty="0">
                <a:effectLst/>
                <a:latin typeface="Arial" panose="020B0604020202020204" pitchFamily="34" charset="0"/>
              </a:rPr>
              <a:t>​</a:t>
            </a:r>
          </a:p>
          <a:p>
            <a:pPr algn="ctr" rtl="0" fontAlgn="base"/>
            <a:r>
              <a:rPr lang="fr-FR" sz="1600" b="0" i="0" u="none" strike="noStrike" dirty="0">
                <a:effectLst/>
                <a:latin typeface="Arial" panose="020B0604020202020204" pitchFamily="34" charset="0"/>
              </a:rPr>
              <a:t>que le dialogue doit s’ouvrir </a:t>
            </a:r>
            <a:r>
              <a:rPr lang="en-US" sz="1600" b="0" i="0" dirty="0">
                <a:effectLst/>
                <a:latin typeface="Arial" panose="020B0604020202020204" pitchFamily="34" charset="0"/>
              </a:rPr>
              <a:t>​</a:t>
            </a:r>
          </a:p>
          <a:p>
            <a:pPr algn="ctr" rtl="0" fontAlgn="base"/>
            <a:r>
              <a:rPr lang="fr-FR" sz="1600" b="0" i="0" u="none" strike="noStrike" dirty="0">
                <a:effectLst/>
                <a:latin typeface="Arial" panose="020B0604020202020204" pitchFamily="34" charset="0"/>
              </a:rPr>
              <a:t>pour rappeler les valeurs du club.</a:t>
            </a:r>
            <a:r>
              <a:rPr lang="en-US" sz="1600" b="0" i="0" dirty="0">
                <a:effectLst/>
                <a:latin typeface="Arial" panose="020B0604020202020204" pitchFamily="34" charset="0"/>
              </a:rPr>
              <a:t>​</a:t>
            </a:r>
          </a:p>
          <a:p>
            <a:pPr algn="ctr" rtl="0" fontAlgn="base"/>
            <a:r>
              <a:rPr lang="fr-FR" sz="1600" b="0" i="0" dirty="0">
                <a:effectLst/>
                <a:latin typeface="Arial" panose="020B0604020202020204" pitchFamily="34" charset="0"/>
              </a:rPr>
              <a:t>​</a:t>
            </a:r>
          </a:p>
          <a:p>
            <a:pPr algn="ctr" rtl="0" fontAlgn="base"/>
            <a:r>
              <a:rPr lang="fr-FR" sz="1600" b="0" i="0" dirty="0">
                <a:effectLst/>
                <a:latin typeface="Arial" panose="020B0604020202020204" pitchFamily="34" charset="0"/>
              </a:rPr>
              <a:t>​</a:t>
            </a:r>
          </a:p>
          <a:p>
            <a:pPr algn="ctr" rtl="0" fontAlgn="base"/>
            <a:r>
              <a:rPr lang="fr-FR" sz="1600" b="0" i="0" u="none" strike="noStrike" dirty="0">
                <a:effectLst/>
                <a:latin typeface="Arial" panose="020B0604020202020204" pitchFamily="34" charset="0"/>
              </a:rPr>
              <a:t>Le responsable de cette incivilité doit comprendre au plus vite, </a:t>
            </a:r>
            <a:r>
              <a:rPr lang="en-US" sz="1600" b="0" i="0" dirty="0">
                <a:effectLst/>
                <a:latin typeface="Arial" panose="020B0604020202020204" pitchFamily="34" charset="0"/>
              </a:rPr>
              <a:t>​</a:t>
            </a:r>
          </a:p>
          <a:p>
            <a:pPr algn="ctr" rtl="0" fontAlgn="base"/>
            <a:r>
              <a:rPr lang="fr-FR" sz="1600" b="0" i="0" u="none" strike="noStrike" dirty="0">
                <a:effectLst/>
                <a:latin typeface="Arial" panose="020B0604020202020204" pitchFamily="34" charset="0"/>
              </a:rPr>
              <a:t>qu’il a déjà dépassé les limites du </a:t>
            </a:r>
            <a:r>
              <a:rPr lang="en-US" sz="1600" b="0" i="0" dirty="0">
                <a:effectLst/>
                <a:latin typeface="Arial" panose="020B0604020202020204" pitchFamily="34" charset="0"/>
              </a:rPr>
              <a:t>​</a:t>
            </a:r>
          </a:p>
          <a:p>
            <a:pPr algn="ctr" rtl="0" fontAlgn="base"/>
            <a:r>
              <a:rPr lang="fr-FR" sz="1600" b="0" i="0" u="none" strike="noStrike" dirty="0">
                <a:solidFill>
                  <a:srgbClr val="C00000"/>
                </a:solidFill>
                <a:effectLst/>
                <a:latin typeface="Arial" panose="020B0604020202020204" pitchFamily="34" charset="0"/>
              </a:rPr>
              <a:t>bien-vivre ensemble.</a:t>
            </a:r>
            <a:r>
              <a:rPr lang="en-US" sz="1600" b="0" i="0" dirty="0">
                <a:solidFill>
                  <a:srgbClr val="C00000"/>
                </a:solidFill>
                <a:effectLst/>
                <a:latin typeface="Arial" panose="020B0604020202020204" pitchFamily="34" charset="0"/>
              </a:rPr>
              <a:t>​</a:t>
            </a:r>
          </a:p>
          <a:p>
            <a:pPr algn="ctr" rtl="0" fontAlgn="base"/>
            <a:endParaRPr lang="en-US" sz="1600" b="0" i="0" dirty="0">
              <a:solidFill>
                <a:srgbClr val="000000"/>
              </a:solidFill>
              <a:effectLst/>
              <a:latin typeface="Arial" panose="020B0604020202020204" pitchFamily="34" charset="0"/>
            </a:endParaRPr>
          </a:p>
          <a:p>
            <a:endParaRPr lang="fr-FR" sz="1600" dirty="0"/>
          </a:p>
        </p:txBody>
      </p:sp>
    </p:spTree>
    <p:extLst>
      <p:ext uri="{BB962C8B-B14F-4D97-AF65-F5344CB8AC3E}">
        <p14:creationId xmlns:p14="http://schemas.microsoft.com/office/powerpoint/2010/main" val="1445099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817780"/>
            <a:ext cx="10514670" cy="867930"/>
          </a:xfrm>
        </p:spPr>
        <p:txBody>
          <a:bodyPr/>
          <a:lstStyle/>
          <a:p>
            <a:r>
              <a:rPr lang="fr-FR" dirty="0"/>
              <a:t>COMMENT INTERVENIR EN CAS D’INCIVILITE ?</a:t>
            </a:r>
          </a:p>
        </p:txBody>
      </p:sp>
      <p:sp>
        <p:nvSpPr>
          <p:cNvPr id="2" name="ZoneTexte 1">
            <a:extLst>
              <a:ext uri="{FF2B5EF4-FFF2-40B4-BE49-F238E27FC236}">
                <a16:creationId xmlns:a16="http://schemas.microsoft.com/office/drawing/2014/main" id="{246AFD53-ED47-4E29-124E-01060DD390E4}"/>
              </a:ext>
            </a:extLst>
          </p:cNvPr>
          <p:cNvSpPr txBox="1"/>
          <p:nvPr/>
        </p:nvSpPr>
        <p:spPr>
          <a:xfrm>
            <a:off x="8033656" y="1857693"/>
            <a:ext cx="3722915" cy="2956002"/>
          </a:xfrm>
          <a:prstGeom prst="rect">
            <a:avLst/>
          </a:prstGeom>
          <a:noFill/>
        </p:spPr>
        <p:txBody>
          <a:bodyPr wrap="square" rtlCol="0">
            <a:spAutoFit/>
          </a:bodyPr>
          <a:lstStyle/>
          <a:p>
            <a:pPr algn="ctr" rtl="0" fontAlgn="base">
              <a:lnSpc>
                <a:spcPct val="150000"/>
              </a:lnSpc>
            </a:pPr>
            <a:r>
              <a:rPr lang="fr-FR" sz="1800" b="0" i="0" dirty="0">
                <a:solidFill>
                  <a:srgbClr val="7F7F7F"/>
                </a:solidFill>
                <a:effectLst/>
                <a:latin typeface="Arial" panose="020B0604020202020204" pitchFamily="34" charset="0"/>
              </a:rPr>
              <a:t>​</a:t>
            </a:r>
            <a:endParaRPr lang="fr-FR" b="0" i="0" dirty="0">
              <a:solidFill>
                <a:srgbClr val="000000"/>
              </a:solidFill>
              <a:effectLst/>
              <a:latin typeface="Segoe UI" panose="020B0502040204020203" pitchFamily="34" charset="0"/>
            </a:endParaRPr>
          </a:p>
          <a:p>
            <a:pPr algn="l" rtl="0" fontAlgn="base">
              <a:lnSpc>
                <a:spcPct val="150000"/>
              </a:lnSpc>
              <a:buFont typeface="Arial" panose="020B0604020202020204" pitchFamily="34" charset="0"/>
              <a:buChar char="•"/>
            </a:pPr>
            <a:r>
              <a:rPr lang="fr-FR" sz="1800" b="1" i="0" u="none" strike="noStrike" dirty="0">
                <a:effectLst/>
                <a:latin typeface="Arial" panose="020B0604020202020204" pitchFamily="34" charset="0"/>
              </a:rPr>
              <a:t>Valeurs, croyances</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l" rtl="0" fontAlgn="base">
              <a:lnSpc>
                <a:spcPct val="150000"/>
              </a:lnSpc>
              <a:buFont typeface="Arial" panose="020B0604020202020204" pitchFamily="34" charset="0"/>
              <a:buChar char="•"/>
            </a:pPr>
            <a:r>
              <a:rPr lang="fr-FR" sz="1800" b="1" i="0" u="none" strike="noStrike" dirty="0">
                <a:effectLst/>
                <a:latin typeface="Arial" panose="020B0604020202020204" pitchFamily="34" charset="0"/>
              </a:rPr>
              <a:t>Les enjeux </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l" rtl="0" fontAlgn="base">
              <a:lnSpc>
                <a:spcPct val="150000"/>
              </a:lnSpc>
              <a:buFont typeface="Arial" panose="020B0604020202020204" pitchFamily="34" charset="0"/>
              <a:buChar char="•"/>
            </a:pPr>
            <a:r>
              <a:rPr lang="fr-FR" sz="1800" b="1" i="0" u="none" strike="noStrike" dirty="0">
                <a:effectLst/>
                <a:latin typeface="Arial" panose="020B0604020202020204" pitchFamily="34" charset="0"/>
              </a:rPr>
              <a:t>L’effet de groupe</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l" rtl="0" fontAlgn="base">
              <a:lnSpc>
                <a:spcPct val="150000"/>
              </a:lnSpc>
              <a:buFont typeface="Arial" panose="020B0604020202020204" pitchFamily="34" charset="0"/>
              <a:buChar char="•"/>
            </a:pPr>
            <a:r>
              <a:rPr lang="fr-FR" sz="1800" b="1" i="0" u="none" strike="noStrike" dirty="0">
                <a:effectLst/>
                <a:latin typeface="Arial" panose="020B0604020202020204" pitchFamily="34" charset="0"/>
              </a:rPr>
              <a:t>Personnalités</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l" rtl="0" fontAlgn="base">
              <a:lnSpc>
                <a:spcPct val="150000"/>
              </a:lnSpc>
              <a:buFont typeface="Arial" panose="020B0604020202020204" pitchFamily="34" charset="0"/>
              <a:buChar char="•"/>
            </a:pPr>
            <a:r>
              <a:rPr lang="fr-FR" sz="1800" b="1" i="0" u="none" strike="noStrike" dirty="0">
                <a:effectLst/>
                <a:latin typeface="Arial" panose="020B0604020202020204" pitchFamily="34" charset="0"/>
              </a:rPr>
              <a:t>Le mal-être </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l" rtl="0" fontAlgn="base">
              <a:lnSpc>
                <a:spcPct val="150000"/>
              </a:lnSpc>
              <a:buFont typeface="Arial" panose="020B0604020202020204" pitchFamily="34" charset="0"/>
              <a:buChar char="•"/>
            </a:pPr>
            <a:r>
              <a:rPr lang="fr-FR" sz="1800" b="1" i="0" u="none" strike="noStrike" dirty="0">
                <a:effectLst/>
                <a:latin typeface="Arial" panose="020B0604020202020204" pitchFamily="34" charset="0"/>
              </a:rPr>
              <a:t>Le jugement permanent</a:t>
            </a:r>
            <a:r>
              <a:rPr lang="fr-FR" sz="1800" b="0" i="0" dirty="0">
                <a:effectLst/>
                <a:latin typeface="Arial" panose="020B0604020202020204" pitchFamily="34" charset="0"/>
              </a:rPr>
              <a:t>​</a:t>
            </a:r>
            <a:r>
              <a:rPr lang="fr-FR" sz="1800" b="0" i="0" dirty="0">
                <a:solidFill>
                  <a:srgbClr val="898989"/>
                </a:solidFill>
                <a:effectLst/>
                <a:latin typeface="Calibri" panose="020F0502020204030204" pitchFamily="34" charset="0"/>
              </a:rPr>
              <a:t>​</a:t>
            </a:r>
            <a:endParaRPr lang="fr-FR" b="0" i="0" dirty="0">
              <a:solidFill>
                <a:srgbClr val="000000"/>
              </a:solidFill>
              <a:effectLst/>
              <a:latin typeface="Segoe UI" panose="020B0502040204020203" pitchFamily="34" charset="0"/>
            </a:endParaRPr>
          </a:p>
        </p:txBody>
      </p:sp>
      <p:pic>
        <p:nvPicPr>
          <p:cNvPr id="18434" name="Picture 2">
            <a:extLst>
              <a:ext uri="{FF2B5EF4-FFF2-40B4-BE49-F238E27FC236}">
                <a16:creationId xmlns:a16="http://schemas.microsoft.com/office/drawing/2014/main" id="{2BC930BF-3948-DB9D-50D9-CDD6E6F7AF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8759" y="1534977"/>
            <a:ext cx="3230174" cy="450524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01172C3-6363-6B3F-1B34-B68A14FEDA5D}"/>
              </a:ext>
            </a:extLst>
          </p:cNvPr>
          <p:cNvSpPr txBox="1"/>
          <p:nvPr/>
        </p:nvSpPr>
        <p:spPr>
          <a:xfrm>
            <a:off x="4593771" y="1534977"/>
            <a:ext cx="3004457" cy="400110"/>
          </a:xfrm>
          <a:prstGeom prst="rect">
            <a:avLst/>
          </a:prstGeom>
          <a:noFill/>
        </p:spPr>
        <p:txBody>
          <a:bodyPr wrap="square" rtlCol="0">
            <a:spAutoFit/>
          </a:bodyPr>
          <a:lstStyle/>
          <a:p>
            <a:r>
              <a:rPr lang="fr-FR" sz="2000" b="1" dirty="0">
                <a:solidFill>
                  <a:schemeClr val="bg2"/>
                </a:solidFill>
              </a:rPr>
              <a:t>LES ORIGINES</a:t>
            </a:r>
          </a:p>
        </p:txBody>
      </p:sp>
    </p:spTree>
    <p:extLst>
      <p:ext uri="{BB962C8B-B14F-4D97-AF65-F5344CB8AC3E}">
        <p14:creationId xmlns:p14="http://schemas.microsoft.com/office/powerpoint/2010/main" val="1297512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817780"/>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3396345" y="1660850"/>
            <a:ext cx="5685452" cy="400110"/>
          </a:xfrm>
          <a:prstGeom prst="rect">
            <a:avLst/>
          </a:prstGeom>
          <a:noFill/>
        </p:spPr>
        <p:txBody>
          <a:bodyPr wrap="square" rtlCol="0">
            <a:spAutoFit/>
          </a:bodyPr>
          <a:lstStyle/>
          <a:p>
            <a:r>
              <a:rPr lang="fr-FR" sz="2000" b="1" dirty="0">
                <a:solidFill>
                  <a:schemeClr val="bg2"/>
                </a:solidFill>
              </a:rPr>
              <a:t>LES OBJECTIFS QUAND ON INTERVIENT :</a:t>
            </a:r>
          </a:p>
        </p:txBody>
      </p:sp>
      <p:pic>
        <p:nvPicPr>
          <p:cNvPr id="19458" name="Picture 2" descr="78 idées de Bonhomme blanc | bonhomme blanc, image bonhomme, petit bonhomme  blanc">
            <a:extLst>
              <a:ext uri="{FF2B5EF4-FFF2-40B4-BE49-F238E27FC236}">
                <a16:creationId xmlns:a16="http://schemas.microsoft.com/office/drawing/2014/main" id="{3F1F6A82-1062-9056-93BB-C10ED87C57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1082" y="2285804"/>
            <a:ext cx="3880569" cy="290668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0887FE2-3B75-A6D1-4E4C-2B41EF8FC076}"/>
              </a:ext>
            </a:extLst>
          </p:cNvPr>
          <p:cNvSpPr txBox="1"/>
          <p:nvPr/>
        </p:nvSpPr>
        <p:spPr>
          <a:xfrm>
            <a:off x="1007705" y="2668555"/>
            <a:ext cx="6148874" cy="1200329"/>
          </a:xfrm>
          <a:prstGeom prst="rect">
            <a:avLst/>
          </a:prstGeom>
          <a:noFill/>
        </p:spPr>
        <p:txBody>
          <a:bodyPr wrap="square" rtlCol="0">
            <a:spAutoFit/>
          </a:bodyPr>
          <a:lstStyle/>
          <a:p>
            <a:pPr algn="l" rtl="0" fontAlgn="base">
              <a:buFont typeface="Arial" panose="020B0604020202020204" pitchFamily="34" charset="0"/>
              <a:buChar char="•"/>
            </a:pPr>
            <a:r>
              <a:rPr lang="fr-FR" sz="1800" b="1" i="0" u="none" strike="noStrike" dirty="0">
                <a:effectLst/>
                <a:latin typeface="Arial" panose="020B0604020202020204" pitchFamily="34" charset="0"/>
              </a:rPr>
              <a:t>Prévenir l’aggravation</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l" rtl="0" fontAlgn="base"/>
            <a:endParaRPr lang="fr-FR" b="0" i="0" dirty="0">
              <a:effectLst/>
              <a:latin typeface="Arial" panose="020B0604020202020204" pitchFamily="34" charset="0"/>
            </a:endParaRPr>
          </a:p>
          <a:p>
            <a:pPr algn="l" rtl="0" fontAlgn="base">
              <a:buFont typeface="Arial" panose="020B0604020202020204" pitchFamily="34" charset="0"/>
              <a:buChar char="•"/>
            </a:pPr>
            <a:r>
              <a:rPr lang="fr-FR" sz="1800" b="1" i="0" u="none" strike="noStrike" dirty="0">
                <a:effectLst/>
                <a:latin typeface="Arial" panose="020B0604020202020204" pitchFamily="34" charset="0"/>
              </a:rPr>
              <a:t>Eviter le conflit</a:t>
            </a:r>
            <a:endParaRPr lang="fr-FR" b="0" i="0" dirty="0">
              <a:effectLst/>
              <a:latin typeface="Arial" panose="020B0604020202020204" pitchFamily="34" charset="0"/>
            </a:endParaRPr>
          </a:p>
          <a:p>
            <a:endParaRPr lang="fr-FR" dirty="0"/>
          </a:p>
        </p:txBody>
      </p:sp>
    </p:spTree>
    <p:extLst>
      <p:ext uri="{BB962C8B-B14F-4D97-AF65-F5344CB8AC3E}">
        <p14:creationId xmlns:p14="http://schemas.microsoft.com/office/powerpoint/2010/main" val="3979132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649823"/>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3368353" y="1401676"/>
            <a:ext cx="5685452" cy="400110"/>
          </a:xfrm>
          <a:prstGeom prst="rect">
            <a:avLst/>
          </a:prstGeom>
          <a:noFill/>
        </p:spPr>
        <p:txBody>
          <a:bodyPr wrap="square" rtlCol="0">
            <a:spAutoFit/>
          </a:bodyPr>
          <a:lstStyle/>
          <a:p>
            <a:r>
              <a:rPr lang="fr-FR" sz="2000" b="1" dirty="0">
                <a:solidFill>
                  <a:schemeClr val="bg2"/>
                </a:solidFill>
              </a:rPr>
              <a:t>QUELQUES REGLES : LE NON VERBAL</a:t>
            </a:r>
          </a:p>
        </p:txBody>
      </p:sp>
      <p:sp>
        <p:nvSpPr>
          <p:cNvPr id="5" name="ZoneTexte 4">
            <a:extLst>
              <a:ext uri="{FF2B5EF4-FFF2-40B4-BE49-F238E27FC236}">
                <a16:creationId xmlns:a16="http://schemas.microsoft.com/office/drawing/2014/main" id="{A0887FE2-3B75-A6D1-4E4C-2B41EF8FC076}"/>
              </a:ext>
            </a:extLst>
          </p:cNvPr>
          <p:cNvSpPr txBox="1"/>
          <p:nvPr/>
        </p:nvSpPr>
        <p:spPr>
          <a:xfrm>
            <a:off x="4096138" y="1685270"/>
            <a:ext cx="6148874" cy="4524315"/>
          </a:xfrm>
          <a:prstGeom prst="rect">
            <a:avLst/>
          </a:prstGeom>
          <a:noFill/>
        </p:spPr>
        <p:txBody>
          <a:bodyPr wrap="square" rtlCol="0">
            <a:spAutoFit/>
          </a:bodyPr>
          <a:lstStyle/>
          <a:p>
            <a:pPr algn="just" rtl="0" fontAlgn="base"/>
            <a:endParaRPr lang="fr-FR"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fr-FR" sz="1800" b="1" i="0" u="none" strike="noStrike" dirty="0">
                <a:effectLst/>
                <a:latin typeface="Arial" panose="020B0604020202020204" pitchFamily="34" charset="0"/>
              </a:rPr>
              <a:t>Se protéger : </a:t>
            </a:r>
            <a:r>
              <a:rPr lang="fr-FR" sz="1800" b="1" i="0" u="none" strike="noStrike" dirty="0">
                <a:solidFill>
                  <a:srgbClr val="D2222B"/>
                </a:solidFill>
                <a:effectLst/>
                <a:latin typeface="Arial" panose="020B0604020202020204" pitchFamily="34" charset="0"/>
              </a:rPr>
              <a:t>votre sécurité est votre priorité !</a:t>
            </a:r>
            <a:r>
              <a:rPr lang="en-US" sz="1800" b="0" i="0" dirty="0">
                <a:solidFill>
                  <a:srgbClr val="D2222B"/>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just" rtl="0" fontAlgn="base"/>
            <a:r>
              <a:rPr lang="fr-FR" sz="1800" b="0" i="0" dirty="0">
                <a:solidFill>
                  <a:srgbClr val="7F7F7F"/>
                </a:solidFill>
                <a:effectLst/>
                <a:latin typeface="Arial" panose="020B0604020202020204" pitchFamily="34" charset="0"/>
              </a:rPr>
              <a:t>​</a:t>
            </a:r>
            <a:endParaRPr lang="fr-FR" b="0" i="0" dirty="0">
              <a:effectLst/>
              <a:latin typeface="Segoe UI" panose="020B0502040204020203" pitchFamily="34" charset="0"/>
            </a:endParaRPr>
          </a:p>
          <a:p>
            <a:pPr algn="just" rtl="0" fontAlgn="base">
              <a:buFont typeface="Arial" panose="020B0604020202020204" pitchFamily="34" charset="0"/>
              <a:buChar char="•"/>
            </a:pPr>
            <a:r>
              <a:rPr lang="fr-FR" sz="1800" b="1" i="0" u="none" strike="noStrike" dirty="0">
                <a:effectLst/>
                <a:latin typeface="Arial" panose="020B0604020202020204" pitchFamily="34" charset="0"/>
              </a:rPr>
              <a:t>Posture (côte à côte) </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just" rtl="0" fontAlgn="base"/>
            <a:endParaRPr lang="fr-FR" b="0" i="0" dirty="0">
              <a:effectLst/>
              <a:latin typeface="Arial" panose="020B0604020202020204" pitchFamily="34" charset="0"/>
            </a:endParaRPr>
          </a:p>
          <a:p>
            <a:pPr algn="just" rtl="0" fontAlgn="base">
              <a:buFont typeface="Arial" panose="020B0604020202020204" pitchFamily="34" charset="0"/>
              <a:buChar char="•"/>
            </a:pPr>
            <a:r>
              <a:rPr lang="fr-FR" sz="1800" b="1" i="0" u="none" strike="noStrike" dirty="0">
                <a:effectLst/>
                <a:latin typeface="Arial" panose="020B0604020202020204" pitchFamily="34" charset="0"/>
              </a:rPr>
              <a:t>Choisir sa distance</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just" rtl="0" fontAlgn="base"/>
            <a:endParaRPr lang="fr-FR" b="0" i="0" dirty="0">
              <a:effectLst/>
              <a:latin typeface="Arial" panose="020B0604020202020204" pitchFamily="34" charset="0"/>
            </a:endParaRPr>
          </a:p>
          <a:p>
            <a:pPr algn="just" rtl="0" fontAlgn="base">
              <a:buFont typeface="Arial" panose="020B0604020202020204" pitchFamily="34" charset="0"/>
              <a:buChar char="•"/>
            </a:pPr>
            <a:r>
              <a:rPr lang="fr-FR" sz="1800" b="1" i="0" u="none" strike="noStrike" dirty="0">
                <a:effectLst/>
                <a:latin typeface="Arial" panose="020B0604020202020204" pitchFamily="34" charset="0"/>
              </a:rPr>
              <a:t>Posture ouverte</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just" rtl="0" fontAlgn="base"/>
            <a:endParaRPr lang="fr-FR" b="0" i="0" dirty="0">
              <a:effectLst/>
              <a:latin typeface="Arial" panose="020B0604020202020204" pitchFamily="34" charset="0"/>
            </a:endParaRPr>
          </a:p>
          <a:p>
            <a:pPr algn="just" rtl="0" fontAlgn="base">
              <a:buFont typeface="Arial" panose="020B0604020202020204" pitchFamily="34" charset="0"/>
              <a:buChar char="•"/>
            </a:pPr>
            <a:r>
              <a:rPr lang="fr-FR" sz="1800" b="1" i="0" u="none" strike="noStrike" dirty="0">
                <a:effectLst/>
                <a:latin typeface="Arial" panose="020B0604020202020204" pitchFamily="34" charset="0"/>
              </a:rPr>
              <a:t>Posture calme</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just" rtl="0" fontAlgn="base"/>
            <a:endParaRPr lang="fr-FR" b="0" i="0" dirty="0">
              <a:effectLst/>
              <a:latin typeface="Arial" panose="020B0604020202020204" pitchFamily="34" charset="0"/>
            </a:endParaRPr>
          </a:p>
          <a:p>
            <a:pPr algn="just" rtl="0" fontAlgn="base">
              <a:buFont typeface="Arial" panose="020B0604020202020204" pitchFamily="34" charset="0"/>
              <a:buChar char="•"/>
            </a:pPr>
            <a:r>
              <a:rPr lang="fr-FR" sz="1800" b="1" i="0" u="none" strike="noStrike" dirty="0">
                <a:effectLst/>
                <a:latin typeface="Arial" panose="020B0604020202020204" pitchFamily="34" charset="0"/>
              </a:rPr>
              <a:t>Premier contact </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just" rtl="0" fontAlgn="base"/>
            <a:endParaRPr lang="fr-FR" b="0" i="0" dirty="0">
              <a:effectLst/>
              <a:latin typeface="Arial" panose="020B0604020202020204" pitchFamily="34" charset="0"/>
            </a:endParaRPr>
          </a:p>
          <a:p>
            <a:pPr algn="just" rtl="0" fontAlgn="base">
              <a:buFont typeface="Arial" panose="020B0604020202020204" pitchFamily="34" charset="0"/>
              <a:buChar char="•"/>
            </a:pPr>
            <a:r>
              <a:rPr lang="fr-FR" sz="1800" b="1" i="0" u="none" strike="noStrike" dirty="0">
                <a:effectLst/>
                <a:latin typeface="Arial" panose="020B0604020202020204" pitchFamily="34" charset="0"/>
              </a:rPr>
              <a:t>Se synchroniser</a:t>
            </a:r>
            <a:r>
              <a:rPr lang="en-US" sz="1800" b="0" i="0" dirty="0">
                <a:effectLst/>
                <a:latin typeface="Arial" panose="020B0604020202020204" pitchFamily="34" charset="0"/>
              </a:rPr>
              <a:t>​</a:t>
            </a:r>
            <a:endParaRPr lang="en-US" b="0" i="0" dirty="0">
              <a:effectLst/>
              <a:latin typeface="Arial" panose="020B0604020202020204" pitchFamily="34" charset="0"/>
            </a:endParaRPr>
          </a:p>
          <a:p>
            <a:pPr algn="just" rtl="0" fontAlgn="base"/>
            <a:endParaRPr lang="fr-FR" b="0" i="0" dirty="0">
              <a:effectLst/>
              <a:latin typeface="Arial" panose="020B0604020202020204" pitchFamily="34" charset="0"/>
            </a:endParaRPr>
          </a:p>
          <a:p>
            <a:pPr algn="just" rtl="0" fontAlgn="base">
              <a:buFont typeface="Arial" panose="020B0604020202020204" pitchFamily="34" charset="0"/>
              <a:buChar char="•"/>
            </a:pPr>
            <a:r>
              <a:rPr lang="fr-FR" sz="1800" b="1" i="0" u="none" strike="noStrike" dirty="0">
                <a:effectLst/>
                <a:latin typeface="Arial" panose="020B0604020202020204" pitchFamily="34" charset="0"/>
              </a:rPr>
              <a:t>Si on peut, y aller à deux</a:t>
            </a:r>
            <a:r>
              <a:rPr lang="en-US" sz="1800" b="0" i="0" dirty="0">
                <a:effectLst/>
                <a:latin typeface="Arial" panose="020B0604020202020204" pitchFamily="34" charset="0"/>
              </a:rPr>
              <a:t>​</a:t>
            </a:r>
            <a:r>
              <a:rPr lang="fr-FR" sz="1800" b="0" i="0" dirty="0">
                <a:effectLst/>
                <a:latin typeface="Arial" panose="020B0604020202020204" pitchFamily="34" charset="0"/>
              </a:rPr>
              <a:t>​</a:t>
            </a:r>
            <a:endParaRPr lang="fr-FR" b="0" i="0" dirty="0">
              <a:effectLst/>
              <a:latin typeface="Segoe UI" panose="020B0502040204020203" pitchFamily="34" charset="0"/>
            </a:endParaRPr>
          </a:p>
        </p:txBody>
      </p:sp>
      <p:pic>
        <p:nvPicPr>
          <p:cNvPr id="20482" name="Picture 2">
            <a:extLst>
              <a:ext uri="{FF2B5EF4-FFF2-40B4-BE49-F238E27FC236}">
                <a16:creationId xmlns:a16="http://schemas.microsoft.com/office/drawing/2014/main" id="{BACEFD44-BCA9-4EFF-D668-FD1D9F0EBF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252370"/>
            <a:ext cx="2854273" cy="310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7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410FC93-FEA4-90D4-EBA7-91300F9E96E2}"/>
              </a:ext>
            </a:extLst>
          </p:cNvPr>
          <p:cNvSpPr>
            <a:spLocks noGrp="1"/>
          </p:cNvSpPr>
          <p:nvPr>
            <p:ph type="title"/>
          </p:nvPr>
        </p:nvSpPr>
        <p:spPr>
          <a:xfrm>
            <a:off x="588759" y="743132"/>
            <a:ext cx="7140098" cy="480131"/>
          </a:xfrm>
        </p:spPr>
        <p:txBody>
          <a:bodyPr/>
          <a:lstStyle/>
          <a:p>
            <a:r>
              <a:rPr lang="fr-FR" dirty="0"/>
              <a:t>ACCEUIL</a:t>
            </a:r>
          </a:p>
        </p:txBody>
      </p:sp>
      <p:sp>
        <p:nvSpPr>
          <p:cNvPr id="4" name="Espace réservé du texte 3">
            <a:extLst>
              <a:ext uri="{FF2B5EF4-FFF2-40B4-BE49-F238E27FC236}">
                <a16:creationId xmlns:a16="http://schemas.microsoft.com/office/drawing/2014/main" id="{06BA8D7E-BE2A-12E4-8F6C-D2ABDADD2C50}"/>
              </a:ext>
            </a:extLst>
          </p:cNvPr>
          <p:cNvSpPr>
            <a:spLocks noGrp="1"/>
          </p:cNvSpPr>
          <p:nvPr>
            <p:ph type="body" sz="quarter" idx="11"/>
          </p:nvPr>
        </p:nvSpPr>
        <p:spPr>
          <a:xfrm>
            <a:off x="467461" y="1251224"/>
            <a:ext cx="11603919" cy="4355551"/>
          </a:xfrm>
        </p:spPr>
        <p:txBody>
          <a:bodyPr/>
          <a:lstStyle/>
          <a:p>
            <a:pPr algn="ctr" rtl="0" fontAlgn="base"/>
            <a:r>
              <a:rPr lang="fr-FR" sz="2000" b="1" i="0" u="none" strike="noStrike" dirty="0">
                <a:solidFill>
                  <a:schemeClr val="bg2"/>
                </a:solidFill>
                <a:effectLst/>
              </a:rPr>
              <a:t>OBJECTIFS :</a:t>
            </a:r>
          </a:p>
          <a:p>
            <a:pPr algn="l" rtl="0" fontAlgn="base">
              <a:buFont typeface="Arial" panose="020B0604020202020204" pitchFamily="34" charset="0"/>
              <a:buChar char="•"/>
            </a:pPr>
            <a:r>
              <a:rPr lang="fr-FR" b="0" i="0" u="none" strike="noStrike" dirty="0">
                <a:effectLst/>
              </a:rPr>
              <a:t> FAIRE EN SORTE QUE </a:t>
            </a:r>
            <a:r>
              <a:rPr lang="fr-FR" b="1" i="0" u="none" strike="noStrike" dirty="0">
                <a:effectLst/>
              </a:rPr>
              <a:t>TOUS</a:t>
            </a:r>
            <a:r>
              <a:rPr lang="fr-FR" b="0" i="0" u="none" strike="noStrike" dirty="0">
                <a:effectLst/>
              </a:rPr>
              <a:t> LES TERRAINS SOIENT AGREABLES POUR </a:t>
            </a:r>
            <a:r>
              <a:rPr lang="fr-FR" b="1" i="0" u="none" strike="noStrike" dirty="0">
                <a:effectLst/>
              </a:rPr>
              <a:t>TOUS</a:t>
            </a:r>
            <a:r>
              <a:rPr lang="fr-FR" b="0" i="0" u="none" strike="noStrike" dirty="0">
                <a:effectLst/>
              </a:rPr>
              <a:t> LES ACTEURS.</a:t>
            </a:r>
            <a:r>
              <a:rPr lang="en-US" b="0" i="0" dirty="0">
                <a:effectLst/>
              </a:rPr>
              <a:t>​</a:t>
            </a:r>
            <a:endParaRPr lang="fr-FR" b="0" i="0" dirty="0">
              <a:effectLst/>
            </a:endParaRPr>
          </a:p>
          <a:p>
            <a:pPr algn="l" rtl="0" fontAlgn="base">
              <a:buFont typeface="Arial" panose="020B0604020202020204" pitchFamily="34" charset="0"/>
              <a:buChar char="•"/>
            </a:pPr>
            <a:r>
              <a:rPr lang="fr-FR" b="0" i="0" u="none" strike="noStrike" dirty="0">
                <a:effectLst/>
              </a:rPr>
              <a:t> AIDER LES DIRIGEANTS A MAINTENIR LE FAIR-PLAY DANS NOS SALLES</a:t>
            </a:r>
            <a:r>
              <a:rPr lang="en-US" b="0" i="0" dirty="0">
                <a:effectLst/>
              </a:rPr>
              <a:t>​</a:t>
            </a:r>
            <a:endParaRPr lang="fr-FR" b="0" i="0" dirty="0">
              <a:effectLst/>
            </a:endParaRPr>
          </a:p>
          <a:p>
            <a:pPr algn="l" rtl="0" fontAlgn="base">
              <a:buFont typeface="Arial" panose="020B0604020202020204" pitchFamily="34" charset="0"/>
              <a:buChar char="•"/>
            </a:pPr>
            <a:r>
              <a:rPr lang="fr-FR" b="0" i="0" u="none" strike="noStrike" dirty="0">
                <a:effectLst/>
              </a:rPr>
              <a:t> CONSERVER LES BENEVOLES DE NOS CLUBS</a:t>
            </a:r>
            <a:r>
              <a:rPr lang="en-US" b="0" i="0" dirty="0">
                <a:effectLst/>
              </a:rPr>
              <a:t>​</a:t>
            </a:r>
          </a:p>
          <a:p>
            <a:pPr algn="l" rtl="0" fontAlgn="base"/>
            <a:r>
              <a:rPr lang="fr-FR" b="0" i="0" dirty="0">
                <a:effectLst/>
              </a:rPr>
              <a:t>​</a:t>
            </a:r>
          </a:p>
          <a:p>
            <a:pPr algn="l" rtl="0" fontAlgn="base"/>
            <a:r>
              <a:rPr lang="fr-FR" b="0" i="0" dirty="0">
                <a:solidFill>
                  <a:srgbClr val="F8931D"/>
                </a:solidFill>
                <a:effectLst/>
              </a:rPr>
              <a:t>​</a:t>
            </a:r>
            <a:endParaRPr lang="fr-FR" b="0" i="0" dirty="0">
              <a:solidFill>
                <a:srgbClr val="000000"/>
              </a:solidFill>
              <a:effectLst/>
            </a:endParaRPr>
          </a:p>
          <a:p>
            <a:endParaRPr lang="fr-FR" dirty="0"/>
          </a:p>
        </p:txBody>
      </p:sp>
      <p:pic>
        <p:nvPicPr>
          <p:cNvPr id="5" name="Image 4">
            <a:extLst>
              <a:ext uri="{FF2B5EF4-FFF2-40B4-BE49-F238E27FC236}">
                <a16:creationId xmlns:a16="http://schemas.microsoft.com/office/drawing/2014/main" id="{964C55AE-5B61-796B-F64B-77F680557EC4}"/>
              </a:ext>
            </a:extLst>
          </p:cNvPr>
          <p:cNvPicPr>
            <a:picLocks noChangeAspect="1"/>
          </p:cNvPicPr>
          <p:nvPr/>
        </p:nvPicPr>
        <p:blipFill>
          <a:blip r:embed="rId2"/>
          <a:stretch>
            <a:fillRect/>
          </a:stretch>
        </p:blipFill>
        <p:spPr>
          <a:xfrm>
            <a:off x="5430943" y="3707752"/>
            <a:ext cx="2817318" cy="2494500"/>
          </a:xfrm>
          <a:prstGeom prst="rect">
            <a:avLst/>
          </a:prstGeom>
        </p:spPr>
      </p:pic>
    </p:spTree>
    <p:extLst>
      <p:ext uri="{BB962C8B-B14F-4D97-AF65-F5344CB8AC3E}">
        <p14:creationId xmlns:p14="http://schemas.microsoft.com/office/powerpoint/2010/main" val="1576945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649823"/>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3415006" y="1535083"/>
            <a:ext cx="5685452" cy="400110"/>
          </a:xfrm>
          <a:prstGeom prst="rect">
            <a:avLst/>
          </a:prstGeom>
          <a:noFill/>
        </p:spPr>
        <p:txBody>
          <a:bodyPr wrap="square" rtlCol="0">
            <a:spAutoFit/>
          </a:bodyPr>
          <a:lstStyle/>
          <a:p>
            <a:r>
              <a:rPr lang="fr-FR" sz="2000" b="1" dirty="0">
                <a:solidFill>
                  <a:schemeClr val="bg2"/>
                </a:solidFill>
              </a:rPr>
              <a:t>QUELQUES REGLES : LE VERBAL</a:t>
            </a:r>
          </a:p>
        </p:txBody>
      </p:sp>
      <p:sp>
        <p:nvSpPr>
          <p:cNvPr id="5" name="ZoneTexte 4">
            <a:extLst>
              <a:ext uri="{FF2B5EF4-FFF2-40B4-BE49-F238E27FC236}">
                <a16:creationId xmlns:a16="http://schemas.microsoft.com/office/drawing/2014/main" id="{A0887FE2-3B75-A6D1-4E4C-2B41EF8FC076}"/>
              </a:ext>
            </a:extLst>
          </p:cNvPr>
          <p:cNvSpPr txBox="1"/>
          <p:nvPr/>
        </p:nvSpPr>
        <p:spPr>
          <a:xfrm>
            <a:off x="979713" y="2519117"/>
            <a:ext cx="6662058" cy="1754326"/>
          </a:xfrm>
          <a:prstGeom prst="rect">
            <a:avLst/>
          </a:prstGeom>
          <a:noFill/>
        </p:spPr>
        <p:txBody>
          <a:bodyPr wrap="square" rtlCol="0">
            <a:spAutoFit/>
          </a:bodyPr>
          <a:lstStyle/>
          <a:p>
            <a:pPr rtl="0" fontAlgn="base">
              <a:buFont typeface="Arial" panose="020B0604020202020204" pitchFamily="34" charset="0"/>
              <a:buChar char="•"/>
            </a:pPr>
            <a:r>
              <a:rPr lang="fr-FR" sz="1800" b="1" i="0" u="none" strike="noStrike" dirty="0">
                <a:effectLst/>
                <a:latin typeface="Arial" panose="020B0604020202020204" pitchFamily="34" charset="0"/>
              </a:rPr>
              <a:t> Se présenter</a:t>
            </a:r>
            <a:r>
              <a:rPr lang="en-US" sz="1800" b="0" i="0" dirty="0">
                <a:effectLst/>
                <a:latin typeface="Arial" panose="020B0604020202020204" pitchFamily="34" charset="0"/>
              </a:rPr>
              <a:t>​</a:t>
            </a:r>
            <a:endParaRPr lang="en-US" b="0" i="0" dirty="0">
              <a:effectLst/>
              <a:latin typeface="Arial" panose="020B0604020202020204" pitchFamily="34" charset="0"/>
            </a:endParaRPr>
          </a:p>
          <a:p>
            <a:pPr rtl="0" fontAlgn="base">
              <a:buFont typeface="Arial" panose="020B0604020202020204" pitchFamily="34" charset="0"/>
              <a:buChar char="•"/>
            </a:pPr>
            <a:r>
              <a:rPr lang="fr-FR" sz="1800" b="1" i="0" u="none" strike="noStrike" dirty="0">
                <a:effectLst/>
                <a:latin typeface="Arial" panose="020B0604020202020204" pitchFamily="34" charset="0"/>
              </a:rPr>
              <a:t> Dire qui on est, ce que l’on fait</a:t>
            </a:r>
            <a:r>
              <a:rPr lang="en-US" sz="1800" b="0" i="0" dirty="0">
                <a:effectLst/>
                <a:latin typeface="Arial" panose="020B0604020202020204" pitchFamily="34" charset="0"/>
              </a:rPr>
              <a:t>​</a:t>
            </a:r>
            <a:endParaRPr lang="en-US" b="0" i="0" dirty="0">
              <a:effectLst/>
              <a:latin typeface="Arial" panose="020B0604020202020204" pitchFamily="34" charset="0"/>
            </a:endParaRPr>
          </a:p>
          <a:p>
            <a:pPr rtl="0" fontAlgn="base"/>
            <a:endParaRPr lang="fr-FR" b="0" i="0" dirty="0">
              <a:effectLst/>
              <a:latin typeface="Arial" panose="020B0604020202020204" pitchFamily="34" charset="0"/>
            </a:endParaRPr>
          </a:p>
          <a:p>
            <a:pPr rtl="0" fontAlgn="base">
              <a:buFont typeface="Arial" panose="020B0604020202020204" pitchFamily="34" charset="0"/>
              <a:buChar char="•"/>
            </a:pPr>
            <a:r>
              <a:rPr lang="fr-FR" sz="1800" b="1" i="0" u="none" strike="noStrike" dirty="0">
                <a:effectLst/>
                <a:latin typeface="Arial" panose="020B0604020202020204" pitchFamily="34" charset="0"/>
              </a:rPr>
              <a:t> Garder son langage</a:t>
            </a:r>
            <a:r>
              <a:rPr lang="en-US" sz="1800" b="0" i="0" dirty="0">
                <a:effectLst/>
                <a:latin typeface="Arial" panose="020B0604020202020204" pitchFamily="34" charset="0"/>
              </a:rPr>
              <a:t>​</a:t>
            </a:r>
            <a:endParaRPr lang="en-US" b="0" i="0" dirty="0">
              <a:effectLst/>
              <a:latin typeface="Arial" panose="020B0604020202020204" pitchFamily="34" charset="0"/>
            </a:endParaRPr>
          </a:p>
          <a:p>
            <a:pPr fontAlgn="base">
              <a:buFont typeface="Arial" panose="020B0604020202020204" pitchFamily="34" charset="0"/>
              <a:buChar char="•"/>
            </a:pPr>
            <a:r>
              <a:rPr lang="fr-FR" b="1" i="0" u="none" strike="noStrike" dirty="0">
                <a:effectLst/>
                <a:latin typeface="Arial" panose="020B0604020202020204" pitchFamily="34" charset="0"/>
              </a:rPr>
              <a:t> Vouvoiement si on ne connait pas la personne : respect</a:t>
            </a:r>
            <a:r>
              <a:rPr lang="en-US" b="0" i="0" dirty="0">
                <a:effectLst/>
                <a:latin typeface="Arial" panose="020B0604020202020204" pitchFamily="34" charset="0"/>
              </a:rPr>
              <a:t>​</a:t>
            </a:r>
          </a:p>
          <a:p>
            <a:pPr rtl="0" fontAlgn="base"/>
            <a:r>
              <a:rPr lang="fr-FR" sz="1800" b="0" i="0" dirty="0">
                <a:effectLst/>
                <a:latin typeface="Arial" panose="020B0604020202020204" pitchFamily="34" charset="0"/>
              </a:rPr>
              <a:t>​</a:t>
            </a:r>
            <a:endParaRPr lang="fr-FR" b="0" i="0" dirty="0">
              <a:effectLst/>
              <a:latin typeface="Arial" panose="020B0604020202020204" pitchFamily="34" charset="0"/>
            </a:endParaRPr>
          </a:p>
        </p:txBody>
      </p:sp>
      <p:pic>
        <p:nvPicPr>
          <p:cNvPr id="21506" name="Picture 2">
            <a:extLst>
              <a:ext uri="{FF2B5EF4-FFF2-40B4-BE49-F238E27FC236}">
                <a16:creationId xmlns:a16="http://schemas.microsoft.com/office/drawing/2014/main" id="{F6E2749C-6610-E820-AF1B-4F89C664B2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21488" y="2752744"/>
            <a:ext cx="3595396" cy="359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54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649823"/>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3191069" y="1208512"/>
            <a:ext cx="5984034" cy="400110"/>
          </a:xfrm>
          <a:prstGeom prst="rect">
            <a:avLst/>
          </a:prstGeom>
          <a:noFill/>
        </p:spPr>
        <p:txBody>
          <a:bodyPr wrap="square" rtlCol="0">
            <a:spAutoFit/>
          </a:bodyPr>
          <a:lstStyle/>
          <a:p>
            <a:r>
              <a:rPr lang="fr-FR" sz="2000" b="1" dirty="0">
                <a:solidFill>
                  <a:schemeClr val="bg2"/>
                </a:solidFill>
              </a:rPr>
              <a:t>QUELQUES REGLES : LA POSTURE MENTALE</a:t>
            </a:r>
          </a:p>
        </p:txBody>
      </p:sp>
      <p:sp>
        <p:nvSpPr>
          <p:cNvPr id="5" name="ZoneTexte 4">
            <a:extLst>
              <a:ext uri="{FF2B5EF4-FFF2-40B4-BE49-F238E27FC236}">
                <a16:creationId xmlns:a16="http://schemas.microsoft.com/office/drawing/2014/main" id="{A0887FE2-3B75-A6D1-4E4C-2B41EF8FC076}"/>
              </a:ext>
            </a:extLst>
          </p:cNvPr>
          <p:cNvSpPr txBox="1"/>
          <p:nvPr/>
        </p:nvSpPr>
        <p:spPr>
          <a:xfrm>
            <a:off x="588759" y="1408567"/>
            <a:ext cx="11466392" cy="4832092"/>
          </a:xfrm>
          <a:prstGeom prst="rect">
            <a:avLst/>
          </a:prstGeom>
          <a:noFill/>
        </p:spPr>
        <p:txBody>
          <a:bodyPr wrap="square" rtlCol="0">
            <a:spAutoFit/>
          </a:bodyPr>
          <a:lstStyle/>
          <a:p>
            <a:pPr algn="just" rtl="0" fontAlgn="base">
              <a:buFont typeface="Arial" panose="020B0604020202020204" pitchFamily="34" charset="0"/>
              <a:buChar char="•"/>
            </a:pPr>
            <a:endParaRPr lang="fr-FR" sz="1400" b="0" i="0" dirty="0">
              <a:solidFill>
                <a:srgbClr val="000000"/>
              </a:solidFill>
              <a:effectLst/>
            </a:endParaRPr>
          </a:p>
          <a:p>
            <a:pPr algn="just" rtl="0" fontAlgn="base">
              <a:buFont typeface="Arial" panose="020B0604020202020204" pitchFamily="34" charset="0"/>
              <a:buChar char="•"/>
            </a:pPr>
            <a:r>
              <a:rPr lang="fr-FR" sz="1400" b="0" i="0" u="none" strike="noStrike" dirty="0">
                <a:effectLst/>
              </a:rPr>
              <a:t>Empathie : ne pas juger</a:t>
            </a:r>
            <a:r>
              <a:rPr lang="en-US" sz="1400" b="0" i="0" dirty="0">
                <a:effectLst/>
              </a:rPr>
              <a:t>​</a:t>
            </a:r>
          </a:p>
          <a:p>
            <a:pPr algn="just" rtl="0" fontAlgn="base"/>
            <a:endParaRPr lang="fr-FR" sz="1400" b="0" i="0" dirty="0">
              <a:effectLst/>
            </a:endParaRPr>
          </a:p>
          <a:p>
            <a:pPr algn="just" rtl="0" fontAlgn="base">
              <a:buFont typeface="Arial" panose="020B0604020202020204" pitchFamily="34" charset="0"/>
              <a:buChar char="•"/>
            </a:pPr>
            <a:r>
              <a:rPr lang="fr-FR" sz="1400" b="1" i="0" u="none" strike="noStrike" dirty="0">
                <a:effectLst/>
              </a:rPr>
              <a:t>Comprendre l’autre : </a:t>
            </a:r>
            <a:r>
              <a:rPr lang="fr-FR" sz="1400" b="0" i="0" u="none" strike="noStrike" dirty="0">
                <a:effectLst/>
              </a:rPr>
              <a:t>questionner ses intentions, ses contraintes, ses besoins avec l’intention seule de le comprendre et mieux le connaitre :</a:t>
            </a:r>
            <a:r>
              <a:rPr lang="en-US" sz="1400" b="0" i="0" dirty="0">
                <a:effectLst/>
              </a:rPr>
              <a:t>​</a:t>
            </a:r>
          </a:p>
          <a:p>
            <a:pPr lvl="1" algn="just" fontAlgn="base">
              <a:buFont typeface="Arial" panose="020B0604020202020204" pitchFamily="34" charset="0"/>
              <a:buChar char="•"/>
            </a:pPr>
            <a:r>
              <a:rPr lang="fr-FR" sz="1400" b="0" i="0" u="none" strike="noStrike" dirty="0">
                <a:effectLst/>
              </a:rPr>
              <a:t>Quoi, Comment, Pourquoi, Qui…?</a:t>
            </a:r>
            <a:r>
              <a:rPr lang="en-US" sz="1400" b="0" i="0" dirty="0">
                <a:effectLst/>
              </a:rPr>
              <a:t>​</a:t>
            </a:r>
          </a:p>
          <a:p>
            <a:pPr lvl="1" algn="just" fontAlgn="base">
              <a:buFont typeface="Arial" panose="020B0604020202020204" pitchFamily="34" charset="0"/>
              <a:buChar char="•"/>
            </a:pPr>
            <a:r>
              <a:rPr lang="fr-FR" sz="1400" b="0" i="0" u="none" strike="noStrike" dirty="0">
                <a:effectLst/>
              </a:rPr>
              <a:t>Mener le dialogue</a:t>
            </a:r>
            <a:r>
              <a:rPr lang="en-US" sz="1400" b="0" i="0" dirty="0">
                <a:effectLst/>
              </a:rPr>
              <a:t>​</a:t>
            </a:r>
          </a:p>
          <a:p>
            <a:pPr lvl="1" algn="just" fontAlgn="base">
              <a:buFont typeface="Arial" panose="020B0604020202020204" pitchFamily="34" charset="0"/>
              <a:buChar char="•"/>
            </a:pPr>
            <a:r>
              <a:rPr lang="fr-FR" sz="1400" b="0" i="0" u="none" strike="noStrike" dirty="0">
                <a:effectLst/>
              </a:rPr>
              <a:t>Chercher à comprendre</a:t>
            </a:r>
            <a:r>
              <a:rPr lang="en-US" sz="1400" b="0" i="0" dirty="0">
                <a:effectLst/>
              </a:rPr>
              <a:t>​</a:t>
            </a:r>
          </a:p>
          <a:p>
            <a:pPr lvl="1" algn="just" fontAlgn="base">
              <a:buFont typeface="Arial" panose="020B0604020202020204" pitchFamily="34" charset="0"/>
              <a:buChar char="•"/>
            </a:pPr>
            <a:r>
              <a:rPr lang="fr-FR" sz="1400" b="0" i="0" u="none" strike="noStrike" dirty="0">
                <a:effectLst/>
              </a:rPr>
              <a:t>Réflexion (un seul cerveau à la fois)</a:t>
            </a:r>
            <a:r>
              <a:rPr lang="en-US" sz="1400" b="0" i="0" dirty="0">
                <a:effectLst/>
              </a:rPr>
              <a:t>​</a:t>
            </a:r>
          </a:p>
          <a:p>
            <a:pPr lvl="1" algn="just" fontAlgn="base">
              <a:buFont typeface="Arial" panose="020B0604020202020204" pitchFamily="34" charset="0"/>
              <a:buChar char="•"/>
            </a:pPr>
            <a:r>
              <a:rPr lang="fr-FR" sz="1400" b="0" i="0" u="none" strike="noStrike" dirty="0">
                <a:effectLst/>
              </a:rPr>
              <a:t>Rechercher l’élément déclencheur</a:t>
            </a:r>
            <a:r>
              <a:rPr lang="en-US" sz="1400" b="0" i="0" dirty="0">
                <a:effectLst/>
              </a:rPr>
              <a:t>​</a:t>
            </a:r>
          </a:p>
          <a:p>
            <a:pPr lvl="1" algn="just" fontAlgn="base">
              <a:buFont typeface="Arial" panose="020B0604020202020204" pitchFamily="34" charset="0"/>
              <a:buChar char="•"/>
            </a:pPr>
            <a:r>
              <a:rPr lang="fr-FR" sz="1400" b="0" i="0" u="none" strike="noStrike" dirty="0">
                <a:effectLst/>
              </a:rPr>
              <a:t>Rechercher les sujets d’entraves et d’accroches</a:t>
            </a:r>
            <a:r>
              <a:rPr lang="en-US" sz="1400" b="0" i="0" dirty="0">
                <a:effectLst/>
              </a:rPr>
              <a:t>​</a:t>
            </a:r>
          </a:p>
          <a:p>
            <a:pPr lvl="1" algn="just" fontAlgn="base"/>
            <a:endParaRPr lang="fr-FR" sz="1400" b="0" i="0" dirty="0">
              <a:effectLst/>
            </a:endParaRPr>
          </a:p>
          <a:p>
            <a:pPr algn="just" rtl="0" fontAlgn="base">
              <a:buFont typeface="Arial" panose="020B0604020202020204" pitchFamily="34" charset="0"/>
              <a:buChar char="•"/>
            </a:pPr>
            <a:r>
              <a:rPr lang="fr-FR" sz="1400" b="0" i="0" u="none" strike="noStrike" dirty="0">
                <a:effectLst/>
              </a:rPr>
              <a:t>Ne pas mettre d’étiquette : </a:t>
            </a:r>
            <a:r>
              <a:rPr lang="en-US" sz="1400" b="0" i="0" dirty="0">
                <a:effectLst/>
              </a:rPr>
              <a:t>​</a:t>
            </a:r>
          </a:p>
          <a:p>
            <a:pPr algn="just" rtl="0" fontAlgn="base"/>
            <a:r>
              <a:rPr lang="fr-FR" sz="1400" b="1" i="0" strike="sngStrike" dirty="0">
                <a:effectLst/>
              </a:rPr>
              <a:t>« vous êtes un… »</a:t>
            </a:r>
            <a:r>
              <a:rPr lang="en-US" sz="1400" b="0" i="0" dirty="0">
                <a:effectLst/>
              </a:rPr>
              <a:t>​</a:t>
            </a:r>
          </a:p>
          <a:p>
            <a:pPr algn="just" rtl="0" fontAlgn="base"/>
            <a:r>
              <a:rPr lang="fr-FR" sz="1400" b="0" i="0" dirty="0">
                <a:effectLst/>
              </a:rPr>
              <a:t>​</a:t>
            </a:r>
          </a:p>
          <a:p>
            <a:pPr algn="just" rtl="0" fontAlgn="base">
              <a:buFont typeface="Arial" panose="020B0604020202020204" pitchFamily="34" charset="0"/>
              <a:buChar char="•"/>
            </a:pPr>
            <a:r>
              <a:rPr lang="fr-FR" sz="1400" b="0" i="0" u="none" strike="noStrike" dirty="0">
                <a:effectLst/>
              </a:rPr>
              <a:t>Parler de ses propres sentiments :</a:t>
            </a:r>
            <a:r>
              <a:rPr lang="en-US" sz="1400" b="0" i="0" dirty="0">
                <a:effectLst/>
              </a:rPr>
              <a:t>​</a:t>
            </a:r>
          </a:p>
          <a:p>
            <a:pPr lvl="1" algn="just" fontAlgn="base"/>
            <a:r>
              <a:rPr lang="fr-FR" sz="1400" b="1" i="0" u="none" strike="noStrike" dirty="0">
                <a:effectLst/>
              </a:rPr>
              <a:t>J’ai l’impression que </a:t>
            </a:r>
            <a:r>
              <a:rPr lang="en-US" sz="1400" b="0" i="0" dirty="0">
                <a:effectLst/>
              </a:rPr>
              <a:t>​</a:t>
            </a:r>
          </a:p>
          <a:p>
            <a:pPr lvl="1" fontAlgn="base"/>
            <a:r>
              <a:rPr lang="fr-FR" sz="1400" b="1" i="0" u="none" strike="noStrike" dirty="0">
                <a:effectLst/>
              </a:rPr>
              <a:t>J’ai le sentiment que</a:t>
            </a:r>
            <a:r>
              <a:rPr lang="en-US" sz="1400" b="0" i="0" dirty="0">
                <a:effectLst/>
              </a:rPr>
              <a:t>​</a:t>
            </a:r>
          </a:p>
          <a:p>
            <a:pPr lvl="1" algn="just" fontAlgn="base"/>
            <a:r>
              <a:rPr lang="fr-FR" sz="1400" b="1" i="0" u="none" strike="noStrike" dirty="0">
                <a:effectLst/>
              </a:rPr>
              <a:t>Je ne vous cache pas que…</a:t>
            </a:r>
            <a:r>
              <a:rPr lang="en-US" sz="1400" b="0" i="0" dirty="0">
                <a:effectLst/>
              </a:rPr>
              <a:t>​</a:t>
            </a:r>
          </a:p>
          <a:p>
            <a:pPr algn="just" rtl="0" fontAlgn="base"/>
            <a:r>
              <a:rPr lang="fr-FR" sz="1400" b="0" i="0" dirty="0">
                <a:effectLst/>
              </a:rPr>
              <a:t>​</a:t>
            </a:r>
          </a:p>
          <a:p>
            <a:pPr algn="just" rtl="0" fontAlgn="base">
              <a:buFont typeface="Arial" panose="020B0604020202020204" pitchFamily="34" charset="0"/>
              <a:buChar char="•"/>
            </a:pPr>
            <a:r>
              <a:rPr lang="fr-FR" sz="1400" b="1" i="0" u="none" strike="noStrike" dirty="0">
                <a:effectLst/>
              </a:rPr>
              <a:t>Prendre ses responsabilités : </a:t>
            </a:r>
            <a:r>
              <a:rPr lang="fr-FR" sz="1400" b="0" i="0" u="none" strike="noStrike" dirty="0">
                <a:effectLst/>
              </a:rPr>
              <a:t>accepter que nous ayons contribué à la situation et décider de faire différemment nous-mêmes. S’éloigner du blâme, de la justification, du conflit improductif…</a:t>
            </a:r>
            <a:r>
              <a:rPr lang="en-US" sz="1400" b="0" i="0" dirty="0">
                <a:effectLst/>
              </a:rPr>
              <a:t>​</a:t>
            </a:r>
          </a:p>
          <a:p>
            <a:pPr algn="just" rtl="0" fontAlgn="base"/>
            <a:r>
              <a:rPr lang="fr-FR" sz="1400" b="0" i="0" dirty="0">
                <a:solidFill>
                  <a:srgbClr val="7F7F7F"/>
                </a:solidFill>
                <a:effectLst/>
              </a:rPr>
              <a:t>​</a:t>
            </a:r>
            <a:endParaRPr lang="fr-FR" sz="1400" b="0" i="0" dirty="0">
              <a:solidFill>
                <a:srgbClr val="000000"/>
              </a:solidFill>
              <a:effectLst/>
            </a:endParaRPr>
          </a:p>
        </p:txBody>
      </p:sp>
    </p:spTree>
    <p:extLst>
      <p:ext uri="{BB962C8B-B14F-4D97-AF65-F5344CB8AC3E}">
        <p14:creationId xmlns:p14="http://schemas.microsoft.com/office/powerpoint/2010/main" val="2060162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649823"/>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4889241" y="1234673"/>
            <a:ext cx="5984034" cy="400110"/>
          </a:xfrm>
          <a:prstGeom prst="rect">
            <a:avLst/>
          </a:prstGeom>
          <a:noFill/>
        </p:spPr>
        <p:txBody>
          <a:bodyPr wrap="square" rtlCol="0">
            <a:spAutoFit/>
          </a:bodyPr>
          <a:lstStyle/>
          <a:p>
            <a:r>
              <a:rPr lang="fr-FR" sz="2000" b="1" dirty="0">
                <a:solidFill>
                  <a:schemeClr val="bg2"/>
                </a:solidFill>
              </a:rPr>
              <a:t>PROPOSITION :</a:t>
            </a:r>
          </a:p>
        </p:txBody>
      </p:sp>
      <p:sp>
        <p:nvSpPr>
          <p:cNvPr id="5" name="ZoneTexte 4">
            <a:extLst>
              <a:ext uri="{FF2B5EF4-FFF2-40B4-BE49-F238E27FC236}">
                <a16:creationId xmlns:a16="http://schemas.microsoft.com/office/drawing/2014/main" id="{A0887FE2-3B75-A6D1-4E4C-2B41EF8FC076}"/>
              </a:ext>
            </a:extLst>
          </p:cNvPr>
          <p:cNvSpPr txBox="1"/>
          <p:nvPr/>
        </p:nvSpPr>
        <p:spPr>
          <a:xfrm>
            <a:off x="457200" y="1542183"/>
            <a:ext cx="11466392" cy="830997"/>
          </a:xfrm>
          <a:prstGeom prst="rect">
            <a:avLst/>
          </a:prstGeom>
          <a:noFill/>
        </p:spPr>
        <p:txBody>
          <a:bodyPr wrap="square" rtlCol="0">
            <a:spAutoFit/>
          </a:bodyPr>
          <a:lstStyle/>
          <a:p>
            <a:pPr algn="just" rtl="0" fontAlgn="base">
              <a:buFont typeface="Arial" panose="020B0604020202020204" pitchFamily="34" charset="0"/>
              <a:buChar char="•"/>
            </a:pPr>
            <a:r>
              <a:rPr lang="fr-FR" sz="1600" b="0" i="0" u="none" strike="noStrike" dirty="0">
                <a:effectLst/>
                <a:latin typeface="Arial" panose="020B0604020202020204" pitchFamily="34" charset="0"/>
              </a:rPr>
              <a:t>Bonjour Monsieur (Madame)</a:t>
            </a:r>
            <a:r>
              <a:rPr lang="en-US" sz="1600" b="0" i="0" dirty="0">
                <a:effectLst/>
                <a:latin typeface="Arial" panose="020B0604020202020204" pitchFamily="34" charset="0"/>
              </a:rPr>
              <a:t>​</a:t>
            </a:r>
          </a:p>
          <a:p>
            <a:pPr algn="just" rtl="0" fontAlgn="base">
              <a:buFont typeface="Arial" panose="020B0604020202020204" pitchFamily="34" charset="0"/>
              <a:buChar char="•"/>
            </a:pPr>
            <a:r>
              <a:rPr lang="fr-FR" sz="1600" b="0" i="0" u="none" strike="noStrike" dirty="0">
                <a:effectLst/>
                <a:latin typeface="Arial" panose="020B0604020202020204" pitchFamily="34" charset="0"/>
              </a:rPr>
              <a:t>Je m’appelle … et aujourd’hui je suis…</a:t>
            </a:r>
            <a:r>
              <a:rPr lang="en-US" sz="1600" b="0" i="0" dirty="0">
                <a:effectLst/>
                <a:latin typeface="Arial" panose="020B0604020202020204" pitchFamily="34" charset="0"/>
              </a:rPr>
              <a:t>​</a:t>
            </a:r>
          </a:p>
          <a:p>
            <a:pPr algn="just" rtl="0" fontAlgn="base">
              <a:buFont typeface="Arial" panose="020B0604020202020204" pitchFamily="34" charset="0"/>
              <a:buChar char="•"/>
            </a:pPr>
            <a:r>
              <a:rPr lang="fr-FR" sz="1600" b="0" i="0" u="none" strike="noStrike" dirty="0">
                <a:effectLst/>
                <a:latin typeface="Arial" panose="020B0604020202020204" pitchFamily="34" charset="0"/>
              </a:rPr>
              <a:t>Dans ce cadre, je souhaite discuter un instant avec vous</a:t>
            </a:r>
            <a:r>
              <a:rPr lang="fr-FR" sz="1600" b="1" i="0" u="none" strike="noStrike" dirty="0">
                <a:effectLst/>
                <a:latin typeface="Arial" panose="020B0604020202020204" pitchFamily="34" charset="0"/>
              </a:rPr>
              <a:t>.</a:t>
            </a:r>
            <a:r>
              <a:rPr lang="en-US" sz="1600" b="0" i="0" dirty="0">
                <a:effectLst/>
                <a:latin typeface="Arial" panose="020B0604020202020204" pitchFamily="34" charset="0"/>
              </a:rPr>
              <a:t>​</a:t>
            </a:r>
          </a:p>
        </p:txBody>
      </p:sp>
      <p:sp>
        <p:nvSpPr>
          <p:cNvPr id="2" name="ZoneTexte 1">
            <a:extLst>
              <a:ext uri="{FF2B5EF4-FFF2-40B4-BE49-F238E27FC236}">
                <a16:creationId xmlns:a16="http://schemas.microsoft.com/office/drawing/2014/main" id="{7E3FCF35-82BA-05B0-EBCF-DF3255AF6ACA}"/>
              </a:ext>
            </a:extLst>
          </p:cNvPr>
          <p:cNvSpPr txBox="1"/>
          <p:nvPr/>
        </p:nvSpPr>
        <p:spPr>
          <a:xfrm>
            <a:off x="568442" y="2761272"/>
            <a:ext cx="3498980" cy="3293209"/>
          </a:xfrm>
          <a:prstGeom prst="rect">
            <a:avLst/>
          </a:prstGeom>
          <a:noFill/>
        </p:spPr>
        <p:txBody>
          <a:bodyPr wrap="square" rtlCol="0">
            <a:spAutoFit/>
          </a:bodyPr>
          <a:lstStyle/>
          <a:p>
            <a:pPr rtl="0" fontAlgn="base"/>
            <a:r>
              <a:rPr lang="fr-FR" sz="1600" b="0" i="0" u="none" strike="noStrike" dirty="0">
                <a:effectLst/>
                <a:latin typeface="Arial" panose="020B0604020202020204" pitchFamily="34" charset="0"/>
              </a:rPr>
              <a:t>J’ai l’impression que certains faits ne vous conviennent pas. </a:t>
            </a:r>
            <a:r>
              <a:rPr lang="en-US" sz="1600" b="0" i="0" dirty="0">
                <a:effectLst/>
                <a:latin typeface="Arial" panose="020B0604020202020204" pitchFamily="34" charset="0"/>
              </a:rPr>
              <a:t>​</a:t>
            </a:r>
          </a:p>
          <a:p>
            <a:pPr rtl="0" fontAlgn="base"/>
            <a:r>
              <a:rPr lang="fr-FR" sz="1600" b="0" i="0" dirty="0">
                <a:effectLst/>
                <a:latin typeface="Arial" panose="020B0604020202020204" pitchFamily="34" charset="0"/>
              </a:rPr>
              <a:t>​</a:t>
            </a:r>
          </a:p>
          <a:p>
            <a:pPr rtl="0" fontAlgn="base"/>
            <a:r>
              <a:rPr lang="fr-FR" sz="1600" b="0" i="0" u="none" strike="noStrike" dirty="0">
                <a:effectLst/>
                <a:latin typeface="Arial" panose="020B0604020202020204" pitchFamily="34" charset="0"/>
              </a:rPr>
              <a:t>Je ne vous cache pas que la façon dont vous l’exprimez a tendance à gêner l’ensemble des joueurs et officiels.</a:t>
            </a:r>
            <a:r>
              <a:rPr lang="en-US" sz="1600" b="0" i="0" dirty="0">
                <a:effectLst/>
                <a:latin typeface="Arial" panose="020B0604020202020204" pitchFamily="34" charset="0"/>
              </a:rPr>
              <a:t>​</a:t>
            </a:r>
          </a:p>
          <a:p>
            <a:pPr rtl="0" fontAlgn="base">
              <a:buFont typeface="Arial" panose="020B0604020202020204" pitchFamily="34" charset="0"/>
              <a:buChar char="•"/>
            </a:pPr>
            <a:endParaRPr lang="fr-FR" sz="1600" b="0" i="0" dirty="0">
              <a:effectLst/>
              <a:latin typeface="Arial" panose="020B0604020202020204" pitchFamily="34" charset="0"/>
            </a:endParaRPr>
          </a:p>
          <a:p>
            <a:pPr rtl="0" fontAlgn="base"/>
            <a:r>
              <a:rPr lang="fr-FR" sz="1600" b="0" i="0" u="none" strike="noStrike" dirty="0">
                <a:effectLst/>
                <a:latin typeface="Arial" panose="020B0604020202020204" pitchFamily="34" charset="0"/>
              </a:rPr>
              <a:t>Qu’est-ce qui s’est passé que je n’aurais pas vu ? Quelle est votre expérience en tant qu’arbitre ? Qui êtes-vous par rapport à ces joueurs?...? </a:t>
            </a:r>
            <a:r>
              <a:rPr lang="en-US" sz="1600" b="0" i="0" dirty="0">
                <a:effectLst/>
                <a:latin typeface="Arial" panose="020B0604020202020204" pitchFamily="34" charset="0"/>
              </a:rPr>
              <a:t>​</a:t>
            </a:r>
          </a:p>
        </p:txBody>
      </p:sp>
      <p:cxnSp>
        <p:nvCxnSpPr>
          <p:cNvPr id="6" name="Connecteur droit 5">
            <a:extLst>
              <a:ext uri="{FF2B5EF4-FFF2-40B4-BE49-F238E27FC236}">
                <a16:creationId xmlns:a16="http://schemas.microsoft.com/office/drawing/2014/main" id="{2CDE1386-68A4-B740-431B-0A1ACC3985EB}"/>
              </a:ext>
            </a:extLst>
          </p:cNvPr>
          <p:cNvCxnSpPr>
            <a:cxnSpLocks/>
          </p:cNvCxnSpPr>
          <p:nvPr/>
        </p:nvCxnSpPr>
        <p:spPr>
          <a:xfrm>
            <a:off x="4329405" y="2761272"/>
            <a:ext cx="0" cy="3126344"/>
          </a:xfrm>
          <a:prstGeom prst="line">
            <a:avLst/>
          </a:prstGeom>
          <a:ln>
            <a:solidFill>
              <a:srgbClr val="D2222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06B5541A-2ED2-9B4F-4A53-215CD748BFA6}"/>
              </a:ext>
            </a:extLst>
          </p:cNvPr>
          <p:cNvCxnSpPr>
            <a:cxnSpLocks/>
          </p:cNvCxnSpPr>
          <p:nvPr/>
        </p:nvCxnSpPr>
        <p:spPr>
          <a:xfrm>
            <a:off x="8475307" y="2680407"/>
            <a:ext cx="0" cy="3126344"/>
          </a:xfrm>
          <a:prstGeom prst="line">
            <a:avLst/>
          </a:prstGeom>
          <a:ln>
            <a:solidFill>
              <a:srgbClr val="D2222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22007238-34C4-8339-83B0-3E9BF0062F6D}"/>
              </a:ext>
            </a:extLst>
          </p:cNvPr>
          <p:cNvSpPr txBox="1"/>
          <p:nvPr/>
        </p:nvSpPr>
        <p:spPr>
          <a:xfrm>
            <a:off x="4764632" y="2761272"/>
            <a:ext cx="3498980" cy="2308324"/>
          </a:xfrm>
          <a:prstGeom prst="rect">
            <a:avLst/>
          </a:prstGeom>
          <a:noFill/>
        </p:spPr>
        <p:txBody>
          <a:bodyPr wrap="square" rtlCol="0">
            <a:spAutoFit/>
          </a:bodyPr>
          <a:lstStyle/>
          <a:p>
            <a:pPr rtl="0" fontAlgn="base"/>
            <a:r>
              <a:rPr lang="fr-FR" sz="1600" b="0" i="0" u="none" strike="noStrike" dirty="0">
                <a:effectLst/>
              </a:rPr>
              <a:t>L’arbitre me demande de venir vous voir pour que cessent les comportements déplacés et pour que la rencontre se termine au mieux.</a:t>
            </a:r>
            <a:r>
              <a:rPr lang="en-US" sz="1600" b="0" i="0" dirty="0">
                <a:effectLst/>
              </a:rPr>
              <a:t>​</a:t>
            </a:r>
          </a:p>
          <a:p>
            <a:pPr rtl="0" fontAlgn="base"/>
            <a:r>
              <a:rPr lang="fr-FR" sz="1600" b="0" i="0" dirty="0">
                <a:effectLst/>
              </a:rPr>
              <a:t>​</a:t>
            </a:r>
          </a:p>
          <a:p>
            <a:pPr rtl="0" fontAlgn="base"/>
            <a:r>
              <a:rPr lang="fr-FR" sz="1600" b="0" i="0" u="none" strike="noStrike" dirty="0">
                <a:effectLst/>
              </a:rPr>
              <a:t>A la prochaine intervention de votre part, je vous demanderai de sortir de la salle</a:t>
            </a:r>
            <a:endParaRPr lang="en-US" sz="1600" b="0" i="0" dirty="0">
              <a:effectLst/>
            </a:endParaRPr>
          </a:p>
        </p:txBody>
      </p:sp>
      <p:sp>
        <p:nvSpPr>
          <p:cNvPr id="11" name="ZoneTexte 10">
            <a:extLst>
              <a:ext uri="{FF2B5EF4-FFF2-40B4-BE49-F238E27FC236}">
                <a16:creationId xmlns:a16="http://schemas.microsoft.com/office/drawing/2014/main" id="{4AE840FD-5D84-A9DA-1637-80060EFD621B}"/>
              </a:ext>
            </a:extLst>
          </p:cNvPr>
          <p:cNvSpPr txBox="1"/>
          <p:nvPr/>
        </p:nvSpPr>
        <p:spPr>
          <a:xfrm>
            <a:off x="8698838" y="2761272"/>
            <a:ext cx="3498980" cy="2554545"/>
          </a:xfrm>
          <a:prstGeom prst="rect">
            <a:avLst/>
          </a:prstGeom>
          <a:noFill/>
        </p:spPr>
        <p:txBody>
          <a:bodyPr wrap="square" rtlCol="0">
            <a:spAutoFit/>
          </a:bodyPr>
          <a:lstStyle/>
          <a:p>
            <a:pPr rtl="0" fontAlgn="base"/>
            <a:r>
              <a:rPr lang="fr-FR" sz="1600" b="0" i="0" u="none" strike="noStrike" dirty="0">
                <a:effectLst/>
              </a:rPr>
              <a:t>Mon rôle est de m’assurer que l’ensemble des joueurs officiels éducateurs et bénévoles prennent du plaisir dans leurs différentes fonctions. </a:t>
            </a:r>
            <a:r>
              <a:rPr lang="en-US" sz="1600" b="0" i="0" dirty="0">
                <a:effectLst/>
              </a:rPr>
              <a:t>​</a:t>
            </a:r>
          </a:p>
          <a:p>
            <a:pPr rtl="0" fontAlgn="base"/>
            <a:r>
              <a:rPr lang="fr-FR" sz="1600" b="0" i="0" dirty="0">
                <a:effectLst/>
              </a:rPr>
              <a:t>​</a:t>
            </a:r>
          </a:p>
          <a:p>
            <a:pPr rtl="0" fontAlgn="base"/>
            <a:r>
              <a:rPr lang="fr-FR" sz="1600" b="0" i="0" u="none" strike="noStrike" dirty="0">
                <a:effectLst/>
              </a:rPr>
              <a:t>Au regard de votre comportement, je suis amené à vous demander de sortir de la salle maintenant pour que le match reprenne sereinement</a:t>
            </a:r>
            <a:endParaRPr lang="en-US" sz="1600" b="0" i="0" dirty="0">
              <a:effectLst/>
            </a:endParaRPr>
          </a:p>
        </p:txBody>
      </p:sp>
      <p:pic>
        <p:nvPicPr>
          <p:cNvPr id="12" name="Image 11">
            <a:extLst>
              <a:ext uri="{FF2B5EF4-FFF2-40B4-BE49-F238E27FC236}">
                <a16:creationId xmlns:a16="http://schemas.microsoft.com/office/drawing/2014/main" id="{7FA5A26A-1C8D-3297-8D09-FFE6BC5528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7055" y="5060265"/>
            <a:ext cx="2689800" cy="1315188"/>
          </a:xfrm>
          <a:prstGeom prst="rect">
            <a:avLst/>
          </a:prstGeom>
        </p:spPr>
      </p:pic>
    </p:spTree>
    <p:extLst>
      <p:ext uri="{BB962C8B-B14F-4D97-AF65-F5344CB8AC3E}">
        <p14:creationId xmlns:p14="http://schemas.microsoft.com/office/powerpoint/2010/main" val="1737971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649823"/>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4889241" y="1234673"/>
            <a:ext cx="5984034" cy="400110"/>
          </a:xfrm>
          <a:prstGeom prst="rect">
            <a:avLst/>
          </a:prstGeom>
          <a:noFill/>
        </p:spPr>
        <p:txBody>
          <a:bodyPr wrap="square" rtlCol="0">
            <a:spAutoFit/>
          </a:bodyPr>
          <a:lstStyle/>
          <a:p>
            <a:r>
              <a:rPr lang="fr-FR" sz="2000" b="1" dirty="0">
                <a:solidFill>
                  <a:schemeClr val="bg2"/>
                </a:solidFill>
              </a:rPr>
              <a:t>A NE PAS FAIRE :</a:t>
            </a:r>
          </a:p>
        </p:txBody>
      </p:sp>
      <p:sp>
        <p:nvSpPr>
          <p:cNvPr id="5" name="ZoneTexte 4">
            <a:extLst>
              <a:ext uri="{FF2B5EF4-FFF2-40B4-BE49-F238E27FC236}">
                <a16:creationId xmlns:a16="http://schemas.microsoft.com/office/drawing/2014/main" id="{A0887FE2-3B75-A6D1-4E4C-2B41EF8FC076}"/>
              </a:ext>
            </a:extLst>
          </p:cNvPr>
          <p:cNvSpPr txBox="1"/>
          <p:nvPr/>
        </p:nvSpPr>
        <p:spPr>
          <a:xfrm>
            <a:off x="4821948" y="1837675"/>
            <a:ext cx="7127657" cy="3785652"/>
          </a:xfrm>
          <a:prstGeom prst="rect">
            <a:avLst/>
          </a:prstGeom>
          <a:noFill/>
        </p:spPr>
        <p:txBody>
          <a:bodyPr wrap="square" rtlCol="0">
            <a:spAutoFit/>
          </a:bodyPr>
          <a:lstStyle/>
          <a:p>
            <a:pPr algn="just" rtl="0" fontAlgn="base">
              <a:buFont typeface="Arial" panose="020B0604020202020204" pitchFamily="34" charset="0"/>
              <a:buChar char="•"/>
            </a:pPr>
            <a:r>
              <a:rPr lang="fr-FR" sz="1600" b="1" i="0" u="none" strike="noStrike" dirty="0">
                <a:effectLst/>
              </a:rPr>
              <a:t>Hausser le ton</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Refuser d’écouter</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Contredire un individu convaincu</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Menacer, chercher à faire peur</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Juger, vexer, humilier, être trop familier</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Des gestes attitudes pouvant être perçus comme agressifs</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Utiliser  « calmez-vous! » « je comprends »</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L’humour</a:t>
            </a:r>
            <a:r>
              <a:rPr lang="en-US" sz="1600" b="0" i="0" dirty="0">
                <a:effectLst/>
              </a:rPr>
              <a:t>​</a:t>
            </a:r>
            <a:r>
              <a:rPr lang="fr-FR" sz="1600" b="0" i="0" dirty="0">
                <a:effectLst/>
              </a:rPr>
              <a:t>​</a:t>
            </a:r>
          </a:p>
        </p:txBody>
      </p:sp>
      <p:pic>
        <p:nvPicPr>
          <p:cNvPr id="7" name="Image 6">
            <a:extLst>
              <a:ext uri="{FF2B5EF4-FFF2-40B4-BE49-F238E27FC236}">
                <a16:creationId xmlns:a16="http://schemas.microsoft.com/office/drawing/2014/main" id="{F7288F73-7E4B-CDFE-3484-EB2E2BA45161}"/>
              </a:ext>
            </a:extLst>
          </p:cNvPr>
          <p:cNvPicPr>
            <a:picLocks noChangeAspect="1"/>
          </p:cNvPicPr>
          <p:nvPr/>
        </p:nvPicPr>
        <p:blipFill>
          <a:blip r:embed="rId2"/>
          <a:stretch>
            <a:fillRect/>
          </a:stretch>
        </p:blipFill>
        <p:spPr>
          <a:xfrm>
            <a:off x="790518" y="2203918"/>
            <a:ext cx="3125542" cy="2767406"/>
          </a:xfrm>
          <a:prstGeom prst="rect">
            <a:avLst/>
          </a:prstGeom>
        </p:spPr>
      </p:pic>
    </p:spTree>
    <p:extLst>
      <p:ext uri="{BB962C8B-B14F-4D97-AF65-F5344CB8AC3E}">
        <p14:creationId xmlns:p14="http://schemas.microsoft.com/office/powerpoint/2010/main" val="2965827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649823"/>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4889241" y="1234673"/>
            <a:ext cx="5984034" cy="400110"/>
          </a:xfrm>
          <a:prstGeom prst="rect">
            <a:avLst/>
          </a:prstGeom>
          <a:noFill/>
        </p:spPr>
        <p:txBody>
          <a:bodyPr wrap="square" rtlCol="0">
            <a:spAutoFit/>
          </a:bodyPr>
          <a:lstStyle/>
          <a:p>
            <a:r>
              <a:rPr lang="fr-FR" sz="2000" b="1" dirty="0">
                <a:solidFill>
                  <a:schemeClr val="bg2"/>
                </a:solidFill>
              </a:rPr>
              <a:t>A PRIVILEGIER :</a:t>
            </a:r>
          </a:p>
        </p:txBody>
      </p:sp>
      <p:sp>
        <p:nvSpPr>
          <p:cNvPr id="5" name="ZoneTexte 4">
            <a:extLst>
              <a:ext uri="{FF2B5EF4-FFF2-40B4-BE49-F238E27FC236}">
                <a16:creationId xmlns:a16="http://schemas.microsoft.com/office/drawing/2014/main" id="{A0887FE2-3B75-A6D1-4E4C-2B41EF8FC076}"/>
              </a:ext>
            </a:extLst>
          </p:cNvPr>
          <p:cNvSpPr txBox="1"/>
          <p:nvPr/>
        </p:nvSpPr>
        <p:spPr>
          <a:xfrm>
            <a:off x="4889241" y="1634783"/>
            <a:ext cx="7127657" cy="4770537"/>
          </a:xfrm>
          <a:prstGeom prst="rect">
            <a:avLst/>
          </a:prstGeom>
          <a:noFill/>
        </p:spPr>
        <p:txBody>
          <a:bodyPr wrap="square" rtlCol="0">
            <a:spAutoFit/>
          </a:bodyPr>
          <a:lstStyle/>
          <a:p>
            <a:pPr algn="just" rtl="0" fontAlgn="base">
              <a:buFont typeface="Arial" panose="020B0604020202020204" pitchFamily="34" charset="0"/>
              <a:buChar char="•"/>
            </a:pPr>
            <a:r>
              <a:rPr lang="fr-FR" sz="1600" b="1" i="0" u="none" strike="noStrike" dirty="0">
                <a:effectLst/>
              </a:rPr>
              <a:t>Être exemplaire</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Initier le dialogue</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Se montrer empathique</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Questions ouvertes</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Laisser la personne se décharger, dire ce qu'elle a à dire</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Examiner les faits</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Se montrer sûr</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Voix calme, posée, débit lent</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Neutre </a:t>
            </a:r>
            <a:r>
              <a:rPr lang="en-US" sz="1600" b="0" i="0" dirty="0">
                <a:effectLst/>
              </a:rPr>
              <a:t>​</a:t>
            </a:r>
          </a:p>
          <a:p>
            <a:pPr algn="just" rtl="0" fontAlgn="base"/>
            <a:endParaRPr lang="fr-FR" sz="1600" b="0" i="0" dirty="0">
              <a:effectLst/>
            </a:endParaRPr>
          </a:p>
          <a:p>
            <a:pPr algn="just" rtl="0" fontAlgn="base">
              <a:buFont typeface="Arial" panose="020B0604020202020204" pitchFamily="34" charset="0"/>
              <a:buChar char="•"/>
            </a:pPr>
            <a:r>
              <a:rPr lang="fr-FR" sz="1600" b="1" i="0" u="none" strike="noStrike" dirty="0">
                <a:effectLst/>
              </a:rPr>
              <a:t>Recadrer</a:t>
            </a:r>
            <a:r>
              <a:rPr lang="en-US" sz="1600" b="0" i="0" dirty="0">
                <a:effectLst/>
              </a:rPr>
              <a:t>​</a:t>
            </a:r>
            <a:r>
              <a:rPr lang="fr-FR" sz="1600" b="0" i="0" dirty="0">
                <a:effectLst/>
              </a:rPr>
              <a:t>​</a:t>
            </a:r>
          </a:p>
        </p:txBody>
      </p:sp>
      <p:pic>
        <p:nvPicPr>
          <p:cNvPr id="7" name="Image 6">
            <a:extLst>
              <a:ext uri="{FF2B5EF4-FFF2-40B4-BE49-F238E27FC236}">
                <a16:creationId xmlns:a16="http://schemas.microsoft.com/office/drawing/2014/main" id="{F7288F73-7E4B-CDFE-3484-EB2E2BA45161}"/>
              </a:ext>
            </a:extLst>
          </p:cNvPr>
          <p:cNvPicPr>
            <a:picLocks noChangeAspect="1"/>
          </p:cNvPicPr>
          <p:nvPr/>
        </p:nvPicPr>
        <p:blipFill>
          <a:blip r:embed="rId2"/>
          <a:stretch>
            <a:fillRect/>
          </a:stretch>
        </p:blipFill>
        <p:spPr>
          <a:xfrm>
            <a:off x="790518" y="2203918"/>
            <a:ext cx="3125542" cy="2767406"/>
          </a:xfrm>
          <a:prstGeom prst="rect">
            <a:avLst/>
          </a:prstGeom>
        </p:spPr>
      </p:pic>
    </p:spTree>
    <p:extLst>
      <p:ext uri="{BB962C8B-B14F-4D97-AF65-F5344CB8AC3E}">
        <p14:creationId xmlns:p14="http://schemas.microsoft.com/office/powerpoint/2010/main" val="1627650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649823"/>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2309950" y="1176158"/>
            <a:ext cx="9706948" cy="400110"/>
          </a:xfrm>
          <a:prstGeom prst="rect">
            <a:avLst/>
          </a:prstGeom>
          <a:noFill/>
        </p:spPr>
        <p:txBody>
          <a:bodyPr wrap="square" rtlCol="0">
            <a:spAutoFit/>
          </a:bodyPr>
          <a:lstStyle/>
          <a:p>
            <a:r>
              <a:rPr lang="fr-FR" sz="2000" b="1" dirty="0">
                <a:solidFill>
                  <a:schemeClr val="bg2"/>
                </a:solidFill>
              </a:rPr>
              <a:t>LE POSITIONNEMENT ADULTE / SYNCHRONISATION :</a:t>
            </a:r>
          </a:p>
        </p:txBody>
      </p:sp>
      <p:sp>
        <p:nvSpPr>
          <p:cNvPr id="2" name="Organigramme : Connecteur 1">
            <a:extLst>
              <a:ext uri="{FF2B5EF4-FFF2-40B4-BE49-F238E27FC236}">
                <a16:creationId xmlns:a16="http://schemas.microsoft.com/office/drawing/2014/main" id="{54EE51B4-08C0-160B-20BE-0A6AD26599A3}"/>
              </a:ext>
            </a:extLst>
          </p:cNvPr>
          <p:cNvSpPr/>
          <p:nvPr/>
        </p:nvSpPr>
        <p:spPr>
          <a:xfrm>
            <a:off x="5103457" y="2212046"/>
            <a:ext cx="1390650" cy="1200150"/>
          </a:xfrm>
          <a:prstGeom prst="flowChartConnector">
            <a:avLst/>
          </a:prstGeom>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t>Adulte</a:t>
            </a:r>
          </a:p>
        </p:txBody>
      </p:sp>
      <p:sp>
        <p:nvSpPr>
          <p:cNvPr id="6" name="Organigramme : Connecteur 5">
            <a:extLst>
              <a:ext uri="{FF2B5EF4-FFF2-40B4-BE49-F238E27FC236}">
                <a16:creationId xmlns:a16="http://schemas.microsoft.com/office/drawing/2014/main" id="{58D281DA-E61C-2130-83AA-40855296AC91}"/>
              </a:ext>
            </a:extLst>
          </p:cNvPr>
          <p:cNvSpPr/>
          <p:nvPr/>
        </p:nvSpPr>
        <p:spPr>
          <a:xfrm>
            <a:off x="5103457" y="3653239"/>
            <a:ext cx="1390650" cy="1200150"/>
          </a:xfrm>
          <a:prstGeom prst="flowChartConnector">
            <a:avLst/>
          </a:prstGeom>
          <a:solidFill>
            <a:schemeClr val="accent2"/>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t>Ado </a:t>
            </a:r>
            <a:r>
              <a:rPr lang="fr-FR" sz="1600"/>
              <a:t>(Parent)</a:t>
            </a:r>
            <a:endParaRPr lang="fr-FR"/>
          </a:p>
        </p:txBody>
      </p:sp>
      <p:sp>
        <p:nvSpPr>
          <p:cNvPr id="8" name="Organigramme : Connecteur 7">
            <a:extLst>
              <a:ext uri="{FF2B5EF4-FFF2-40B4-BE49-F238E27FC236}">
                <a16:creationId xmlns:a16="http://schemas.microsoft.com/office/drawing/2014/main" id="{29D97E9D-B01E-F4FE-1C7D-E9CBBE140AFB}"/>
              </a:ext>
            </a:extLst>
          </p:cNvPr>
          <p:cNvSpPr/>
          <p:nvPr/>
        </p:nvSpPr>
        <p:spPr>
          <a:xfrm>
            <a:off x="5103457" y="5008195"/>
            <a:ext cx="1390650" cy="1200150"/>
          </a:xfrm>
          <a:prstGeom prst="flowChartConnector">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t>Enfant</a:t>
            </a:r>
          </a:p>
        </p:txBody>
      </p:sp>
      <p:sp>
        <p:nvSpPr>
          <p:cNvPr id="9" name="ZoneTexte 8">
            <a:extLst>
              <a:ext uri="{FF2B5EF4-FFF2-40B4-BE49-F238E27FC236}">
                <a16:creationId xmlns:a16="http://schemas.microsoft.com/office/drawing/2014/main" id="{1FB97497-6AEA-7D5F-175A-7792F31B049E}"/>
              </a:ext>
            </a:extLst>
          </p:cNvPr>
          <p:cNvSpPr txBox="1"/>
          <p:nvPr/>
        </p:nvSpPr>
        <p:spPr>
          <a:xfrm>
            <a:off x="933061" y="2556595"/>
            <a:ext cx="4021494" cy="338554"/>
          </a:xfrm>
          <a:prstGeom prst="rect">
            <a:avLst/>
          </a:prstGeom>
          <a:noFill/>
        </p:spPr>
        <p:txBody>
          <a:bodyPr wrap="square" rtlCol="0">
            <a:spAutoFit/>
          </a:bodyPr>
          <a:lstStyle/>
          <a:p>
            <a:r>
              <a:rPr lang="fr-FR" sz="1600" b="0" i="0" u="none" strike="noStrike" dirty="0">
                <a:solidFill>
                  <a:srgbClr val="000000"/>
                </a:solidFill>
                <a:effectLst/>
              </a:rPr>
              <a:t>Analyse, réfléchit, demande, évalue… </a:t>
            </a:r>
            <a:r>
              <a:rPr lang="fr-FR" sz="1600" b="0" i="0" dirty="0">
                <a:solidFill>
                  <a:srgbClr val="000000"/>
                </a:solidFill>
                <a:effectLst/>
              </a:rPr>
              <a:t>​</a:t>
            </a:r>
            <a:endParaRPr lang="fr-FR" sz="1600" dirty="0"/>
          </a:p>
        </p:txBody>
      </p:sp>
      <p:sp>
        <p:nvSpPr>
          <p:cNvPr id="10" name="ZoneTexte 9">
            <a:extLst>
              <a:ext uri="{FF2B5EF4-FFF2-40B4-BE49-F238E27FC236}">
                <a16:creationId xmlns:a16="http://schemas.microsoft.com/office/drawing/2014/main" id="{BD9EA6BA-2417-9A49-E925-33E9F8E38EFD}"/>
              </a:ext>
            </a:extLst>
          </p:cNvPr>
          <p:cNvSpPr txBox="1"/>
          <p:nvPr/>
        </p:nvSpPr>
        <p:spPr>
          <a:xfrm>
            <a:off x="933061" y="4052328"/>
            <a:ext cx="4170396" cy="338554"/>
          </a:xfrm>
          <a:prstGeom prst="rect">
            <a:avLst/>
          </a:prstGeom>
          <a:noFill/>
        </p:spPr>
        <p:txBody>
          <a:bodyPr wrap="square" rtlCol="0">
            <a:spAutoFit/>
          </a:bodyPr>
          <a:lstStyle/>
          <a:p>
            <a:r>
              <a:rPr lang="fr-FR" sz="1600" b="0" i="0" u="none" strike="noStrike" dirty="0">
                <a:solidFill>
                  <a:srgbClr val="000000"/>
                </a:solidFill>
                <a:effectLst/>
              </a:rPr>
              <a:t>Critique, autorise, interdit, protège, sauve… </a:t>
            </a:r>
            <a:r>
              <a:rPr lang="fr-FR" sz="1600" b="0" i="0" dirty="0">
                <a:solidFill>
                  <a:srgbClr val="000000"/>
                </a:solidFill>
                <a:effectLst/>
              </a:rPr>
              <a:t>​</a:t>
            </a:r>
            <a:endParaRPr lang="fr-FR" sz="1600" dirty="0"/>
          </a:p>
        </p:txBody>
      </p:sp>
      <p:sp>
        <p:nvSpPr>
          <p:cNvPr id="11" name="ZoneTexte 10">
            <a:extLst>
              <a:ext uri="{FF2B5EF4-FFF2-40B4-BE49-F238E27FC236}">
                <a16:creationId xmlns:a16="http://schemas.microsoft.com/office/drawing/2014/main" id="{50B1B9AA-8B19-FA86-339B-94AA253CE1D0}"/>
              </a:ext>
            </a:extLst>
          </p:cNvPr>
          <p:cNvSpPr txBox="1"/>
          <p:nvPr/>
        </p:nvSpPr>
        <p:spPr>
          <a:xfrm>
            <a:off x="933061" y="5511246"/>
            <a:ext cx="4292082" cy="338554"/>
          </a:xfrm>
          <a:prstGeom prst="rect">
            <a:avLst/>
          </a:prstGeom>
          <a:noFill/>
        </p:spPr>
        <p:txBody>
          <a:bodyPr wrap="square" rtlCol="0">
            <a:spAutoFit/>
          </a:bodyPr>
          <a:lstStyle/>
          <a:p>
            <a:r>
              <a:rPr lang="fr-FR" sz="1600" b="0" i="0" u="none" strike="noStrike" dirty="0">
                <a:solidFill>
                  <a:srgbClr val="000000"/>
                </a:solidFill>
                <a:effectLst/>
              </a:rPr>
              <a:t>Se révolte, contredit, prend le contre-pied… </a:t>
            </a:r>
            <a:r>
              <a:rPr lang="fr-FR" sz="1600" b="0" i="0" dirty="0">
                <a:solidFill>
                  <a:srgbClr val="000000"/>
                </a:solidFill>
                <a:effectLst/>
              </a:rPr>
              <a:t>​</a:t>
            </a:r>
            <a:endParaRPr lang="fr-FR" sz="1600" dirty="0"/>
          </a:p>
        </p:txBody>
      </p:sp>
      <p:sp>
        <p:nvSpPr>
          <p:cNvPr id="12" name="ZoneTexte 11">
            <a:extLst>
              <a:ext uri="{FF2B5EF4-FFF2-40B4-BE49-F238E27FC236}">
                <a16:creationId xmlns:a16="http://schemas.microsoft.com/office/drawing/2014/main" id="{12BE1966-BC00-3406-9EB1-1574945D0E01}"/>
              </a:ext>
            </a:extLst>
          </p:cNvPr>
          <p:cNvSpPr txBox="1"/>
          <p:nvPr/>
        </p:nvSpPr>
        <p:spPr>
          <a:xfrm>
            <a:off x="6755363" y="2343568"/>
            <a:ext cx="4926564" cy="1077218"/>
          </a:xfrm>
          <a:prstGeom prst="rect">
            <a:avLst/>
          </a:prstGeom>
          <a:noFill/>
        </p:spPr>
        <p:txBody>
          <a:bodyPr wrap="square" rtlCol="0">
            <a:spAutoFit/>
          </a:bodyPr>
          <a:lstStyle/>
          <a:p>
            <a:pPr algn="l" rtl="0" fontAlgn="base"/>
            <a:r>
              <a:rPr lang="fr-FR" sz="1600" b="0" i="1" u="none" strike="noStrike" dirty="0">
                <a:solidFill>
                  <a:srgbClr val="000000"/>
                </a:solidFill>
                <a:effectLst/>
              </a:rPr>
              <a:t>Je ne pense pas que la situation ne nécessite mon intervention. </a:t>
            </a:r>
            <a:r>
              <a:rPr lang="en-US" sz="1600" b="0" i="0" dirty="0">
                <a:solidFill>
                  <a:srgbClr val="000000"/>
                </a:solidFill>
                <a:effectLst/>
              </a:rPr>
              <a:t>​</a:t>
            </a:r>
          </a:p>
          <a:p>
            <a:pPr algn="l" rtl="0" fontAlgn="base"/>
            <a:r>
              <a:rPr lang="fr-FR" sz="1600" b="0" i="1" u="none" strike="noStrike" dirty="0">
                <a:solidFill>
                  <a:srgbClr val="000000"/>
                </a:solidFill>
                <a:effectLst/>
              </a:rPr>
              <a:t>Pour le bien du jeu, ce n’était pas nécessaire à siffler, mais je reste attentif.</a:t>
            </a:r>
            <a:r>
              <a:rPr lang="en-US" sz="1600" b="0" i="0" dirty="0">
                <a:solidFill>
                  <a:srgbClr val="000000"/>
                </a:solidFill>
                <a:effectLst/>
              </a:rPr>
              <a:t>​</a:t>
            </a:r>
          </a:p>
        </p:txBody>
      </p:sp>
      <p:sp>
        <p:nvSpPr>
          <p:cNvPr id="13" name="ZoneTexte 12">
            <a:extLst>
              <a:ext uri="{FF2B5EF4-FFF2-40B4-BE49-F238E27FC236}">
                <a16:creationId xmlns:a16="http://schemas.microsoft.com/office/drawing/2014/main" id="{83587C7D-73E8-1615-23B3-5860FFE539D2}"/>
              </a:ext>
            </a:extLst>
          </p:cNvPr>
          <p:cNvSpPr txBox="1"/>
          <p:nvPr/>
        </p:nvSpPr>
        <p:spPr>
          <a:xfrm>
            <a:off x="6755363" y="3960926"/>
            <a:ext cx="4926564" cy="584775"/>
          </a:xfrm>
          <a:prstGeom prst="rect">
            <a:avLst/>
          </a:prstGeom>
          <a:noFill/>
        </p:spPr>
        <p:txBody>
          <a:bodyPr wrap="square" rtlCol="0">
            <a:spAutoFit/>
          </a:bodyPr>
          <a:lstStyle/>
          <a:p>
            <a:pPr algn="l" rtl="0" fontAlgn="base"/>
            <a:r>
              <a:rPr lang="fr-FR" sz="1600" b="0" i="0" u="none" strike="noStrike" dirty="0">
                <a:solidFill>
                  <a:srgbClr val="000000"/>
                </a:solidFill>
                <a:effectLst/>
              </a:rPr>
              <a:t>Moi j’arbitre toi tu joues! Tu veux mon sifflet. T’en as sifflé combien des matchs? </a:t>
            </a:r>
            <a:r>
              <a:rPr lang="fr-FR" sz="1600" b="0" i="0" dirty="0">
                <a:solidFill>
                  <a:srgbClr val="000000"/>
                </a:solidFill>
                <a:effectLst/>
              </a:rPr>
              <a:t>​</a:t>
            </a:r>
            <a:endParaRPr lang="en-US" sz="1600" b="0" i="0" dirty="0">
              <a:solidFill>
                <a:srgbClr val="000000"/>
              </a:solidFill>
              <a:effectLst/>
            </a:endParaRPr>
          </a:p>
        </p:txBody>
      </p:sp>
      <p:sp>
        <p:nvSpPr>
          <p:cNvPr id="14" name="ZoneTexte 13">
            <a:extLst>
              <a:ext uri="{FF2B5EF4-FFF2-40B4-BE49-F238E27FC236}">
                <a16:creationId xmlns:a16="http://schemas.microsoft.com/office/drawing/2014/main" id="{2B147200-DF75-CAD9-5E40-6FFC820CD6D0}"/>
              </a:ext>
            </a:extLst>
          </p:cNvPr>
          <p:cNvSpPr txBox="1"/>
          <p:nvPr/>
        </p:nvSpPr>
        <p:spPr>
          <a:xfrm>
            <a:off x="6755363" y="5388135"/>
            <a:ext cx="4926564" cy="584775"/>
          </a:xfrm>
          <a:prstGeom prst="rect">
            <a:avLst/>
          </a:prstGeom>
          <a:noFill/>
        </p:spPr>
        <p:txBody>
          <a:bodyPr wrap="square" rtlCol="0">
            <a:spAutoFit/>
          </a:bodyPr>
          <a:lstStyle/>
          <a:p>
            <a:pPr algn="l" rtl="0" fontAlgn="base"/>
            <a:r>
              <a:rPr lang="fr-FR" sz="1600" b="0" i="1" u="none" strike="noStrike" dirty="0">
                <a:solidFill>
                  <a:srgbClr val="000000"/>
                </a:solidFill>
                <a:effectLst/>
              </a:rPr>
              <a:t>Ce n’est pas ma zone. </a:t>
            </a:r>
            <a:r>
              <a:rPr lang="en-US" sz="1600" b="0" i="0" dirty="0">
                <a:solidFill>
                  <a:srgbClr val="000000"/>
                </a:solidFill>
                <a:effectLst/>
              </a:rPr>
              <a:t>​</a:t>
            </a:r>
          </a:p>
          <a:p>
            <a:pPr algn="l" rtl="0" fontAlgn="base"/>
            <a:r>
              <a:rPr lang="fr-FR" sz="1600" b="0" i="1" u="none" strike="noStrike" dirty="0">
                <a:solidFill>
                  <a:srgbClr val="000000"/>
                </a:solidFill>
                <a:effectLst/>
              </a:rPr>
              <a:t>J’te jure je l’ai vu</a:t>
            </a:r>
            <a:endParaRPr lang="en-US" sz="1600" b="0" i="0" dirty="0">
              <a:solidFill>
                <a:srgbClr val="000000"/>
              </a:solidFill>
              <a:effectLst/>
            </a:endParaRPr>
          </a:p>
        </p:txBody>
      </p:sp>
      <p:sp>
        <p:nvSpPr>
          <p:cNvPr id="15" name="ZoneTexte 14">
            <a:extLst>
              <a:ext uri="{FF2B5EF4-FFF2-40B4-BE49-F238E27FC236}">
                <a16:creationId xmlns:a16="http://schemas.microsoft.com/office/drawing/2014/main" id="{995ABCDB-D01F-861B-20FB-AFDC1DF41596}"/>
              </a:ext>
            </a:extLst>
          </p:cNvPr>
          <p:cNvSpPr txBox="1"/>
          <p:nvPr/>
        </p:nvSpPr>
        <p:spPr>
          <a:xfrm>
            <a:off x="6755363" y="1650326"/>
            <a:ext cx="4926564" cy="338554"/>
          </a:xfrm>
          <a:prstGeom prst="rect">
            <a:avLst/>
          </a:prstGeom>
          <a:noFill/>
        </p:spPr>
        <p:txBody>
          <a:bodyPr wrap="square" rtlCol="0">
            <a:spAutoFit/>
          </a:bodyPr>
          <a:lstStyle/>
          <a:p>
            <a:pPr algn="l" rtl="0" fontAlgn="base"/>
            <a:r>
              <a:rPr lang="fr-FR" sz="1600" b="0" i="1" u="none" strike="noStrike" dirty="0">
                <a:solidFill>
                  <a:srgbClr val="000000"/>
                </a:solidFill>
                <a:effectLst/>
              </a:rPr>
              <a:t>Eh m’sieur l’arbitre, faut siffler là! </a:t>
            </a:r>
            <a:r>
              <a:rPr lang="fr-FR" sz="1600" b="0" i="0" dirty="0">
                <a:solidFill>
                  <a:srgbClr val="000000"/>
                </a:solidFill>
                <a:effectLst/>
              </a:rPr>
              <a:t>​</a:t>
            </a:r>
            <a:endParaRPr lang="en-US" sz="1600" b="0" i="0" dirty="0">
              <a:solidFill>
                <a:srgbClr val="000000"/>
              </a:solidFill>
              <a:effectLst/>
            </a:endParaRPr>
          </a:p>
        </p:txBody>
      </p:sp>
    </p:spTree>
    <p:extLst>
      <p:ext uri="{BB962C8B-B14F-4D97-AF65-F5344CB8AC3E}">
        <p14:creationId xmlns:p14="http://schemas.microsoft.com/office/powerpoint/2010/main" val="3875715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509390"/>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2330806" y="1303332"/>
            <a:ext cx="9706948" cy="400110"/>
          </a:xfrm>
          <a:prstGeom prst="rect">
            <a:avLst/>
          </a:prstGeom>
          <a:noFill/>
        </p:spPr>
        <p:txBody>
          <a:bodyPr wrap="square" rtlCol="0">
            <a:spAutoFit/>
          </a:bodyPr>
          <a:lstStyle/>
          <a:p>
            <a:r>
              <a:rPr lang="fr-FR" sz="2000" b="1" dirty="0">
                <a:solidFill>
                  <a:schemeClr val="bg2"/>
                </a:solidFill>
              </a:rPr>
              <a:t>LE POSITIONNEMENT ADULTE / SYNCHRONISATION :</a:t>
            </a:r>
          </a:p>
        </p:txBody>
      </p:sp>
      <p:sp>
        <p:nvSpPr>
          <p:cNvPr id="2" name="Organigramme : Connecteur 1">
            <a:extLst>
              <a:ext uri="{FF2B5EF4-FFF2-40B4-BE49-F238E27FC236}">
                <a16:creationId xmlns:a16="http://schemas.microsoft.com/office/drawing/2014/main" id="{54EE51B4-08C0-160B-20BE-0A6AD26599A3}"/>
              </a:ext>
            </a:extLst>
          </p:cNvPr>
          <p:cNvSpPr/>
          <p:nvPr/>
        </p:nvSpPr>
        <p:spPr>
          <a:xfrm>
            <a:off x="2108330" y="2230708"/>
            <a:ext cx="1390650" cy="1200150"/>
          </a:xfrm>
          <a:prstGeom prst="flowChartConnector">
            <a:avLst/>
          </a:prstGeom>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t>Adulte</a:t>
            </a:r>
          </a:p>
        </p:txBody>
      </p:sp>
      <p:sp>
        <p:nvSpPr>
          <p:cNvPr id="6" name="Organigramme : Connecteur 5">
            <a:extLst>
              <a:ext uri="{FF2B5EF4-FFF2-40B4-BE49-F238E27FC236}">
                <a16:creationId xmlns:a16="http://schemas.microsoft.com/office/drawing/2014/main" id="{58D281DA-E61C-2130-83AA-40855296AC91}"/>
              </a:ext>
            </a:extLst>
          </p:cNvPr>
          <p:cNvSpPr/>
          <p:nvPr/>
        </p:nvSpPr>
        <p:spPr>
          <a:xfrm>
            <a:off x="2108330" y="3671901"/>
            <a:ext cx="1390650" cy="1200150"/>
          </a:xfrm>
          <a:prstGeom prst="flowChartConnector">
            <a:avLst/>
          </a:prstGeom>
          <a:solidFill>
            <a:schemeClr val="accent2"/>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t>Ado </a:t>
            </a:r>
            <a:r>
              <a:rPr lang="fr-FR" sz="1600"/>
              <a:t>(Parent)</a:t>
            </a:r>
            <a:endParaRPr lang="fr-FR"/>
          </a:p>
        </p:txBody>
      </p:sp>
      <p:sp>
        <p:nvSpPr>
          <p:cNvPr id="8" name="Organigramme : Connecteur 7">
            <a:extLst>
              <a:ext uri="{FF2B5EF4-FFF2-40B4-BE49-F238E27FC236}">
                <a16:creationId xmlns:a16="http://schemas.microsoft.com/office/drawing/2014/main" id="{29D97E9D-B01E-F4FE-1C7D-E9CBBE140AFB}"/>
              </a:ext>
            </a:extLst>
          </p:cNvPr>
          <p:cNvSpPr/>
          <p:nvPr/>
        </p:nvSpPr>
        <p:spPr>
          <a:xfrm>
            <a:off x="2108330" y="5026857"/>
            <a:ext cx="1390650" cy="1200150"/>
          </a:xfrm>
          <a:prstGeom prst="flowChartConnector">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t>Enfant</a:t>
            </a:r>
          </a:p>
        </p:txBody>
      </p:sp>
      <p:sp>
        <p:nvSpPr>
          <p:cNvPr id="5" name="Organigramme : Connecteur 4">
            <a:extLst>
              <a:ext uri="{FF2B5EF4-FFF2-40B4-BE49-F238E27FC236}">
                <a16:creationId xmlns:a16="http://schemas.microsoft.com/office/drawing/2014/main" id="{690F46E4-AB54-55B9-2C90-D5D567E790EE}"/>
              </a:ext>
            </a:extLst>
          </p:cNvPr>
          <p:cNvSpPr/>
          <p:nvPr/>
        </p:nvSpPr>
        <p:spPr>
          <a:xfrm>
            <a:off x="7373906" y="2230708"/>
            <a:ext cx="1390650" cy="1200150"/>
          </a:xfrm>
          <a:prstGeom prst="flowChartConnector">
            <a:avLst/>
          </a:prstGeom>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t>Adulte</a:t>
            </a:r>
          </a:p>
        </p:txBody>
      </p:sp>
      <p:sp>
        <p:nvSpPr>
          <p:cNvPr id="7" name="Organigramme : Connecteur 6">
            <a:extLst>
              <a:ext uri="{FF2B5EF4-FFF2-40B4-BE49-F238E27FC236}">
                <a16:creationId xmlns:a16="http://schemas.microsoft.com/office/drawing/2014/main" id="{4A70711D-711F-EA81-229A-E5A394AD2502}"/>
              </a:ext>
            </a:extLst>
          </p:cNvPr>
          <p:cNvSpPr/>
          <p:nvPr/>
        </p:nvSpPr>
        <p:spPr>
          <a:xfrm>
            <a:off x="7373906" y="3671901"/>
            <a:ext cx="1390650" cy="1200150"/>
          </a:xfrm>
          <a:prstGeom prst="flowChartConnector">
            <a:avLst/>
          </a:prstGeom>
          <a:solidFill>
            <a:schemeClr val="accent2"/>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t>Ado </a:t>
            </a:r>
            <a:r>
              <a:rPr lang="fr-FR" sz="1600"/>
              <a:t>(Parent)</a:t>
            </a:r>
            <a:endParaRPr lang="fr-FR"/>
          </a:p>
        </p:txBody>
      </p:sp>
      <p:sp>
        <p:nvSpPr>
          <p:cNvPr id="16" name="Organigramme : Connecteur 15">
            <a:extLst>
              <a:ext uri="{FF2B5EF4-FFF2-40B4-BE49-F238E27FC236}">
                <a16:creationId xmlns:a16="http://schemas.microsoft.com/office/drawing/2014/main" id="{D6AFE8B6-47BE-C745-106C-3A5CAC2DC244}"/>
              </a:ext>
            </a:extLst>
          </p:cNvPr>
          <p:cNvSpPr/>
          <p:nvPr/>
        </p:nvSpPr>
        <p:spPr>
          <a:xfrm>
            <a:off x="7373906" y="5026857"/>
            <a:ext cx="1390650" cy="1200150"/>
          </a:xfrm>
          <a:prstGeom prst="flowChartConnector">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t>Enfant</a:t>
            </a:r>
          </a:p>
        </p:txBody>
      </p:sp>
      <p:sp>
        <p:nvSpPr>
          <p:cNvPr id="17" name="Flèche : double flèche horizontale 16">
            <a:extLst>
              <a:ext uri="{FF2B5EF4-FFF2-40B4-BE49-F238E27FC236}">
                <a16:creationId xmlns:a16="http://schemas.microsoft.com/office/drawing/2014/main" id="{9730A5C6-F87C-40B6-13AF-55527F768ACF}"/>
              </a:ext>
            </a:extLst>
          </p:cNvPr>
          <p:cNvSpPr/>
          <p:nvPr/>
        </p:nvSpPr>
        <p:spPr>
          <a:xfrm>
            <a:off x="3688605" y="2666082"/>
            <a:ext cx="3495675" cy="329401"/>
          </a:xfrm>
          <a:prstGeom prst="leftRightArrow">
            <a:avLst/>
          </a:prstGeom>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8" name="Flèche : courbe vers la droite 17">
            <a:extLst>
              <a:ext uri="{FF2B5EF4-FFF2-40B4-BE49-F238E27FC236}">
                <a16:creationId xmlns:a16="http://schemas.microsoft.com/office/drawing/2014/main" id="{76CB6BFE-B940-FEF5-FAE4-73F03356CB77}"/>
              </a:ext>
            </a:extLst>
          </p:cNvPr>
          <p:cNvSpPr/>
          <p:nvPr/>
        </p:nvSpPr>
        <p:spPr>
          <a:xfrm rot="10800000">
            <a:off x="9017456" y="2474966"/>
            <a:ext cx="952500" cy="1666875"/>
          </a:xfrm>
          <a:prstGeom prst="curvedRightArrow">
            <a:avLst>
              <a:gd name="adj1" fmla="val 25000"/>
              <a:gd name="adj2" fmla="val 52016"/>
              <a:gd name="adj3" fmla="val 25000"/>
            </a:avLst>
          </a:prstGeom>
          <a:solidFill>
            <a:schemeClr val="accent2"/>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9" name="Flèche : courbe vers la droite 18">
            <a:extLst>
              <a:ext uri="{FF2B5EF4-FFF2-40B4-BE49-F238E27FC236}">
                <a16:creationId xmlns:a16="http://schemas.microsoft.com/office/drawing/2014/main" id="{5A04FDA6-2E09-5DBA-C3A2-51B4FD3728E2}"/>
              </a:ext>
            </a:extLst>
          </p:cNvPr>
          <p:cNvSpPr/>
          <p:nvPr/>
        </p:nvSpPr>
        <p:spPr>
          <a:xfrm rot="10800000">
            <a:off x="10150929" y="2534184"/>
            <a:ext cx="952500" cy="3334278"/>
          </a:xfrm>
          <a:prstGeom prst="curvedRightArrow">
            <a:avLst>
              <a:gd name="adj1" fmla="val 25000"/>
              <a:gd name="adj2" fmla="val 52016"/>
              <a:gd name="adj3" fmla="val 25000"/>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20" name="ZoneTexte 19">
            <a:extLst>
              <a:ext uri="{FF2B5EF4-FFF2-40B4-BE49-F238E27FC236}">
                <a16:creationId xmlns:a16="http://schemas.microsoft.com/office/drawing/2014/main" id="{ECC16EC5-3CB4-A779-7693-E4E134764436}"/>
              </a:ext>
            </a:extLst>
          </p:cNvPr>
          <p:cNvSpPr txBox="1"/>
          <p:nvPr/>
        </p:nvSpPr>
        <p:spPr>
          <a:xfrm>
            <a:off x="2531950" y="1831143"/>
            <a:ext cx="1580275" cy="369332"/>
          </a:xfrm>
          <a:prstGeom prst="rect">
            <a:avLst/>
          </a:prstGeom>
          <a:noFill/>
        </p:spPr>
        <p:txBody>
          <a:bodyPr wrap="square" rtlCol="0">
            <a:spAutoFit/>
          </a:bodyPr>
          <a:lstStyle/>
          <a:p>
            <a:r>
              <a:rPr lang="fr-FR" i="1" dirty="0"/>
              <a:t>MOI</a:t>
            </a:r>
          </a:p>
        </p:txBody>
      </p:sp>
      <p:sp>
        <p:nvSpPr>
          <p:cNvPr id="21" name="ZoneTexte 20">
            <a:extLst>
              <a:ext uri="{FF2B5EF4-FFF2-40B4-BE49-F238E27FC236}">
                <a16:creationId xmlns:a16="http://schemas.microsoft.com/office/drawing/2014/main" id="{2C22694C-1D1B-42E4-3CD3-D5D163BA69B3}"/>
              </a:ext>
            </a:extLst>
          </p:cNvPr>
          <p:cNvSpPr txBox="1"/>
          <p:nvPr/>
        </p:nvSpPr>
        <p:spPr>
          <a:xfrm>
            <a:off x="7599543" y="1837506"/>
            <a:ext cx="1580275" cy="369332"/>
          </a:xfrm>
          <a:prstGeom prst="rect">
            <a:avLst/>
          </a:prstGeom>
          <a:noFill/>
        </p:spPr>
        <p:txBody>
          <a:bodyPr wrap="square" rtlCol="0">
            <a:spAutoFit/>
          </a:bodyPr>
          <a:lstStyle/>
          <a:p>
            <a:r>
              <a:rPr lang="fr-FR" i="1" dirty="0"/>
              <a:t>L’AUTRE</a:t>
            </a:r>
          </a:p>
        </p:txBody>
      </p:sp>
    </p:spTree>
    <p:extLst>
      <p:ext uri="{BB962C8B-B14F-4D97-AF65-F5344CB8AC3E}">
        <p14:creationId xmlns:p14="http://schemas.microsoft.com/office/powerpoint/2010/main" val="2656273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509390"/>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4952708" y="1177265"/>
            <a:ext cx="2577096" cy="400110"/>
          </a:xfrm>
          <a:prstGeom prst="rect">
            <a:avLst/>
          </a:prstGeom>
          <a:noFill/>
        </p:spPr>
        <p:txBody>
          <a:bodyPr wrap="square" rtlCol="0">
            <a:spAutoFit/>
          </a:bodyPr>
          <a:lstStyle/>
          <a:p>
            <a:r>
              <a:rPr lang="fr-FR" sz="2000" b="1" dirty="0">
                <a:solidFill>
                  <a:schemeClr val="bg2"/>
                </a:solidFill>
              </a:rPr>
              <a:t>L’ASSERTIVITE</a:t>
            </a:r>
          </a:p>
        </p:txBody>
      </p:sp>
      <p:sp>
        <p:nvSpPr>
          <p:cNvPr id="9" name="AutoShape 8">
            <a:extLst>
              <a:ext uri="{FF2B5EF4-FFF2-40B4-BE49-F238E27FC236}">
                <a16:creationId xmlns:a16="http://schemas.microsoft.com/office/drawing/2014/main" id="{BA5B30A4-51E3-3A82-BE5A-A1B5160E71AC}"/>
              </a:ext>
            </a:extLst>
          </p:cNvPr>
          <p:cNvSpPr>
            <a:spLocks noChangeArrowheads="1"/>
          </p:cNvSpPr>
          <p:nvPr/>
        </p:nvSpPr>
        <p:spPr bwMode="auto">
          <a:xfrm>
            <a:off x="3700539" y="2270996"/>
            <a:ext cx="2301875" cy="1055608"/>
          </a:xfrm>
          <a:prstGeom prst="flowChartAlternateProcess">
            <a:avLst/>
          </a:prstGeom>
          <a:noFill/>
          <a:ln w="9525">
            <a:noFill/>
            <a:miter lim="800000"/>
            <a:headEnd/>
            <a:tailEnd/>
          </a:ln>
          <a:effectLst/>
        </p:spPr>
        <p:txBody>
          <a:bodyPr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b="1" dirty="0">
                <a:latin typeface="Arial" panose="020B0604020202020204" pitchFamily="34" charset="0"/>
                <a:cs typeface="Arial" panose="020B0604020202020204" pitchFamily="34" charset="0"/>
              </a:rPr>
              <a:t>Attitude </a:t>
            </a:r>
          </a:p>
          <a:p>
            <a:pPr algn="ctr"/>
            <a:r>
              <a:rPr lang="fr-FR" sz="2800" b="1" dirty="0">
                <a:latin typeface="Arial" panose="020B0604020202020204" pitchFamily="34" charset="0"/>
                <a:cs typeface="Arial" panose="020B0604020202020204" pitchFamily="34" charset="0"/>
              </a:rPr>
              <a:t>d’écoute </a:t>
            </a:r>
            <a:endParaRPr lang="fr-FR" sz="3200" b="1" dirty="0">
              <a:latin typeface="Arial" panose="020B0604020202020204" pitchFamily="34" charset="0"/>
              <a:cs typeface="Arial" panose="020B0604020202020204" pitchFamily="34" charset="0"/>
            </a:endParaRPr>
          </a:p>
        </p:txBody>
      </p:sp>
      <p:sp>
        <p:nvSpPr>
          <p:cNvPr id="10" name="AutoShape 9">
            <a:extLst>
              <a:ext uri="{FF2B5EF4-FFF2-40B4-BE49-F238E27FC236}">
                <a16:creationId xmlns:a16="http://schemas.microsoft.com/office/drawing/2014/main" id="{85B2BCB0-D146-C76B-356C-5ADCDFC6F9FA}"/>
              </a:ext>
            </a:extLst>
          </p:cNvPr>
          <p:cNvSpPr>
            <a:spLocks noChangeArrowheads="1"/>
          </p:cNvSpPr>
          <p:nvPr/>
        </p:nvSpPr>
        <p:spPr bwMode="auto">
          <a:xfrm>
            <a:off x="6267111" y="2270996"/>
            <a:ext cx="2660651" cy="1055608"/>
          </a:xfrm>
          <a:prstGeom prst="flowChartAlternateProcess">
            <a:avLst/>
          </a:prstGeom>
          <a:noFill/>
          <a:ln w="9525">
            <a:noFill/>
            <a:miter lim="800000"/>
            <a:headEnd/>
            <a:tailEnd/>
          </a:ln>
          <a:effectLst/>
        </p:spPr>
        <p:txBody>
          <a:bodyPr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b="1" dirty="0">
                <a:latin typeface="Arial" panose="020B0604020202020204" pitchFamily="34" charset="0"/>
                <a:cs typeface="Arial" panose="020B0604020202020204" pitchFamily="34" charset="0"/>
              </a:rPr>
              <a:t>Attitude d’affirmation</a:t>
            </a:r>
          </a:p>
        </p:txBody>
      </p:sp>
      <p:sp>
        <p:nvSpPr>
          <p:cNvPr id="11" name="AutoShape 10">
            <a:extLst>
              <a:ext uri="{FF2B5EF4-FFF2-40B4-BE49-F238E27FC236}">
                <a16:creationId xmlns:a16="http://schemas.microsoft.com/office/drawing/2014/main" id="{0B62B95A-F359-0E2F-790D-5A6C397AD290}"/>
              </a:ext>
            </a:extLst>
          </p:cNvPr>
          <p:cNvSpPr>
            <a:spLocks noChangeArrowheads="1"/>
          </p:cNvSpPr>
          <p:nvPr/>
        </p:nvSpPr>
        <p:spPr bwMode="auto">
          <a:xfrm>
            <a:off x="2757523" y="4120263"/>
            <a:ext cx="3275233" cy="1191816"/>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latin typeface="Arial" panose="020B0604020202020204" pitchFamily="34" charset="0"/>
                <a:cs typeface="Arial" panose="020B0604020202020204" pitchFamily="34" charset="0"/>
              </a:rPr>
              <a:t>Comprendre  </a:t>
            </a:r>
          </a:p>
          <a:p>
            <a:pPr algn="ctr"/>
            <a:r>
              <a:rPr lang="fr-FR" sz="1600" b="1" dirty="0">
                <a:latin typeface="Arial" panose="020B0604020202020204" pitchFamily="34" charset="0"/>
                <a:cs typeface="Arial" panose="020B0604020202020204" pitchFamily="34" charset="0"/>
              </a:rPr>
              <a:t>Mettre en confiance</a:t>
            </a:r>
          </a:p>
          <a:p>
            <a:pPr algn="ctr"/>
            <a:r>
              <a:rPr lang="fr-FR" sz="1600" b="1" dirty="0">
                <a:latin typeface="Arial" panose="020B0604020202020204" pitchFamily="34" charset="0"/>
                <a:cs typeface="Arial" panose="020B0604020202020204" pitchFamily="34" charset="0"/>
              </a:rPr>
              <a:t>Rassurer </a:t>
            </a:r>
          </a:p>
          <a:p>
            <a:pPr algn="ctr"/>
            <a:r>
              <a:rPr lang="fr-FR" sz="1600" b="1" dirty="0">
                <a:latin typeface="Arial" panose="020B0604020202020204" pitchFamily="34" charset="0"/>
                <a:cs typeface="Arial" panose="020B0604020202020204" pitchFamily="34" charset="0"/>
              </a:rPr>
              <a:t>Expliquer  </a:t>
            </a:r>
          </a:p>
        </p:txBody>
      </p:sp>
      <p:sp>
        <p:nvSpPr>
          <p:cNvPr id="12" name="Rectangle 11">
            <a:extLst>
              <a:ext uri="{FF2B5EF4-FFF2-40B4-BE49-F238E27FC236}">
                <a16:creationId xmlns:a16="http://schemas.microsoft.com/office/drawing/2014/main" id="{C58D08EA-B6F1-99D7-2FC7-F60179D71131}"/>
              </a:ext>
            </a:extLst>
          </p:cNvPr>
          <p:cNvSpPr>
            <a:spLocks noChangeArrowheads="1"/>
          </p:cNvSpPr>
          <p:nvPr/>
        </p:nvSpPr>
        <p:spPr bwMode="auto">
          <a:xfrm>
            <a:off x="10473717" y="1352550"/>
            <a:ext cx="421992"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fr-FR" sz="2400" b="1">
                <a:solidFill>
                  <a:srgbClr val="C00000"/>
                </a:solidFill>
                <a:latin typeface="Arial" panose="020B0604020202020204" pitchFamily="34" charset="0"/>
                <a:cs typeface="Arial" panose="020B0604020202020204" pitchFamily="34" charset="0"/>
              </a:rPr>
              <a:t>A</a:t>
            </a:r>
          </a:p>
          <a:p>
            <a:pPr algn="ctr" eaLnBrk="0" hangingPunct="0"/>
            <a:r>
              <a:rPr lang="fr-FR" sz="2400" b="1">
                <a:solidFill>
                  <a:srgbClr val="C00000"/>
                </a:solidFill>
                <a:latin typeface="Arial" panose="020B0604020202020204" pitchFamily="34" charset="0"/>
                <a:cs typeface="Arial" panose="020B0604020202020204" pitchFamily="34" charset="0"/>
              </a:rPr>
              <a:t>G</a:t>
            </a:r>
          </a:p>
          <a:p>
            <a:pPr algn="ctr" eaLnBrk="0" hangingPunct="0"/>
            <a:r>
              <a:rPr lang="fr-FR" sz="2400" b="1">
                <a:solidFill>
                  <a:srgbClr val="C00000"/>
                </a:solidFill>
                <a:latin typeface="Arial" panose="020B0604020202020204" pitchFamily="34" charset="0"/>
                <a:cs typeface="Arial" panose="020B0604020202020204" pitchFamily="34" charset="0"/>
              </a:rPr>
              <a:t>R</a:t>
            </a:r>
          </a:p>
          <a:p>
            <a:pPr algn="ctr" eaLnBrk="0" hangingPunct="0"/>
            <a:r>
              <a:rPr lang="fr-FR" sz="2400" b="1">
                <a:solidFill>
                  <a:srgbClr val="C00000"/>
                </a:solidFill>
                <a:latin typeface="Arial" panose="020B0604020202020204" pitchFamily="34" charset="0"/>
                <a:cs typeface="Arial" panose="020B0604020202020204" pitchFamily="34" charset="0"/>
              </a:rPr>
              <a:t>E</a:t>
            </a:r>
          </a:p>
          <a:p>
            <a:pPr algn="ctr" eaLnBrk="0" hangingPunct="0"/>
            <a:r>
              <a:rPr lang="fr-FR" sz="2400" b="1">
                <a:solidFill>
                  <a:srgbClr val="C00000"/>
                </a:solidFill>
                <a:latin typeface="Arial" panose="020B0604020202020204" pitchFamily="34" charset="0"/>
                <a:cs typeface="Arial" panose="020B0604020202020204" pitchFamily="34" charset="0"/>
              </a:rPr>
              <a:t>S</a:t>
            </a:r>
          </a:p>
          <a:p>
            <a:pPr algn="ctr" eaLnBrk="0" hangingPunct="0"/>
            <a:r>
              <a:rPr lang="fr-FR" sz="2400" b="1">
                <a:solidFill>
                  <a:srgbClr val="C00000"/>
                </a:solidFill>
                <a:latin typeface="Arial" panose="020B0604020202020204" pitchFamily="34" charset="0"/>
                <a:cs typeface="Arial" panose="020B0604020202020204" pitchFamily="34" charset="0"/>
              </a:rPr>
              <a:t>S</a:t>
            </a:r>
          </a:p>
          <a:p>
            <a:pPr algn="ctr" eaLnBrk="0" hangingPunct="0"/>
            <a:r>
              <a:rPr lang="fr-FR" sz="2400" b="1">
                <a:solidFill>
                  <a:srgbClr val="C00000"/>
                </a:solidFill>
                <a:latin typeface="Arial" panose="020B0604020202020204" pitchFamily="34" charset="0"/>
                <a:cs typeface="Arial" panose="020B0604020202020204" pitchFamily="34" charset="0"/>
              </a:rPr>
              <a:t>I</a:t>
            </a:r>
          </a:p>
          <a:p>
            <a:pPr algn="ctr" eaLnBrk="0" hangingPunct="0"/>
            <a:r>
              <a:rPr lang="fr-FR" sz="2400" b="1">
                <a:solidFill>
                  <a:srgbClr val="C00000"/>
                </a:solidFill>
                <a:latin typeface="Arial" panose="020B0604020202020204" pitchFamily="34" charset="0"/>
                <a:cs typeface="Arial" panose="020B0604020202020204" pitchFamily="34" charset="0"/>
              </a:rPr>
              <a:t>V</a:t>
            </a:r>
          </a:p>
          <a:p>
            <a:pPr algn="ctr" eaLnBrk="0" hangingPunct="0"/>
            <a:r>
              <a:rPr lang="fr-FR" sz="2400" b="1">
                <a:solidFill>
                  <a:srgbClr val="C00000"/>
                </a:solidFill>
                <a:latin typeface="Arial" panose="020B0604020202020204" pitchFamily="34" charset="0"/>
                <a:cs typeface="Arial" panose="020B0604020202020204" pitchFamily="34" charset="0"/>
              </a:rPr>
              <a:t>I</a:t>
            </a:r>
          </a:p>
          <a:p>
            <a:pPr algn="ctr" eaLnBrk="0" hangingPunct="0"/>
            <a:r>
              <a:rPr lang="fr-FR" sz="2400" b="1">
                <a:solidFill>
                  <a:srgbClr val="C00000"/>
                </a:solidFill>
                <a:latin typeface="Arial" panose="020B0604020202020204" pitchFamily="34" charset="0"/>
                <a:cs typeface="Arial" panose="020B0604020202020204" pitchFamily="34" charset="0"/>
              </a:rPr>
              <a:t>T</a:t>
            </a:r>
          </a:p>
          <a:p>
            <a:pPr algn="ctr" eaLnBrk="0" hangingPunct="0"/>
            <a:r>
              <a:rPr lang="fr-FR" sz="2400" b="1">
                <a:solidFill>
                  <a:srgbClr val="C00000"/>
                </a:solidFill>
                <a:latin typeface="Arial" panose="020B0604020202020204" pitchFamily="34" charset="0"/>
                <a:cs typeface="Arial" panose="020B0604020202020204" pitchFamily="34" charset="0"/>
              </a:rPr>
              <a:t>E</a:t>
            </a:r>
          </a:p>
        </p:txBody>
      </p:sp>
      <p:sp>
        <p:nvSpPr>
          <p:cNvPr id="13" name="Rectangle 12">
            <a:extLst>
              <a:ext uri="{FF2B5EF4-FFF2-40B4-BE49-F238E27FC236}">
                <a16:creationId xmlns:a16="http://schemas.microsoft.com/office/drawing/2014/main" id="{DBA41393-2683-6787-F83F-F4E9E29E94C2}"/>
              </a:ext>
            </a:extLst>
          </p:cNvPr>
          <p:cNvSpPr>
            <a:spLocks noChangeArrowheads="1"/>
          </p:cNvSpPr>
          <p:nvPr/>
        </p:nvSpPr>
        <p:spPr bwMode="auto">
          <a:xfrm>
            <a:off x="1296290" y="1537494"/>
            <a:ext cx="439575"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fr-FR" sz="2400" b="1">
                <a:solidFill>
                  <a:srgbClr val="C00000"/>
                </a:solidFill>
                <a:latin typeface="Arial" panose="020B0604020202020204" pitchFamily="34" charset="0"/>
                <a:cs typeface="Arial" panose="020B0604020202020204" pitchFamily="34" charset="0"/>
              </a:rPr>
              <a:t>S</a:t>
            </a:r>
          </a:p>
          <a:p>
            <a:pPr algn="ctr" eaLnBrk="0" hangingPunct="0"/>
            <a:r>
              <a:rPr lang="fr-FR" sz="2400" b="1">
                <a:solidFill>
                  <a:srgbClr val="C00000"/>
                </a:solidFill>
                <a:latin typeface="Arial" panose="020B0604020202020204" pitchFamily="34" charset="0"/>
                <a:cs typeface="Arial" panose="020B0604020202020204" pitchFamily="34" charset="0"/>
              </a:rPr>
              <a:t>O</a:t>
            </a:r>
          </a:p>
          <a:p>
            <a:pPr algn="ctr" eaLnBrk="0" hangingPunct="0"/>
            <a:r>
              <a:rPr lang="fr-FR" sz="2400" b="1">
                <a:solidFill>
                  <a:srgbClr val="C00000"/>
                </a:solidFill>
                <a:latin typeface="Arial" panose="020B0604020202020204" pitchFamily="34" charset="0"/>
                <a:cs typeface="Arial" panose="020B0604020202020204" pitchFamily="34" charset="0"/>
              </a:rPr>
              <a:t>U</a:t>
            </a:r>
          </a:p>
          <a:p>
            <a:pPr algn="ctr" eaLnBrk="0" hangingPunct="0"/>
            <a:r>
              <a:rPr lang="fr-FR" sz="2400" b="1">
                <a:solidFill>
                  <a:srgbClr val="C00000"/>
                </a:solidFill>
                <a:latin typeface="Arial" panose="020B0604020202020204" pitchFamily="34" charset="0"/>
                <a:cs typeface="Arial" panose="020B0604020202020204" pitchFamily="34" charset="0"/>
              </a:rPr>
              <a:t>M</a:t>
            </a:r>
          </a:p>
          <a:p>
            <a:pPr algn="ctr" eaLnBrk="0" hangingPunct="0"/>
            <a:r>
              <a:rPr lang="fr-FR" sz="2400" b="1">
                <a:solidFill>
                  <a:srgbClr val="C00000"/>
                </a:solidFill>
                <a:latin typeface="Arial" panose="020B0604020202020204" pitchFamily="34" charset="0"/>
                <a:cs typeface="Arial" panose="020B0604020202020204" pitchFamily="34" charset="0"/>
              </a:rPr>
              <a:t>I</a:t>
            </a:r>
          </a:p>
          <a:p>
            <a:pPr algn="ctr" eaLnBrk="0" hangingPunct="0"/>
            <a:r>
              <a:rPr lang="fr-FR" sz="2400" b="1">
                <a:solidFill>
                  <a:srgbClr val="C00000"/>
                </a:solidFill>
                <a:latin typeface="Arial" panose="020B0604020202020204" pitchFamily="34" charset="0"/>
                <a:cs typeface="Arial" panose="020B0604020202020204" pitchFamily="34" charset="0"/>
              </a:rPr>
              <a:t>S</a:t>
            </a:r>
          </a:p>
          <a:p>
            <a:pPr algn="ctr" eaLnBrk="0" hangingPunct="0"/>
            <a:r>
              <a:rPr lang="fr-FR" sz="2400" b="1">
                <a:solidFill>
                  <a:srgbClr val="C00000"/>
                </a:solidFill>
                <a:latin typeface="Arial" panose="020B0604020202020204" pitchFamily="34" charset="0"/>
                <a:cs typeface="Arial" panose="020B0604020202020204" pitchFamily="34" charset="0"/>
              </a:rPr>
              <a:t>S</a:t>
            </a:r>
          </a:p>
          <a:p>
            <a:pPr algn="ctr" eaLnBrk="0" hangingPunct="0"/>
            <a:r>
              <a:rPr lang="fr-FR" sz="2400" b="1">
                <a:solidFill>
                  <a:srgbClr val="C00000"/>
                </a:solidFill>
                <a:latin typeface="Arial" panose="020B0604020202020204" pitchFamily="34" charset="0"/>
                <a:cs typeface="Arial" panose="020B0604020202020204" pitchFamily="34" charset="0"/>
              </a:rPr>
              <a:t>I</a:t>
            </a:r>
          </a:p>
          <a:p>
            <a:pPr algn="ctr" eaLnBrk="0" hangingPunct="0"/>
            <a:r>
              <a:rPr lang="fr-FR" sz="2400" b="1">
                <a:solidFill>
                  <a:srgbClr val="C00000"/>
                </a:solidFill>
                <a:latin typeface="Arial" panose="020B0604020202020204" pitchFamily="34" charset="0"/>
                <a:cs typeface="Arial" panose="020B0604020202020204" pitchFamily="34" charset="0"/>
              </a:rPr>
              <a:t>O</a:t>
            </a:r>
          </a:p>
          <a:p>
            <a:pPr algn="ctr" eaLnBrk="0" hangingPunct="0"/>
            <a:r>
              <a:rPr lang="fr-FR" sz="2400" b="1">
                <a:solidFill>
                  <a:srgbClr val="C00000"/>
                </a:solidFill>
                <a:latin typeface="Arial" panose="020B0604020202020204" pitchFamily="34" charset="0"/>
                <a:cs typeface="Arial" panose="020B0604020202020204" pitchFamily="34" charset="0"/>
              </a:rPr>
              <a:t>N</a:t>
            </a:r>
          </a:p>
        </p:txBody>
      </p:sp>
      <p:sp>
        <p:nvSpPr>
          <p:cNvPr id="14" name="AutoShape 11">
            <a:extLst>
              <a:ext uri="{FF2B5EF4-FFF2-40B4-BE49-F238E27FC236}">
                <a16:creationId xmlns:a16="http://schemas.microsoft.com/office/drawing/2014/main" id="{5EA2098B-AFF9-5358-3306-3ECC1DD072E0}"/>
              </a:ext>
            </a:extLst>
          </p:cNvPr>
          <p:cNvSpPr>
            <a:spLocks noChangeArrowheads="1"/>
          </p:cNvSpPr>
          <p:nvPr/>
        </p:nvSpPr>
        <p:spPr bwMode="auto">
          <a:xfrm>
            <a:off x="6207168" y="4120262"/>
            <a:ext cx="3245272" cy="1191816"/>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latin typeface="Arial" panose="020B0604020202020204" pitchFamily="34" charset="0"/>
                <a:cs typeface="Arial" panose="020B0604020202020204" pitchFamily="34" charset="0"/>
              </a:rPr>
              <a:t>Gérer l’exigence </a:t>
            </a:r>
          </a:p>
          <a:p>
            <a:pPr algn="ctr"/>
            <a:r>
              <a:rPr lang="fr-FR" sz="1600" b="1" dirty="0">
                <a:latin typeface="Arial" panose="020B0604020202020204" pitchFamily="34" charset="0"/>
                <a:cs typeface="Arial" panose="020B0604020202020204" pitchFamily="34" charset="0"/>
              </a:rPr>
              <a:t>Cadrer</a:t>
            </a:r>
          </a:p>
          <a:p>
            <a:pPr algn="ctr"/>
            <a:r>
              <a:rPr lang="fr-FR" sz="1600" b="1" dirty="0">
                <a:latin typeface="Arial" panose="020B0604020202020204" pitchFamily="34" charset="0"/>
                <a:cs typeface="Arial" panose="020B0604020202020204" pitchFamily="34" charset="0"/>
              </a:rPr>
              <a:t>Impliquer </a:t>
            </a:r>
          </a:p>
          <a:p>
            <a:pPr algn="ctr"/>
            <a:r>
              <a:rPr lang="fr-FR" sz="1600" b="1" dirty="0">
                <a:latin typeface="Arial" panose="020B0604020202020204" pitchFamily="34" charset="0"/>
                <a:cs typeface="Arial" panose="020B0604020202020204" pitchFamily="34" charset="0"/>
              </a:rPr>
              <a:t>Défendre sa position</a:t>
            </a:r>
          </a:p>
        </p:txBody>
      </p:sp>
      <p:cxnSp>
        <p:nvCxnSpPr>
          <p:cNvPr id="15" name="Connecteur droit avec flèche 14">
            <a:extLst>
              <a:ext uri="{FF2B5EF4-FFF2-40B4-BE49-F238E27FC236}">
                <a16:creationId xmlns:a16="http://schemas.microsoft.com/office/drawing/2014/main" id="{119D9C9C-44D9-D657-E836-FFBC6D9FB989}"/>
              </a:ext>
            </a:extLst>
          </p:cNvPr>
          <p:cNvCxnSpPr>
            <a:cxnSpLocks/>
          </p:cNvCxnSpPr>
          <p:nvPr/>
        </p:nvCxnSpPr>
        <p:spPr>
          <a:xfrm flipH="1" flipV="1">
            <a:off x="6116784" y="1605791"/>
            <a:ext cx="3175" cy="196440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58FD9195-97E1-D198-02F3-D07472A8C23D}"/>
              </a:ext>
            </a:extLst>
          </p:cNvPr>
          <p:cNvCxnSpPr/>
          <p:nvPr/>
        </p:nvCxnSpPr>
        <p:spPr>
          <a:xfrm>
            <a:off x="3262323" y="3570200"/>
            <a:ext cx="57470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78BEE3C7-FF4C-882A-C6C9-6C59BB94BE8A}"/>
              </a:ext>
            </a:extLst>
          </p:cNvPr>
          <p:cNvCxnSpPr/>
          <p:nvPr/>
        </p:nvCxnSpPr>
        <p:spPr>
          <a:xfrm flipH="1">
            <a:off x="1840061" y="3570200"/>
            <a:ext cx="1422262" cy="0"/>
          </a:xfrm>
          <a:prstGeom prst="straightConnector1">
            <a:avLst/>
          </a:prstGeom>
          <a:ln w="38100">
            <a:solidFill>
              <a:srgbClr val="D2222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683AA4A7-0F02-2474-A3AB-CFE0FF3E1963}"/>
              </a:ext>
            </a:extLst>
          </p:cNvPr>
          <p:cNvCxnSpPr>
            <a:cxnSpLocks/>
          </p:cNvCxnSpPr>
          <p:nvPr/>
        </p:nvCxnSpPr>
        <p:spPr>
          <a:xfrm>
            <a:off x="8927762" y="3570200"/>
            <a:ext cx="1435972" cy="0"/>
          </a:xfrm>
          <a:prstGeom prst="straightConnector1">
            <a:avLst/>
          </a:prstGeom>
          <a:ln w="38100">
            <a:solidFill>
              <a:srgbClr val="D2222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28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509390"/>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4713742" y="1026181"/>
            <a:ext cx="1672027" cy="461665"/>
          </a:xfrm>
          <a:prstGeom prst="rect">
            <a:avLst/>
          </a:prstGeom>
          <a:noFill/>
        </p:spPr>
        <p:txBody>
          <a:bodyPr wrap="square" rtlCol="0">
            <a:spAutoFit/>
          </a:bodyPr>
          <a:lstStyle/>
          <a:p>
            <a:r>
              <a:rPr lang="fr-FR" sz="2400" b="1" dirty="0">
                <a:solidFill>
                  <a:schemeClr val="bg2"/>
                </a:solidFill>
              </a:rPr>
              <a:t>D.E.S.C</a:t>
            </a:r>
          </a:p>
        </p:txBody>
      </p:sp>
      <p:sp>
        <p:nvSpPr>
          <p:cNvPr id="2" name="AutoShape 9">
            <a:extLst>
              <a:ext uri="{FF2B5EF4-FFF2-40B4-BE49-F238E27FC236}">
                <a16:creationId xmlns:a16="http://schemas.microsoft.com/office/drawing/2014/main" id="{85B2BCB0-D146-C76B-356C-5ADCDFC6F9FA}"/>
              </a:ext>
            </a:extLst>
          </p:cNvPr>
          <p:cNvSpPr>
            <a:spLocks noChangeArrowheads="1"/>
          </p:cNvSpPr>
          <p:nvPr/>
        </p:nvSpPr>
        <p:spPr bwMode="auto">
          <a:xfrm>
            <a:off x="759552" y="1764119"/>
            <a:ext cx="4790204" cy="578882"/>
          </a:xfrm>
          <a:prstGeom prst="flowChartAlternateProcess">
            <a:avLst/>
          </a:prstGeom>
          <a:noFill/>
          <a:ln w="9525">
            <a:noFill/>
            <a:miter lim="800000"/>
            <a:headEnd/>
            <a:tailEnd/>
          </a:ln>
          <a:effec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C00000"/>
                </a:solidFill>
                <a:latin typeface="Arial" panose="020B0604020202020204" pitchFamily="34" charset="0"/>
                <a:cs typeface="Arial" panose="020B0604020202020204" pitchFamily="34" charset="0"/>
              </a:rPr>
              <a:t>D</a:t>
            </a:r>
            <a:r>
              <a:rPr lang="fr-FR" sz="2800" b="1" dirty="0">
                <a:latin typeface="Arial" panose="020B0604020202020204" pitchFamily="34" charset="0"/>
                <a:cs typeface="Arial" panose="020B0604020202020204" pitchFamily="34" charset="0"/>
              </a:rPr>
              <a:t>escription des faits</a:t>
            </a:r>
          </a:p>
        </p:txBody>
      </p:sp>
      <p:sp>
        <p:nvSpPr>
          <p:cNvPr id="5" name="AutoShape 10">
            <a:extLst>
              <a:ext uri="{FF2B5EF4-FFF2-40B4-BE49-F238E27FC236}">
                <a16:creationId xmlns:a16="http://schemas.microsoft.com/office/drawing/2014/main" id="{0B62B95A-F359-0E2F-790D-5A6C397AD290}"/>
              </a:ext>
            </a:extLst>
          </p:cNvPr>
          <p:cNvSpPr>
            <a:spLocks noChangeArrowheads="1"/>
          </p:cNvSpPr>
          <p:nvPr/>
        </p:nvSpPr>
        <p:spPr bwMode="auto">
          <a:xfrm>
            <a:off x="5007934" y="1657716"/>
            <a:ext cx="6853722" cy="919401"/>
          </a:xfrm>
          <a:prstGeom prst="flowChartAlternateProcess">
            <a:avLst/>
          </a:prstGeom>
          <a:solidFill>
            <a:schemeClr val="bg2"/>
          </a:solidFill>
          <a:ln w="9525">
            <a:solidFill>
              <a:schemeClr val="bg1">
                <a:lumMod val="85000"/>
              </a:schemeClr>
            </a:solidFill>
            <a:miter lim="800000"/>
            <a:headEnd/>
            <a:tailEnd/>
          </a:ln>
          <a:effectLst>
            <a:outerShdw blurRad="50800" dist="38100" dir="5400000" algn="t" rotWithShape="0">
              <a:prstClr val="black">
                <a:alpha val="40000"/>
              </a:prstClr>
            </a:outerShdw>
          </a:effec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Arial" panose="020B0604020202020204" pitchFamily="34" charset="0"/>
                <a:cs typeface="Arial" panose="020B0604020202020204" pitchFamily="34" charset="0"/>
              </a:rPr>
              <a:t>Depuis le début du deuxième ¼ temps, vous critiquez de façon désobligeante les décisions des officiels de la rencontre qui sont en formation</a:t>
            </a:r>
          </a:p>
        </p:txBody>
      </p:sp>
      <p:sp>
        <p:nvSpPr>
          <p:cNvPr id="6" name="AutoShape 9">
            <a:extLst>
              <a:ext uri="{FF2B5EF4-FFF2-40B4-BE49-F238E27FC236}">
                <a16:creationId xmlns:a16="http://schemas.microsoft.com/office/drawing/2014/main" id="{BB3DBA5C-0291-90B7-8A5D-CD37FD8CFB58}"/>
              </a:ext>
            </a:extLst>
          </p:cNvPr>
          <p:cNvSpPr>
            <a:spLocks noChangeArrowheads="1"/>
          </p:cNvSpPr>
          <p:nvPr/>
        </p:nvSpPr>
        <p:spPr bwMode="auto">
          <a:xfrm>
            <a:off x="759552" y="2879377"/>
            <a:ext cx="4790204" cy="578882"/>
          </a:xfrm>
          <a:prstGeom prst="flowChartAlternateProcess">
            <a:avLst/>
          </a:prstGeom>
          <a:noFill/>
          <a:ln w="9525">
            <a:noFill/>
            <a:miter lim="800000"/>
            <a:headEnd/>
            <a:tailEnd/>
          </a:ln>
          <a:effec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C00000"/>
                </a:solidFill>
                <a:latin typeface="Arial" panose="020B0604020202020204" pitchFamily="34" charset="0"/>
                <a:cs typeface="Arial" panose="020B0604020202020204" pitchFamily="34" charset="0"/>
              </a:rPr>
              <a:t>E</a:t>
            </a:r>
            <a:r>
              <a:rPr lang="fr-FR" sz="2800" b="1" dirty="0">
                <a:latin typeface="Arial" panose="020B0604020202020204" pitchFamily="34" charset="0"/>
                <a:cs typeface="Arial" panose="020B0604020202020204" pitchFamily="34" charset="0"/>
              </a:rPr>
              <a:t>xpression des effets</a:t>
            </a:r>
          </a:p>
        </p:txBody>
      </p:sp>
      <p:sp>
        <p:nvSpPr>
          <p:cNvPr id="7" name="AutoShape 9">
            <a:extLst>
              <a:ext uri="{FF2B5EF4-FFF2-40B4-BE49-F238E27FC236}">
                <a16:creationId xmlns:a16="http://schemas.microsoft.com/office/drawing/2014/main" id="{2628EB44-FB3C-8DBC-AADE-B3898C545AF0}"/>
              </a:ext>
            </a:extLst>
          </p:cNvPr>
          <p:cNvSpPr>
            <a:spLocks noChangeArrowheads="1"/>
          </p:cNvSpPr>
          <p:nvPr/>
        </p:nvSpPr>
        <p:spPr bwMode="auto">
          <a:xfrm>
            <a:off x="759552" y="3977212"/>
            <a:ext cx="4790204" cy="578882"/>
          </a:xfrm>
          <a:prstGeom prst="flowChartAlternateProcess">
            <a:avLst/>
          </a:prstGeom>
          <a:noFill/>
          <a:ln w="9525">
            <a:noFill/>
            <a:miter lim="800000"/>
            <a:headEnd/>
            <a:tailEnd/>
          </a:ln>
          <a:effec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C00000"/>
                </a:solidFill>
                <a:latin typeface="Arial" panose="020B0604020202020204" pitchFamily="34" charset="0"/>
                <a:cs typeface="Arial" panose="020B0604020202020204" pitchFamily="34" charset="0"/>
              </a:rPr>
              <a:t>S</a:t>
            </a:r>
            <a:r>
              <a:rPr lang="fr-FR" sz="2800" b="1" dirty="0">
                <a:latin typeface="Arial" panose="020B0604020202020204" pitchFamily="34" charset="0"/>
                <a:cs typeface="Arial" panose="020B0604020202020204" pitchFamily="34" charset="0"/>
              </a:rPr>
              <a:t>olution</a:t>
            </a:r>
          </a:p>
        </p:txBody>
      </p:sp>
      <p:sp>
        <p:nvSpPr>
          <p:cNvPr id="8" name="AutoShape 9">
            <a:extLst>
              <a:ext uri="{FF2B5EF4-FFF2-40B4-BE49-F238E27FC236}">
                <a16:creationId xmlns:a16="http://schemas.microsoft.com/office/drawing/2014/main" id="{220C2467-0DFE-D068-4D99-8DC5B4D9AC72}"/>
              </a:ext>
            </a:extLst>
          </p:cNvPr>
          <p:cNvSpPr>
            <a:spLocks noChangeArrowheads="1"/>
          </p:cNvSpPr>
          <p:nvPr/>
        </p:nvSpPr>
        <p:spPr bwMode="auto">
          <a:xfrm>
            <a:off x="759552" y="5169028"/>
            <a:ext cx="4790204" cy="578882"/>
          </a:xfrm>
          <a:prstGeom prst="flowChartAlternateProcess">
            <a:avLst/>
          </a:prstGeom>
          <a:noFill/>
          <a:ln w="9525">
            <a:noFill/>
            <a:miter lim="800000"/>
            <a:headEnd/>
            <a:tailEnd/>
          </a:ln>
          <a:effec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C00000"/>
                </a:solidFill>
                <a:latin typeface="Arial" panose="020B0604020202020204" pitchFamily="34" charset="0"/>
                <a:cs typeface="Arial" panose="020B0604020202020204" pitchFamily="34" charset="0"/>
              </a:rPr>
              <a:t>C</a:t>
            </a:r>
            <a:r>
              <a:rPr lang="fr-FR" sz="2800" b="1" dirty="0">
                <a:latin typeface="Arial" panose="020B0604020202020204" pitchFamily="34" charset="0"/>
                <a:cs typeface="Arial" panose="020B0604020202020204" pitchFamily="34" charset="0"/>
              </a:rPr>
              <a:t>onséquences</a:t>
            </a:r>
          </a:p>
        </p:txBody>
      </p:sp>
      <p:sp>
        <p:nvSpPr>
          <p:cNvPr id="16" name="AutoShape 10">
            <a:extLst>
              <a:ext uri="{FF2B5EF4-FFF2-40B4-BE49-F238E27FC236}">
                <a16:creationId xmlns:a16="http://schemas.microsoft.com/office/drawing/2014/main" id="{FC1130F1-2890-BB24-21AD-4D91CB16CFBE}"/>
              </a:ext>
            </a:extLst>
          </p:cNvPr>
          <p:cNvSpPr>
            <a:spLocks noChangeArrowheads="1"/>
          </p:cNvSpPr>
          <p:nvPr/>
        </p:nvSpPr>
        <p:spPr bwMode="auto">
          <a:xfrm>
            <a:off x="5007934" y="2850106"/>
            <a:ext cx="6853722" cy="646986"/>
          </a:xfrm>
          <a:prstGeom prst="flowChartAlternateProcess">
            <a:avLst/>
          </a:prstGeom>
          <a:solidFill>
            <a:schemeClr val="bg2"/>
          </a:solidFill>
          <a:ln w="9525">
            <a:solidFill>
              <a:schemeClr val="bg1">
                <a:lumMod val="85000"/>
              </a:schemeClr>
            </a:solidFill>
            <a:miter lim="800000"/>
            <a:headEnd/>
            <a:tailEnd/>
          </a:ln>
          <a:effectLst>
            <a:outerShdw blurRad="50800" dist="38100" dir="5400000" algn="t" rotWithShape="0">
              <a:prstClr val="black">
                <a:alpha val="40000"/>
              </a:prstClr>
            </a:outerShdw>
          </a:effec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Arial" panose="020B0604020202020204" pitchFamily="34" charset="0"/>
                <a:cs typeface="Arial" panose="020B0604020202020204" pitchFamily="34" charset="0"/>
              </a:rPr>
              <a:t>Entendre ces critiques en permanence ne va pas leur permettre de mieux arbitrer ni aujourd'hui ni plus tard </a:t>
            </a:r>
          </a:p>
        </p:txBody>
      </p:sp>
      <p:sp>
        <p:nvSpPr>
          <p:cNvPr id="17" name="AutoShape 10">
            <a:extLst>
              <a:ext uri="{FF2B5EF4-FFF2-40B4-BE49-F238E27FC236}">
                <a16:creationId xmlns:a16="http://schemas.microsoft.com/office/drawing/2014/main" id="{4AF810C0-C74E-DCB0-0C9D-AD63CA90FB60}"/>
              </a:ext>
            </a:extLst>
          </p:cNvPr>
          <p:cNvSpPr>
            <a:spLocks noChangeArrowheads="1"/>
          </p:cNvSpPr>
          <p:nvPr/>
        </p:nvSpPr>
        <p:spPr bwMode="auto">
          <a:xfrm>
            <a:off x="5007934" y="3798485"/>
            <a:ext cx="6853722" cy="919401"/>
          </a:xfrm>
          <a:prstGeom prst="flowChartAlternateProcess">
            <a:avLst/>
          </a:prstGeom>
          <a:solidFill>
            <a:schemeClr val="bg2"/>
          </a:solidFill>
          <a:ln w="9525">
            <a:solidFill>
              <a:schemeClr val="bg1">
                <a:lumMod val="85000"/>
              </a:schemeClr>
            </a:solidFill>
            <a:miter lim="800000"/>
            <a:headEnd/>
            <a:tailEnd/>
          </a:ln>
          <a:effectLst>
            <a:outerShdw blurRad="50800" dist="38100" dir="5400000" algn="t" rotWithShape="0">
              <a:prstClr val="black">
                <a:alpha val="40000"/>
              </a:prstClr>
            </a:outerShdw>
          </a:effec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Arial" panose="020B0604020202020204" pitchFamily="34" charset="0"/>
                <a:cs typeface="Arial" panose="020B0604020202020204" pitchFamily="34" charset="0"/>
              </a:rPr>
              <a:t>Je vous propose de me dire  ce que vous leur reprochez, que nous en parlions. J’en profiterais pour vous faire part de notre programme de formation des arbitres</a:t>
            </a:r>
          </a:p>
        </p:txBody>
      </p:sp>
      <p:sp>
        <p:nvSpPr>
          <p:cNvPr id="18" name="AutoShape 10">
            <a:extLst>
              <a:ext uri="{FF2B5EF4-FFF2-40B4-BE49-F238E27FC236}">
                <a16:creationId xmlns:a16="http://schemas.microsoft.com/office/drawing/2014/main" id="{A14F582C-B6ED-F78F-0F47-C0E056000EEE}"/>
              </a:ext>
            </a:extLst>
          </p:cNvPr>
          <p:cNvSpPr>
            <a:spLocks noChangeArrowheads="1"/>
          </p:cNvSpPr>
          <p:nvPr/>
        </p:nvSpPr>
        <p:spPr bwMode="auto">
          <a:xfrm>
            <a:off x="5007934" y="5016175"/>
            <a:ext cx="6853722" cy="1191816"/>
          </a:xfrm>
          <a:prstGeom prst="flowChartAlternateProcess">
            <a:avLst/>
          </a:prstGeom>
          <a:solidFill>
            <a:schemeClr val="bg2"/>
          </a:solidFill>
          <a:ln w="9525">
            <a:solidFill>
              <a:schemeClr val="bg1">
                <a:lumMod val="85000"/>
              </a:schemeClr>
            </a:solidFill>
            <a:miter lim="800000"/>
            <a:headEnd/>
            <a:tailEnd/>
          </a:ln>
          <a:effectLst>
            <a:outerShdw blurRad="50800" dist="38100" dir="5400000" algn="t" rotWithShape="0">
              <a:prstClr val="black">
                <a:alpha val="40000"/>
              </a:prstClr>
            </a:outerShdw>
          </a:effectLst>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Arial" panose="020B0604020202020204" pitchFamily="34" charset="0"/>
                <a:cs typeface="Arial" panose="020B0604020202020204" pitchFamily="34" charset="0"/>
              </a:rPr>
              <a:t>Dans un premier temps, le match se terminera sereinement et je prendrais bonne note de vos remarques et propositions pour notre école d’arbitrage (et peut-être un jour, nous aurons le plaisir de vous voir arbitrer)</a:t>
            </a:r>
          </a:p>
        </p:txBody>
      </p:sp>
    </p:spTree>
    <p:extLst>
      <p:ext uri="{BB962C8B-B14F-4D97-AF65-F5344CB8AC3E}">
        <p14:creationId xmlns:p14="http://schemas.microsoft.com/office/powerpoint/2010/main" val="2529053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509390"/>
            <a:ext cx="10514670" cy="867930"/>
          </a:xfrm>
        </p:spPr>
        <p:txBody>
          <a:bodyPr/>
          <a:lstStyle/>
          <a:p>
            <a:r>
              <a:rPr lang="fr-FR" dirty="0"/>
              <a:t>COMMENT INTERVENIR EN CAS D’INCIVILITE ?</a:t>
            </a:r>
          </a:p>
        </p:txBody>
      </p:sp>
      <p:sp>
        <p:nvSpPr>
          <p:cNvPr id="4" name="ZoneTexte 3">
            <a:extLst>
              <a:ext uri="{FF2B5EF4-FFF2-40B4-BE49-F238E27FC236}">
                <a16:creationId xmlns:a16="http://schemas.microsoft.com/office/drawing/2014/main" id="{001172C3-6363-6B3F-1B34-B68A14FEDA5D}"/>
              </a:ext>
            </a:extLst>
          </p:cNvPr>
          <p:cNvSpPr txBox="1"/>
          <p:nvPr/>
        </p:nvSpPr>
        <p:spPr>
          <a:xfrm>
            <a:off x="3256383" y="1392842"/>
            <a:ext cx="6802016" cy="369332"/>
          </a:xfrm>
          <a:prstGeom prst="rect">
            <a:avLst/>
          </a:prstGeom>
          <a:noFill/>
        </p:spPr>
        <p:txBody>
          <a:bodyPr wrap="square" rtlCol="0">
            <a:spAutoFit/>
          </a:bodyPr>
          <a:lstStyle/>
          <a:p>
            <a:r>
              <a:rPr lang="fr-FR" b="1" dirty="0">
                <a:solidFill>
                  <a:schemeClr val="bg2"/>
                </a:solidFill>
              </a:rPr>
              <a:t>ESCALIER DU CHANGEMENT COMPORTEMENTAL</a:t>
            </a:r>
          </a:p>
        </p:txBody>
      </p:sp>
      <p:graphicFrame>
        <p:nvGraphicFramePr>
          <p:cNvPr id="9" name="Diagramme 8">
            <a:extLst>
              <a:ext uri="{FF2B5EF4-FFF2-40B4-BE49-F238E27FC236}">
                <a16:creationId xmlns:a16="http://schemas.microsoft.com/office/drawing/2014/main" id="{881B0B68-F4AD-BA80-B330-E5640A575465}"/>
              </a:ext>
            </a:extLst>
          </p:cNvPr>
          <p:cNvGraphicFramePr/>
          <p:nvPr>
            <p:extLst>
              <p:ext uri="{D42A27DB-BD31-4B8C-83A1-F6EECF244321}">
                <p14:modId xmlns:p14="http://schemas.microsoft.com/office/powerpoint/2010/main" val="3419413717"/>
              </p:ext>
            </p:extLst>
          </p:nvPr>
        </p:nvGraphicFramePr>
        <p:xfrm>
          <a:off x="63500" y="1577508"/>
          <a:ext cx="12065000" cy="639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24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855262F-3DEF-BACF-2A12-90947999C3BE}"/>
              </a:ext>
            </a:extLst>
          </p:cNvPr>
          <p:cNvSpPr>
            <a:spLocks noGrp="1"/>
          </p:cNvSpPr>
          <p:nvPr>
            <p:ph type="title"/>
          </p:nvPr>
        </p:nvSpPr>
        <p:spPr/>
        <p:txBody>
          <a:bodyPr/>
          <a:lstStyle/>
          <a:p>
            <a:r>
              <a:rPr lang="fr-FR" dirty="0"/>
              <a:t>INTRODUCTION</a:t>
            </a:r>
          </a:p>
        </p:txBody>
      </p:sp>
      <p:graphicFrame>
        <p:nvGraphicFramePr>
          <p:cNvPr id="5" name="Tableau 4">
            <a:extLst>
              <a:ext uri="{FF2B5EF4-FFF2-40B4-BE49-F238E27FC236}">
                <a16:creationId xmlns:a16="http://schemas.microsoft.com/office/drawing/2014/main" id="{9B2B2103-82A0-97FE-7707-96D52C5226CE}"/>
              </a:ext>
            </a:extLst>
          </p:cNvPr>
          <p:cNvGraphicFramePr>
            <a:graphicFrameLocks noGrp="1"/>
          </p:cNvGraphicFramePr>
          <p:nvPr>
            <p:extLst>
              <p:ext uri="{D42A27DB-BD31-4B8C-83A1-F6EECF244321}">
                <p14:modId xmlns:p14="http://schemas.microsoft.com/office/powerpoint/2010/main" val="42498822"/>
              </p:ext>
            </p:extLst>
          </p:nvPr>
        </p:nvGraphicFramePr>
        <p:xfrm>
          <a:off x="309916" y="1599775"/>
          <a:ext cx="11511971" cy="4356960"/>
        </p:xfrm>
        <a:graphic>
          <a:graphicData uri="http://schemas.openxmlformats.org/drawingml/2006/table">
            <a:tbl>
              <a:tblPr/>
              <a:tblGrid>
                <a:gridCol w="3868471">
                  <a:extLst>
                    <a:ext uri="{9D8B030D-6E8A-4147-A177-3AD203B41FA5}">
                      <a16:colId xmlns:a16="http://schemas.microsoft.com/office/drawing/2014/main" val="3674077320"/>
                    </a:ext>
                  </a:extLst>
                </a:gridCol>
                <a:gridCol w="3989944">
                  <a:extLst>
                    <a:ext uri="{9D8B030D-6E8A-4147-A177-3AD203B41FA5}">
                      <a16:colId xmlns:a16="http://schemas.microsoft.com/office/drawing/2014/main" val="2276286192"/>
                    </a:ext>
                  </a:extLst>
                </a:gridCol>
                <a:gridCol w="3653556">
                  <a:extLst>
                    <a:ext uri="{9D8B030D-6E8A-4147-A177-3AD203B41FA5}">
                      <a16:colId xmlns:a16="http://schemas.microsoft.com/office/drawing/2014/main" val="301023906"/>
                    </a:ext>
                  </a:extLst>
                </a:gridCol>
              </a:tblGrid>
              <a:tr h="1333474">
                <a:tc>
                  <a:txBody>
                    <a:bodyPr/>
                    <a:lstStyle/>
                    <a:p>
                      <a:pPr algn="ctr" fontAlgn="auto"/>
                      <a:r>
                        <a:rPr lang="fr-FR" sz="1800" b="1" i="0">
                          <a:solidFill>
                            <a:srgbClr val="FFFFFF"/>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E64823"/>
                    </a:solidFill>
                  </a:tcPr>
                </a:tc>
                <a:tc>
                  <a:txBody>
                    <a:bodyPr/>
                    <a:lstStyle/>
                    <a:p>
                      <a:pPr algn="ctr" fontAlgn="base"/>
                      <a:r>
                        <a:rPr lang="fr-FR" sz="2800" b="1" i="0">
                          <a:solidFill>
                            <a:srgbClr val="FFFFFF"/>
                          </a:solidFill>
                          <a:effectLst/>
                          <a:latin typeface="Calibri" panose="020F0502020204030204" pitchFamily="34" charset="0"/>
                        </a:rPr>
                        <a:t>2022 / 2023​</a:t>
                      </a:r>
                      <a:endParaRPr lang="fr-FR" sz="1400" b="1" i="0">
                        <a:solidFill>
                          <a:srgbClr val="FFFFFF"/>
                        </a:solidFill>
                        <a:effectLst/>
                      </a:endParaRPr>
                    </a:p>
                    <a:p>
                      <a:pPr algn="ctr" fontAlgn="base"/>
                      <a:r>
                        <a:rPr lang="fr-FR" sz="2800" b="1" i="0">
                          <a:solidFill>
                            <a:srgbClr val="FFFFFF"/>
                          </a:solidFill>
                          <a:effectLst/>
                          <a:latin typeface="Calibri" panose="020F0502020204030204" pitchFamily="34" charset="0"/>
                        </a:rPr>
                        <a:t>(SAISON COMPLETE)​</a:t>
                      </a:r>
                      <a:endParaRPr lang="fr-FR" sz="1400" b="1" i="0">
                        <a:solidFill>
                          <a:srgbClr val="FFFFFF"/>
                        </a:solidFill>
                        <a:effectLst/>
                      </a:endParaRP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E64823"/>
                    </a:solidFill>
                  </a:tcPr>
                </a:tc>
                <a:tc>
                  <a:txBody>
                    <a:bodyPr/>
                    <a:lstStyle/>
                    <a:p>
                      <a:pPr algn="ctr" fontAlgn="base"/>
                      <a:r>
                        <a:rPr lang="fr-FR" sz="2800" b="1" i="0" dirty="0">
                          <a:solidFill>
                            <a:srgbClr val="FFFFFF"/>
                          </a:solidFill>
                          <a:effectLst/>
                          <a:latin typeface="Calibri" panose="020F0502020204030204" pitchFamily="34" charset="0"/>
                        </a:rPr>
                        <a:t>2023 / 2024 ​</a:t>
                      </a:r>
                      <a:endParaRPr lang="fr-FR" sz="1400" b="1" i="0" dirty="0">
                        <a:solidFill>
                          <a:srgbClr val="FFFFFF"/>
                        </a:solidFill>
                        <a:effectLst/>
                      </a:endParaRPr>
                    </a:p>
                    <a:p>
                      <a:pPr algn="ctr" fontAlgn="base"/>
                      <a:r>
                        <a:rPr lang="fr-FR" sz="2800" b="1" i="0" dirty="0">
                          <a:solidFill>
                            <a:srgbClr val="FFFFFF"/>
                          </a:solidFill>
                          <a:effectLst/>
                          <a:latin typeface="Calibri" panose="020F0502020204030204" pitchFamily="34" charset="0"/>
                        </a:rPr>
                        <a:t>(1/2 SAISON) ​</a:t>
                      </a:r>
                      <a:endParaRPr lang="fr-FR" sz="1400" b="1" i="0" dirty="0">
                        <a:solidFill>
                          <a:srgbClr val="FFFFFF"/>
                        </a:solidFill>
                        <a:effectLst/>
                      </a:endParaRP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E64823"/>
                    </a:solidFill>
                  </a:tcPr>
                </a:tc>
                <a:extLst>
                  <a:ext uri="{0D108BD9-81ED-4DB2-BD59-A6C34878D82A}">
                    <a16:rowId xmlns:a16="http://schemas.microsoft.com/office/drawing/2014/main" val="1299567348"/>
                  </a:ext>
                </a:extLst>
              </a:tr>
              <a:tr h="491280">
                <a:tc>
                  <a:txBody>
                    <a:bodyPr/>
                    <a:lstStyle/>
                    <a:p>
                      <a:pPr algn="ctr" fontAlgn="base"/>
                      <a:r>
                        <a:rPr lang="fr-FR" sz="1800" b="0" i="0">
                          <a:solidFill>
                            <a:srgbClr val="808080"/>
                          </a:solidFill>
                          <a:effectLst/>
                          <a:latin typeface="Calibri" panose="020F0502020204030204" pitchFamily="34" charset="0"/>
                        </a:rPr>
                        <a:t>FAUTES TECHNIQUES​</a:t>
                      </a:r>
                      <a:endParaRPr lang="fr-FR" sz="1400" b="0" i="0">
                        <a:solidFill>
                          <a:srgbClr val="000000"/>
                        </a:solidFill>
                        <a:effectLst/>
                      </a:endParaRP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extLst>
                  <a:ext uri="{0D108BD9-81ED-4DB2-BD59-A6C34878D82A}">
                    <a16:rowId xmlns:a16="http://schemas.microsoft.com/office/drawing/2014/main" val="563046632"/>
                  </a:ext>
                </a:extLst>
              </a:tr>
              <a:tr h="631646">
                <a:tc>
                  <a:txBody>
                    <a:bodyPr/>
                    <a:lstStyle/>
                    <a:p>
                      <a:pPr algn="ctr" fontAlgn="base"/>
                      <a:r>
                        <a:rPr lang="fr-FR" sz="1800" b="0" i="0">
                          <a:solidFill>
                            <a:srgbClr val="808080"/>
                          </a:solidFill>
                          <a:effectLst/>
                          <a:latin typeface="Calibri" panose="020F0502020204030204" pitchFamily="34" charset="0"/>
                        </a:rPr>
                        <a:t>DOSSIERS DE DISCIPLINE​</a:t>
                      </a:r>
                      <a:endParaRPr lang="fr-FR" sz="1400" b="0" i="0">
                        <a:solidFill>
                          <a:srgbClr val="000000"/>
                        </a:solidFill>
                        <a:effectLst/>
                      </a:endParaRP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AE9E8"/>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AE9E8"/>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AE9E8"/>
                    </a:solidFill>
                  </a:tcPr>
                </a:tc>
                <a:extLst>
                  <a:ext uri="{0D108BD9-81ED-4DB2-BD59-A6C34878D82A}">
                    <a16:rowId xmlns:a16="http://schemas.microsoft.com/office/drawing/2014/main" val="2281222649"/>
                  </a:ext>
                </a:extLst>
              </a:tr>
              <a:tr h="631646">
                <a:tc>
                  <a:txBody>
                    <a:bodyPr/>
                    <a:lstStyle/>
                    <a:p>
                      <a:pPr algn="ctr" fontAlgn="base"/>
                      <a:r>
                        <a:rPr lang="fr-FR" sz="1800" b="0" i="0">
                          <a:solidFill>
                            <a:srgbClr val="808080"/>
                          </a:solidFill>
                          <a:effectLst/>
                          <a:latin typeface="Calibri" panose="020F0502020204030204" pitchFamily="34" charset="0"/>
                        </a:rPr>
                        <a:t>COURRIERS DE SIGNALEMENT​</a:t>
                      </a:r>
                      <a:endParaRPr lang="fr-FR" sz="1400" b="0" i="0">
                        <a:solidFill>
                          <a:srgbClr val="000000"/>
                        </a:solidFill>
                        <a:effectLst/>
                      </a:endParaRP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extLst>
                  <a:ext uri="{0D108BD9-81ED-4DB2-BD59-A6C34878D82A}">
                    <a16:rowId xmlns:a16="http://schemas.microsoft.com/office/drawing/2014/main" val="2377860206"/>
                  </a:ext>
                </a:extLst>
              </a:tr>
              <a:tr h="631646">
                <a:tc>
                  <a:txBody>
                    <a:bodyPr/>
                    <a:lstStyle/>
                    <a:p>
                      <a:pPr algn="ctr" fontAlgn="base"/>
                      <a:r>
                        <a:rPr lang="fr-FR" sz="1800" b="0" i="0">
                          <a:solidFill>
                            <a:srgbClr val="808080"/>
                          </a:solidFill>
                          <a:effectLst/>
                          <a:latin typeface="Calibri" panose="020F0502020204030204" pitchFamily="34" charset="0"/>
                        </a:rPr>
                        <a:t>EQUIPES SANCTIONNEES 5 FT​</a:t>
                      </a:r>
                      <a:endParaRPr lang="fr-FR" sz="1400" b="0" i="0">
                        <a:solidFill>
                          <a:srgbClr val="000000"/>
                        </a:solidFill>
                        <a:effectLst/>
                      </a:endParaRP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AE9E8"/>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AE9E8"/>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AE9E8"/>
                    </a:solidFill>
                  </a:tcPr>
                </a:tc>
                <a:extLst>
                  <a:ext uri="{0D108BD9-81ED-4DB2-BD59-A6C34878D82A}">
                    <a16:rowId xmlns:a16="http://schemas.microsoft.com/office/drawing/2014/main" val="999763066"/>
                  </a:ext>
                </a:extLst>
              </a:tr>
              <a:tr h="631646">
                <a:tc>
                  <a:txBody>
                    <a:bodyPr/>
                    <a:lstStyle/>
                    <a:p>
                      <a:pPr algn="ctr" fontAlgn="base"/>
                      <a:r>
                        <a:rPr lang="fr-FR" sz="1800" b="0" i="0">
                          <a:solidFill>
                            <a:srgbClr val="808080"/>
                          </a:solidFill>
                          <a:effectLst/>
                          <a:latin typeface="Calibri" panose="020F0502020204030204" pitchFamily="34" charset="0"/>
                        </a:rPr>
                        <a:t>EQUIPES SANCTIONNEES 7 FT​</a:t>
                      </a:r>
                      <a:endParaRPr lang="fr-FR" sz="1400" b="0" i="0">
                        <a:solidFill>
                          <a:srgbClr val="000000"/>
                        </a:solidFill>
                        <a:effectLst/>
                      </a:endParaRP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tc>
                  <a:txBody>
                    <a:bodyPr/>
                    <a:lstStyle/>
                    <a:p>
                      <a:pPr algn="ctr" fontAlgn="auto"/>
                      <a:r>
                        <a:rPr lang="fr-FR" sz="2800" b="0" i="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tc>
                  <a:txBody>
                    <a:bodyPr/>
                    <a:lstStyle/>
                    <a:p>
                      <a:pPr algn="ctr" fontAlgn="auto"/>
                      <a:r>
                        <a:rPr lang="fr-FR" sz="2800" b="0" i="0" dirty="0">
                          <a:solidFill>
                            <a:srgbClr val="808080"/>
                          </a:solidFill>
                          <a:effectLst/>
                          <a:latin typeface="Calibri" panose="020F0502020204030204" pitchFamily="34" charset="0"/>
                        </a:rPr>
                        <a:t>​</a:t>
                      </a:r>
                    </a:p>
                  </a:txBody>
                  <a:tcPr marL="70183" marR="70183" marT="35091" marB="35091" anchor="ctr">
                    <a:lnL w="8252" cap="flat" cmpd="sng" algn="ctr">
                      <a:solidFill>
                        <a:srgbClr val="FFFFFF"/>
                      </a:solidFill>
                      <a:prstDash val="solid"/>
                      <a:round/>
                      <a:headEnd type="none" w="med" len="med"/>
                      <a:tailEnd type="none" w="med" len="med"/>
                    </a:lnL>
                    <a:lnR w="8252" cap="flat" cmpd="sng" algn="ctr">
                      <a:solidFill>
                        <a:srgbClr val="FFFFFF"/>
                      </a:solidFill>
                      <a:prstDash val="solid"/>
                      <a:round/>
                      <a:headEnd type="none" w="med" len="med"/>
                      <a:tailEnd type="none" w="med" len="med"/>
                    </a:lnR>
                    <a:lnT w="8252" cap="flat" cmpd="sng" algn="ctr">
                      <a:solidFill>
                        <a:srgbClr val="FFFFFF"/>
                      </a:solidFill>
                      <a:prstDash val="solid"/>
                      <a:round/>
                      <a:headEnd type="none" w="med" len="med"/>
                      <a:tailEnd type="none" w="med" len="med"/>
                    </a:lnT>
                    <a:lnB w="8252" cap="flat" cmpd="sng" algn="ctr">
                      <a:solidFill>
                        <a:srgbClr val="FFFFFF"/>
                      </a:solidFill>
                      <a:prstDash val="solid"/>
                      <a:round/>
                      <a:headEnd type="none" w="med" len="med"/>
                      <a:tailEnd type="none" w="med" len="med"/>
                    </a:lnB>
                    <a:solidFill>
                      <a:srgbClr val="F5CFCC"/>
                    </a:solidFill>
                  </a:tcPr>
                </a:tc>
                <a:extLst>
                  <a:ext uri="{0D108BD9-81ED-4DB2-BD59-A6C34878D82A}">
                    <a16:rowId xmlns:a16="http://schemas.microsoft.com/office/drawing/2014/main" val="2898843256"/>
                  </a:ext>
                </a:extLst>
              </a:tr>
            </a:tbl>
          </a:graphicData>
        </a:graphic>
      </p:graphicFrame>
    </p:spTree>
    <p:extLst>
      <p:ext uri="{BB962C8B-B14F-4D97-AF65-F5344CB8AC3E}">
        <p14:creationId xmlns:p14="http://schemas.microsoft.com/office/powerpoint/2010/main" val="16115965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E2EF36-48EF-46BE-97D8-92C4E31FC50E}"/>
              </a:ext>
            </a:extLst>
          </p:cNvPr>
          <p:cNvSpPr>
            <a:spLocks noGrp="1"/>
          </p:cNvSpPr>
          <p:nvPr>
            <p:ph type="title"/>
          </p:nvPr>
        </p:nvSpPr>
        <p:spPr>
          <a:xfrm>
            <a:off x="918753" y="665078"/>
            <a:ext cx="7140098" cy="480131"/>
          </a:xfrm>
        </p:spPr>
        <p:txBody>
          <a:bodyPr/>
          <a:lstStyle/>
          <a:p>
            <a:r>
              <a:rPr lang="fr-FR" dirty="0"/>
              <a:t>ORDRE DU JOUR</a:t>
            </a:r>
            <a:endParaRPr lang="fr-FR" dirty="0">
              <a:cs typeface="Arial"/>
            </a:endParaRPr>
          </a:p>
        </p:txBody>
      </p:sp>
      <p:sp>
        <p:nvSpPr>
          <p:cNvPr id="16" name="ZoneTexte 25">
            <a:extLst>
              <a:ext uri="{FF2B5EF4-FFF2-40B4-BE49-F238E27FC236}">
                <a16:creationId xmlns:a16="http://schemas.microsoft.com/office/drawing/2014/main" id="{CAB5945B-F18C-CE3B-75AC-7CB1B78261B3}"/>
              </a:ext>
            </a:extLst>
          </p:cNvPr>
          <p:cNvSpPr txBox="1"/>
          <p:nvPr/>
        </p:nvSpPr>
        <p:spPr>
          <a:xfrm>
            <a:off x="918753" y="1806608"/>
            <a:ext cx="9745850" cy="2400657"/>
          </a:xfrm>
          <a:prstGeom prst="rect">
            <a:avLst/>
          </a:prstGeom>
          <a:noFill/>
        </p:spPr>
        <p:txBody>
          <a:bodyPr wrap="square" lIns="91440" tIns="45720" rIns="91440" bIns="45720" rtlCol="0" anchor="t">
            <a:spAutoFit/>
          </a:bodyPr>
          <a:lstStyle/>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Introduction 10’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Echanges sur la situation actuelle : 60’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de prévention 15’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Les outils réglementaires 30’</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solidFill>
                  <a:schemeClr val="accent3"/>
                </a:solidFill>
                <a:effectLst/>
                <a:latin typeface="Arial" panose="020B0604020202020204" pitchFamily="34" charset="0"/>
              </a:rPr>
              <a:t>Comment intervenir en cas d’incivilité ? 45’</a:t>
            </a:r>
            <a:r>
              <a:rPr lang="en-US" sz="1800" b="0" i="0" dirty="0">
                <a:solidFill>
                  <a:schemeClr val="accent3"/>
                </a:solidFill>
                <a:effectLst/>
                <a:latin typeface="Arial" panose="020B0604020202020204" pitchFamily="34" charset="0"/>
              </a:rPr>
              <a:t>​</a:t>
            </a:r>
            <a:endParaRPr lang="en-US" sz="2400" b="0" i="0" dirty="0">
              <a:solidFill>
                <a:schemeClr val="accent3"/>
              </a:solidFill>
              <a:effectLst/>
              <a:latin typeface="Arial" panose="020B0604020202020204" pitchFamily="34" charset="0"/>
            </a:endParaRPr>
          </a:p>
          <a:p>
            <a:pPr algn="just" rtl="0" fontAlgn="base">
              <a:buFont typeface="Arial" panose="020B0604020202020204" pitchFamily="34" charset="0"/>
              <a:buChar char="•"/>
            </a:pPr>
            <a:r>
              <a:rPr lang="fr-FR" sz="1800" b="0" i="0" u="none" strike="noStrike" dirty="0">
                <a:effectLst/>
                <a:latin typeface="Arial" panose="020B0604020202020204" pitchFamily="34" charset="0"/>
              </a:rPr>
              <a:t>Nos engagements communs : 15’</a:t>
            </a:r>
            <a:r>
              <a:rPr lang="en-US" sz="1800" b="0" i="0" dirty="0">
                <a:effectLst/>
                <a:latin typeface="Arial" panose="020B0604020202020204" pitchFamily="34" charset="0"/>
              </a:rPr>
              <a:t>​</a:t>
            </a:r>
            <a:endParaRPr lang="en-US" sz="2400" b="0" i="0" dirty="0">
              <a:effectLst/>
              <a:latin typeface="Arial" panose="020B0604020202020204" pitchFamily="34" charset="0"/>
            </a:endParaRPr>
          </a:p>
          <a:p>
            <a:pPr algn="just" rtl="0" fontAlgn="base"/>
            <a:r>
              <a:rPr lang="fr-FR" sz="1800" b="0" i="0" dirty="0">
                <a:solidFill>
                  <a:schemeClr val="accent3"/>
                </a:solidFill>
                <a:effectLst/>
                <a:latin typeface="Arial" panose="020B0604020202020204" pitchFamily="34" charset="0"/>
              </a:rPr>
              <a:t>​</a:t>
            </a:r>
            <a:endParaRPr lang="fr-FR" sz="2400" b="0" i="0" dirty="0">
              <a:solidFill>
                <a:schemeClr val="accent3"/>
              </a:solidFill>
              <a:effectLst/>
              <a:latin typeface="Arial" panose="020B0604020202020204" pitchFamily="34" charset="0"/>
            </a:endParaRPr>
          </a:p>
          <a:p>
            <a:pPr algn="just" rtl="0" fontAlgn="base"/>
            <a:endParaRPr lang="fr-FR" sz="2400" b="0" i="0" dirty="0">
              <a:solidFill>
                <a:schemeClr val="accent3"/>
              </a:solidFill>
              <a:effectLst/>
              <a:latin typeface="Arial" panose="020B0604020202020204" pitchFamily="34" charset="0"/>
            </a:endParaRPr>
          </a:p>
        </p:txBody>
      </p:sp>
      <p:sp>
        <p:nvSpPr>
          <p:cNvPr id="4" name="ZoneTexte 3">
            <a:extLst>
              <a:ext uri="{FF2B5EF4-FFF2-40B4-BE49-F238E27FC236}">
                <a16:creationId xmlns:a16="http://schemas.microsoft.com/office/drawing/2014/main" id="{7EC07569-9638-34F1-5D43-50D1D6060444}"/>
              </a:ext>
            </a:extLst>
          </p:cNvPr>
          <p:cNvSpPr txBox="1"/>
          <p:nvPr/>
        </p:nvSpPr>
        <p:spPr>
          <a:xfrm>
            <a:off x="3048778" y="3244334"/>
            <a:ext cx="6097554"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endParaRPr lang="fr-FR" dirty="0"/>
          </a:p>
        </p:txBody>
      </p:sp>
      <p:pic>
        <p:nvPicPr>
          <p:cNvPr id="8" name="Image 7">
            <a:extLst>
              <a:ext uri="{FF2B5EF4-FFF2-40B4-BE49-F238E27FC236}">
                <a16:creationId xmlns:a16="http://schemas.microsoft.com/office/drawing/2014/main" id="{B21B7A8B-A57E-1629-4B3D-7146912995E6}"/>
              </a:ext>
            </a:extLst>
          </p:cNvPr>
          <p:cNvPicPr>
            <a:picLocks noChangeAspect="1"/>
          </p:cNvPicPr>
          <p:nvPr/>
        </p:nvPicPr>
        <p:blipFill>
          <a:blip r:embed="rId2"/>
          <a:stretch>
            <a:fillRect/>
          </a:stretch>
        </p:blipFill>
        <p:spPr>
          <a:xfrm>
            <a:off x="4933310" y="3425516"/>
            <a:ext cx="3125542" cy="2767406"/>
          </a:xfrm>
          <a:prstGeom prst="rect">
            <a:avLst/>
          </a:prstGeom>
        </p:spPr>
      </p:pic>
    </p:spTree>
    <p:extLst>
      <p:ext uri="{BB962C8B-B14F-4D97-AF65-F5344CB8AC3E}">
        <p14:creationId xmlns:p14="http://schemas.microsoft.com/office/powerpoint/2010/main" val="5124230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509390"/>
            <a:ext cx="10514670" cy="480131"/>
          </a:xfrm>
        </p:spPr>
        <p:txBody>
          <a:bodyPr/>
          <a:lstStyle/>
          <a:p>
            <a:r>
              <a:rPr lang="fr-FR" dirty="0"/>
              <a:t>NOS ENGAGEMENTS COMMUNS</a:t>
            </a:r>
          </a:p>
        </p:txBody>
      </p:sp>
      <p:pic>
        <p:nvPicPr>
          <p:cNvPr id="22530" name="Picture 2">
            <a:extLst>
              <a:ext uri="{FF2B5EF4-FFF2-40B4-BE49-F238E27FC236}">
                <a16:creationId xmlns:a16="http://schemas.microsoft.com/office/drawing/2014/main" id="{18DCFEB9-A5D2-8273-9ADD-7B8BAEED11E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7037" y="1156023"/>
            <a:ext cx="10197429" cy="494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43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509390"/>
            <a:ext cx="10514670" cy="480131"/>
          </a:xfrm>
        </p:spPr>
        <p:txBody>
          <a:bodyPr/>
          <a:lstStyle/>
          <a:p>
            <a:r>
              <a:rPr lang="fr-FR" dirty="0"/>
              <a:t>NOS ENGAGEMENTS COMMUNS</a:t>
            </a:r>
          </a:p>
        </p:txBody>
      </p:sp>
      <p:pic>
        <p:nvPicPr>
          <p:cNvPr id="23554" name="Picture 2">
            <a:extLst>
              <a:ext uri="{FF2B5EF4-FFF2-40B4-BE49-F238E27FC236}">
                <a16:creationId xmlns:a16="http://schemas.microsoft.com/office/drawing/2014/main" id="{311D4312-479C-A482-D7A6-F01DC1A5E4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5819" y="1225614"/>
            <a:ext cx="10720361" cy="478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33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9E7BB6-FD85-CC38-EA8C-9CEE5B58F268}"/>
              </a:ext>
            </a:extLst>
          </p:cNvPr>
          <p:cNvSpPr>
            <a:spLocks noGrp="1"/>
          </p:cNvSpPr>
          <p:nvPr>
            <p:ph type="title"/>
          </p:nvPr>
        </p:nvSpPr>
        <p:spPr>
          <a:xfrm>
            <a:off x="588759" y="509390"/>
            <a:ext cx="10514670" cy="480131"/>
          </a:xfrm>
        </p:spPr>
        <p:txBody>
          <a:bodyPr/>
          <a:lstStyle/>
          <a:p>
            <a:r>
              <a:rPr lang="fr-FR" dirty="0"/>
              <a:t>NOS ENGAGEMENTS COMMUNS</a:t>
            </a:r>
          </a:p>
        </p:txBody>
      </p:sp>
      <p:pic>
        <p:nvPicPr>
          <p:cNvPr id="24578" name="Picture 2">
            <a:extLst>
              <a:ext uri="{FF2B5EF4-FFF2-40B4-BE49-F238E27FC236}">
                <a16:creationId xmlns:a16="http://schemas.microsoft.com/office/drawing/2014/main" id="{DA0271D6-7D4B-98F3-A6E5-5CB8C806A5A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071" y="1181164"/>
            <a:ext cx="10873857" cy="489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6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46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B7064-3B2E-414C-816A-8A8B5DB9C544}"/>
              </a:ext>
            </a:extLst>
          </p:cNvPr>
          <p:cNvSpPr>
            <a:spLocks noGrp="1"/>
          </p:cNvSpPr>
          <p:nvPr>
            <p:ph type="title"/>
          </p:nvPr>
        </p:nvSpPr>
        <p:spPr/>
        <p:txBody>
          <a:bodyPr/>
          <a:lstStyle/>
          <a:p>
            <a:r>
              <a:rPr lang="fr-FR" dirty="0"/>
              <a:t>Merci</a:t>
            </a:r>
          </a:p>
        </p:txBody>
      </p:sp>
    </p:spTree>
    <p:extLst>
      <p:ext uri="{BB962C8B-B14F-4D97-AF65-F5344CB8AC3E}">
        <p14:creationId xmlns:p14="http://schemas.microsoft.com/office/powerpoint/2010/main" val="248974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CF0A4EF-FAD0-0A9F-17B4-A0D9A7321938}"/>
              </a:ext>
            </a:extLst>
          </p:cNvPr>
          <p:cNvSpPr>
            <a:spLocks noGrp="1"/>
          </p:cNvSpPr>
          <p:nvPr>
            <p:ph type="title"/>
          </p:nvPr>
        </p:nvSpPr>
        <p:spPr/>
        <p:txBody>
          <a:bodyPr/>
          <a:lstStyle/>
          <a:p>
            <a:r>
              <a:rPr lang="fr-FR" dirty="0"/>
              <a:t>INTRODUCTION</a:t>
            </a:r>
          </a:p>
        </p:txBody>
      </p:sp>
      <p:sp>
        <p:nvSpPr>
          <p:cNvPr id="4" name="Espace réservé du texte 3">
            <a:extLst>
              <a:ext uri="{FF2B5EF4-FFF2-40B4-BE49-F238E27FC236}">
                <a16:creationId xmlns:a16="http://schemas.microsoft.com/office/drawing/2014/main" id="{FF8DF6D4-9CDB-902A-EE04-E1BD74D73BF4}"/>
              </a:ext>
            </a:extLst>
          </p:cNvPr>
          <p:cNvSpPr>
            <a:spLocks noGrp="1"/>
          </p:cNvSpPr>
          <p:nvPr>
            <p:ph type="body" sz="quarter" idx="11"/>
          </p:nvPr>
        </p:nvSpPr>
        <p:spPr>
          <a:xfrm>
            <a:off x="560766" y="1297911"/>
            <a:ext cx="11429748" cy="4329390"/>
          </a:xfrm>
        </p:spPr>
        <p:txBody>
          <a:bodyPr/>
          <a:lstStyle/>
          <a:p>
            <a:pPr algn="ctr" rtl="0" fontAlgn="base"/>
            <a:r>
              <a:rPr lang="fr-FR" b="0" i="0" dirty="0">
                <a:effectLst/>
                <a:latin typeface="Arial" panose="020B0604020202020204" pitchFamily="34" charset="0"/>
              </a:rPr>
              <a:t>​</a:t>
            </a:r>
            <a:r>
              <a:rPr lang="fr-FR" b="0" i="0" u="none" strike="noStrike" dirty="0">
                <a:effectLst/>
                <a:latin typeface="Arial" panose="020B0604020202020204" pitchFamily="34" charset="0"/>
              </a:rPr>
              <a:t>L’acceptation (la tolérance) progressive du nombre et de l’ampleur des incivilités </a:t>
            </a:r>
            <a:r>
              <a:rPr lang="en-US" b="0" i="0" dirty="0">
                <a:effectLst/>
                <a:latin typeface="Arial" panose="020B0604020202020204" pitchFamily="34" charset="0"/>
              </a:rPr>
              <a:t>​</a:t>
            </a:r>
          </a:p>
          <a:p>
            <a:pPr algn="ctr" rtl="0" fontAlgn="base">
              <a:lnSpc>
                <a:spcPct val="100000"/>
              </a:lnSpc>
            </a:pPr>
            <a:r>
              <a:rPr lang="fr-FR" b="0" i="0" u="none" strike="noStrike" dirty="0">
                <a:effectLst/>
                <a:latin typeface="Arial" panose="020B0604020202020204" pitchFamily="34" charset="0"/>
              </a:rPr>
              <a:t>est à l’origine </a:t>
            </a:r>
            <a:r>
              <a:rPr lang="en-US" b="0" i="0" dirty="0">
                <a:effectLst/>
                <a:latin typeface="Arial" panose="020B0604020202020204" pitchFamily="34" charset="0"/>
              </a:rPr>
              <a:t>​</a:t>
            </a:r>
          </a:p>
          <a:p>
            <a:pPr algn="ctr" rtl="0" fontAlgn="base">
              <a:lnSpc>
                <a:spcPct val="100000"/>
              </a:lnSpc>
            </a:pPr>
            <a:r>
              <a:rPr lang="fr-FR" b="0" i="0" u="none" strike="noStrike" dirty="0">
                <a:effectLst/>
                <a:latin typeface="Arial" panose="020B0604020202020204" pitchFamily="34" charset="0"/>
              </a:rPr>
              <a:t>de la montée des violences en tout genre.</a:t>
            </a:r>
            <a:r>
              <a:rPr lang="en-US" b="0" i="0" dirty="0">
                <a:effectLst/>
                <a:latin typeface="Arial" panose="020B0604020202020204" pitchFamily="34" charset="0"/>
              </a:rPr>
              <a:t>​</a:t>
            </a:r>
            <a:r>
              <a:rPr lang="fr-FR" b="0" i="0" dirty="0">
                <a:effectLst/>
                <a:latin typeface="Arial" panose="020B0604020202020204" pitchFamily="34" charset="0"/>
              </a:rPr>
              <a:t>​</a:t>
            </a:r>
          </a:p>
          <a:p>
            <a:pPr algn="ctr" rtl="0" fontAlgn="base">
              <a:lnSpc>
                <a:spcPct val="100000"/>
              </a:lnSpc>
            </a:pPr>
            <a:endParaRPr lang="fr-FR" b="0" i="0" u="none" strike="noStrike" dirty="0">
              <a:effectLst/>
              <a:latin typeface="Arial" panose="020B0604020202020204" pitchFamily="34" charset="0"/>
            </a:endParaRPr>
          </a:p>
          <a:p>
            <a:pPr algn="ctr" rtl="0" fontAlgn="base">
              <a:lnSpc>
                <a:spcPct val="100000"/>
              </a:lnSpc>
            </a:pPr>
            <a:r>
              <a:rPr lang="fr-FR" b="0" i="0" u="none" strike="noStrike" dirty="0">
                <a:effectLst/>
                <a:latin typeface="Arial" panose="020B0604020202020204" pitchFamily="34" charset="0"/>
              </a:rPr>
              <a:t>C’est donc, dès l’appréciation d’une incivilité </a:t>
            </a:r>
            <a:r>
              <a:rPr lang="en-US" b="0" i="0" dirty="0">
                <a:effectLst/>
                <a:latin typeface="Arial" panose="020B0604020202020204" pitchFamily="34" charset="0"/>
              </a:rPr>
              <a:t>​</a:t>
            </a:r>
          </a:p>
          <a:p>
            <a:pPr algn="ctr" rtl="0" fontAlgn="base">
              <a:lnSpc>
                <a:spcPct val="100000"/>
              </a:lnSpc>
            </a:pPr>
            <a:r>
              <a:rPr lang="fr-FR" b="0" i="0" u="none" strike="noStrike" dirty="0">
                <a:effectLst/>
                <a:latin typeface="Arial" panose="020B0604020202020204" pitchFamily="34" charset="0"/>
              </a:rPr>
              <a:t>que le dialogue doit s’ouvrir </a:t>
            </a:r>
            <a:r>
              <a:rPr lang="en-US" b="0" i="0" dirty="0">
                <a:effectLst/>
                <a:latin typeface="Arial" panose="020B0604020202020204" pitchFamily="34" charset="0"/>
              </a:rPr>
              <a:t>​</a:t>
            </a:r>
          </a:p>
          <a:p>
            <a:pPr algn="ctr" rtl="0" fontAlgn="base">
              <a:lnSpc>
                <a:spcPct val="100000"/>
              </a:lnSpc>
            </a:pPr>
            <a:r>
              <a:rPr lang="fr-FR" b="0" i="0" u="none" strike="noStrike" dirty="0">
                <a:effectLst/>
                <a:latin typeface="Arial" panose="020B0604020202020204" pitchFamily="34" charset="0"/>
              </a:rPr>
              <a:t>pour rappeler les valeurs du club.</a:t>
            </a:r>
            <a:r>
              <a:rPr lang="en-US" b="0" i="0" dirty="0">
                <a:effectLst/>
                <a:latin typeface="Arial" panose="020B0604020202020204" pitchFamily="34" charset="0"/>
              </a:rPr>
              <a:t>​</a:t>
            </a:r>
            <a:r>
              <a:rPr lang="fr-FR" b="0" i="0" dirty="0">
                <a:effectLst/>
                <a:latin typeface="Arial" panose="020B0604020202020204" pitchFamily="34" charset="0"/>
              </a:rPr>
              <a:t>​</a:t>
            </a:r>
          </a:p>
          <a:p>
            <a:pPr algn="ctr" rtl="0" fontAlgn="base">
              <a:lnSpc>
                <a:spcPct val="100000"/>
              </a:lnSpc>
            </a:pPr>
            <a:endParaRPr lang="fr-FR" b="0" i="0" u="none" strike="noStrike" dirty="0">
              <a:effectLst/>
              <a:latin typeface="Arial" panose="020B0604020202020204" pitchFamily="34" charset="0"/>
            </a:endParaRPr>
          </a:p>
          <a:p>
            <a:pPr algn="ctr" rtl="0" fontAlgn="base">
              <a:lnSpc>
                <a:spcPct val="100000"/>
              </a:lnSpc>
            </a:pPr>
            <a:r>
              <a:rPr lang="fr-FR" b="0" i="0" u="none" strike="noStrike" dirty="0">
                <a:effectLst/>
                <a:latin typeface="Arial" panose="020B0604020202020204" pitchFamily="34" charset="0"/>
              </a:rPr>
              <a:t>Le responsable de cette incivilité doit comprendre au plus vite, </a:t>
            </a:r>
            <a:r>
              <a:rPr lang="en-US" b="0" i="0" dirty="0">
                <a:effectLst/>
                <a:latin typeface="Arial" panose="020B0604020202020204" pitchFamily="34" charset="0"/>
              </a:rPr>
              <a:t>​</a:t>
            </a:r>
          </a:p>
          <a:p>
            <a:pPr algn="ctr" rtl="0" fontAlgn="base">
              <a:lnSpc>
                <a:spcPct val="100000"/>
              </a:lnSpc>
            </a:pPr>
            <a:r>
              <a:rPr lang="fr-FR" b="0" i="0" u="none" strike="noStrike" dirty="0">
                <a:effectLst/>
                <a:latin typeface="Arial" panose="020B0604020202020204" pitchFamily="34" charset="0"/>
              </a:rPr>
              <a:t>qu’il a déjà dépassé les limites du </a:t>
            </a:r>
            <a:r>
              <a:rPr lang="en-US" b="0" i="0" dirty="0">
                <a:solidFill>
                  <a:srgbClr val="898989"/>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ctr" rtl="0" fontAlgn="base">
              <a:lnSpc>
                <a:spcPct val="100000"/>
              </a:lnSpc>
            </a:pPr>
            <a:r>
              <a:rPr lang="fr-FR" b="0" i="0" u="none" strike="noStrike" dirty="0">
                <a:solidFill>
                  <a:schemeClr val="bg2"/>
                </a:solidFill>
                <a:effectLst/>
                <a:latin typeface="Arial" panose="020B0604020202020204" pitchFamily="34" charset="0"/>
              </a:rPr>
              <a:t>bien-vivre ensemble.</a:t>
            </a:r>
            <a:endParaRPr lang="en-US" b="0" i="0" dirty="0">
              <a:solidFill>
                <a:schemeClr val="bg2"/>
              </a:solidFill>
              <a:effectLst/>
              <a:latin typeface="Arial" panose="020B0604020202020204" pitchFamily="34" charset="0"/>
            </a:endParaRPr>
          </a:p>
        </p:txBody>
      </p:sp>
      <p:pic>
        <p:nvPicPr>
          <p:cNvPr id="5" name="Image 4">
            <a:extLst>
              <a:ext uri="{FF2B5EF4-FFF2-40B4-BE49-F238E27FC236}">
                <a16:creationId xmlns:a16="http://schemas.microsoft.com/office/drawing/2014/main" id="{655A91C2-F020-67DC-6565-554CDFA5800D}"/>
              </a:ext>
            </a:extLst>
          </p:cNvPr>
          <p:cNvPicPr>
            <a:picLocks noChangeAspect="1"/>
          </p:cNvPicPr>
          <p:nvPr/>
        </p:nvPicPr>
        <p:blipFill>
          <a:blip r:embed="rId2"/>
          <a:stretch>
            <a:fillRect/>
          </a:stretch>
        </p:blipFill>
        <p:spPr>
          <a:xfrm>
            <a:off x="9188069" y="3340026"/>
            <a:ext cx="3125542" cy="2767406"/>
          </a:xfrm>
          <a:prstGeom prst="rect">
            <a:avLst/>
          </a:prstGeom>
        </p:spPr>
      </p:pic>
    </p:spTree>
    <p:extLst>
      <p:ext uri="{BB962C8B-B14F-4D97-AF65-F5344CB8AC3E}">
        <p14:creationId xmlns:p14="http://schemas.microsoft.com/office/powerpoint/2010/main" val="86376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CF0A4EF-FAD0-0A9F-17B4-A0D9A7321938}"/>
              </a:ext>
            </a:extLst>
          </p:cNvPr>
          <p:cNvSpPr>
            <a:spLocks noGrp="1"/>
          </p:cNvSpPr>
          <p:nvPr>
            <p:ph type="title"/>
          </p:nvPr>
        </p:nvSpPr>
        <p:spPr>
          <a:xfrm>
            <a:off x="588759" y="216801"/>
            <a:ext cx="7140098" cy="480131"/>
          </a:xfrm>
        </p:spPr>
        <p:txBody>
          <a:bodyPr/>
          <a:lstStyle/>
          <a:p>
            <a:r>
              <a:rPr lang="fr-FR" dirty="0"/>
              <a:t>INTRODUCTION</a:t>
            </a:r>
          </a:p>
        </p:txBody>
      </p:sp>
      <p:sp>
        <p:nvSpPr>
          <p:cNvPr id="4" name="Espace réservé du texte 3">
            <a:extLst>
              <a:ext uri="{FF2B5EF4-FFF2-40B4-BE49-F238E27FC236}">
                <a16:creationId xmlns:a16="http://schemas.microsoft.com/office/drawing/2014/main" id="{FF8DF6D4-9CDB-902A-EE04-E1BD74D73BF4}"/>
              </a:ext>
            </a:extLst>
          </p:cNvPr>
          <p:cNvSpPr>
            <a:spLocks noGrp="1"/>
          </p:cNvSpPr>
          <p:nvPr>
            <p:ph type="body" sz="quarter" idx="11"/>
          </p:nvPr>
        </p:nvSpPr>
        <p:spPr>
          <a:xfrm>
            <a:off x="588759" y="892877"/>
            <a:ext cx="11429748" cy="5581015"/>
          </a:xfrm>
        </p:spPr>
        <p:txBody>
          <a:bodyPr/>
          <a:lstStyle/>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1er dossier en U11 pour un parent</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Faute technique sifflée contre un U13</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Avec ou sans arbitres désignés</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Insultes racistes </a:t>
            </a:r>
            <a:r>
              <a:rPr lang="fr-FR" b="0" i="1" u="none" strike="noStrike" dirty="0">
                <a:effectLst/>
                <a:latin typeface="Arial" panose="020B0604020202020204" pitchFamily="34" charset="0"/>
              </a:rPr>
              <a:t>« sale bridé »</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Propos sexistes </a:t>
            </a:r>
            <a:r>
              <a:rPr lang="fr-FR" b="0" i="1" u="none" strike="noStrike" dirty="0">
                <a:effectLst/>
                <a:latin typeface="Arial" panose="020B0604020202020204" pitchFamily="34" charset="0"/>
              </a:rPr>
              <a:t>« battez-vous comme des hommes »</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Propos déplacés </a:t>
            </a:r>
            <a:r>
              <a:rPr lang="fr-FR" b="0" i="1" u="none" strike="noStrike" dirty="0">
                <a:effectLst/>
                <a:latin typeface="Arial" panose="020B0604020202020204" pitchFamily="34" charset="0"/>
              </a:rPr>
              <a:t>« Vous pouvez taper si l’arbitre ne regarde pas»,            « Tuez-les », « Fauche-le » </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Gestes déplacés : doigt d’honneur</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Menaces sur les réseaux sociaux</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Dépassement des points en U11 (&gt;30)</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Violences physiques sur un joueur, sur un coach</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Violences physiques dans les tribunes</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Tentative de dégradation (couper le filet)</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Consommation de bière sur le banc</a:t>
            </a:r>
            <a:r>
              <a:rPr lang="en-US" b="0" i="0" dirty="0">
                <a:effectLst/>
                <a:latin typeface="Arial" panose="020B0604020202020204" pitchFamily="34" charset="0"/>
              </a:rPr>
              <a:t>​</a:t>
            </a:r>
          </a:p>
          <a:p>
            <a:pPr algn="l" rtl="0" fontAlgn="base">
              <a:lnSpc>
                <a:spcPct val="100000"/>
              </a:lnSpc>
              <a:buFont typeface="Arial" panose="020B0604020202020204" pitchFamily="34" charset="0"/>
              <a:buChar char="•"/>
            </a:pPr>
            <a:r>
              <a:rPr lang="fr-FR" b="0" i="0" u="none" strike="noStrike" dirty="0">
                <a:effectLst/>
                <a:latin typeface="Arial" panose="020B0604020202020204" pitchFamily="34" charset="0"/>
              </a:rPr>
              <a:t>Agression d’un arbitre de 16 ans par un spectateur non licencié de 20 ans</a:t>
            </a:r>
            <a:r>
              <a:rPr lang="en-US" b="0" i="0" dirty="0">
                <a:effectLst/>
                <a:latin typeface="Arial" panose="020B0604020202020204" pitchFamily="34" charset="0"/>
              </a:rPr>
              <a:t>​</a:t>
            </a:r>
            <a:endParaRPr lang="en-US" dirty="0">
              <a:latin typeface="Arial" panose="020B0604020202020204" pitchFamily="34" charset="0"/>
            </a:endParaRPr>
          </a:p>
          <a:p>
            <a:pPr algn="l" rtl="0" fontAlgn="base">
              <a:lnSpc>
                <a:spcPct val="100000"/>
              </a:lnSpc>
              <a:buFont typeface="Arial" panose="020B0604020202020204" pitchFamily="34" charset="0"/>
              <a:buChar char="•"/>
            </a:pPr>
            <a:r>
              <a:rPr lang="en-US" dirty="0">
                <a:latin typeface="Arial" panose="020B0604020202020204" pitchFamily="34" charset="0"/>
              </a:rPr>
              <a:t>…</a:t>
            </a:r>
            <a:endParaRPr lang="en-US" b="0" i="0" dirty="0">
              <a:effectLst/>
              <a:latin typeface="Arial" panose="020B0604020202020204" pitchFamily="34" charset="0"/>
            </a:endParaRPr>
          </a:p>
        </p:txBody>
      </p:sp>
      <p:pic>
        <p:nvPicPr>
          <p:cNvPr id="2" name="Image 1">
            <a:extLst>
              <a:ext uri="{FF2B5EF4-FFF2-40B4-BE49-F238E27FC236}">
                <a16:creationId xmlns:a16="http://schemas.microsoft.com/office/drawing/2014/main" id="{E08FBAE1-4333-DFDA-BE00-97E261810A91}"/>
              </a:ext>
            </a:extLst>
          </p:cNvPr>
          <p:cNvPicPr>
            <a:picLocks noChangeAspect="1"/>
          </p:cNvPicPr>
          <p:nvPr/>
        </p:nvPicPr>
        <p:blipFill>
          <a:blip r:embed="rId2"/>
          <a:stretch>
            <a:fillRect/>
          </a:stretch>
        </p:blipFill>
        <p:spPr>
          <a:xfrm>
            <a:off x="8892965" y="3248235"/>
            <a:ext cx="3125542" cy="2767406"/>
          </a:xfrm>
          <a:prstGeom prst="rect">
            <a:avLst/>
          </a:prstGeom>
        </p:spPr>
      </p:pic>
    </p:spTree>
    <p:extLst>
      <p:ext uri="{BB962C8B-B14F-4D97-AF65-F5344CB8AC3E}">
        <p14:creationId xmlns:p14="http://schemas.microsoft.com/office/powerpoint/2010/main" val="389532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1C058A-22F6-3169-19C6-D134635DA9E3}"/>
              </a:ext>
            </a:extLst>
          </p:cNvPr>
          <p:cNvSpPr>
            <a:spLocks noGrp="1"/>
          </p:cNvSpPr>
          <p:nvPr>
            <p:ph type="title"/>
          </p:nvPr>
        </p:nvSpPr>
        <p:spPr>
          <a:xfrm>
            <a:off x="168880" y="313960"/>
            <a:ext cx="11513045" cy="867930"/>
          </a:xfrm>
        </p:spPr>
        <p:txBody>
          <a:bodyPr/>
          <a:lstStyle/>
          <a:p>
            <a:r>
              <a:rPr lang="fr-FR" dirty="0"/>
              <a:t>COMMENT INTERVENIR EN CAS D’INCIVILITES ?</a:t>
            </a:r>
          </a:p>
        </p:txBody>
      </p:sp>
      <p:sp>
        <p:nvSpPr>
          <p:cNvPr id="4" name="Espace réservé du texte 3">
            <a:extLst>
              <a:ext uri="{FF2B5EF4-FFF2-40B4-BE49-F238E27FC236}">
                <a16:creationId xmlns:a16="http://schemas.microsoft.com/office/drawing/2014/main" id="{BA9B7083-31AF-401A-2778-1856EED027D1}"/>
              </a:ext>
            </a:extLst>
          </p:cNvPr>
          <p:cNvSpPr>
            <a:spLocks noGrp="1"/>
          </p:cNvSpPr>
          <p:nvPr>
            <p:ph type="body" sz="quarter" idx="11"/>
          </p:nvPr>
        </p:nvSpPr>
        <p:spPr>
          <a:xfrm>
            <a:off x="168880" y="1111784"/>
            <a:ext cx="12023120" cy="5432256"/>
          </a:xfrm>
        </p:spPr>
        <p:txBody>
          <a:bodyPr/>
          <a:lstStyle/>
          <a:p>
            <a:pPr algn="ctr" rtl="0" fontAlgn="base">
              <a:lnSpc>
                <a:spcPct val="100000"/>
              </a:lnSpc>
            </a:pPr>
            <a:r>
              <a:rPr lang="fr-FR" b="1" i="0" u="none" strike="noStrike" dirty="0">
                <a:solidFill>
                  <a:srgbClr val="C00000"/>
                </a:solidFill>
                <a:effectLst/>
              </a:rPr>
              <a:t>Qu’est-ce qu’une incivilité?</a:t>
            </a:r>
            <a:r>
              <a:rPr lang="en-US" b="0" i="0" dirty="0">
                <a:solidFill>
                  <a:srgbClr val="C00000"/>
                </a:solidFill>
                <a:effectLst/>
              </a:rPr>
              <a:t>​</a:t>
            </a:r>
            <a:r>
              <a:rPr lang="fr-FR" b="0" i="0" dirty="0">
                <a:solidFill>
                  <a:srgbClr val="898989"/>
                </a:solidFill>
                <a:effectLst/>
              </a:rPr>
              <a:t>​</a:t>
            </a:r>
            <a:endParaRPr lang="fr-FR" b="0" i="0" dirty="0">
              <a:solidFill>
                <a:srgbClr val="000000"/>
              </a:solidFill>
              <a:effectLst/>
            </a:endParaRPr>
          </a:p>
          <a:p>
            <a:pPr algn="l" rtl="0" fontAlgn="base">
              <a:lnSpc>
                <a:spcPct val="100000"/>
              </a:lnSpc>
            </a:pPr>
            <a:r>
              <a:rPr lang="fr-FR" b="0" i="0" u="none" strike="noStrike" dirty="0">
                <a:effectLst/>
              </a:rPr>
              <a:t>Une incivilité constitue un agissement qui contrevient aux </a:t>
            </a:r>
            <a:r>
              <a:rPr lang="fr-FR" b="1" i="0" u="none" strike="noStrike" dirty="0">
                <a:effectLst/>
              </a:rPr>
              <a:t>règles sociales qui régissent la vie en communauté</a:t>
            </a:r>
            <a:r>
              <a:rPr lang="fr-FR" b="0" i="0" u="none" strike="noStrike" dirty="0">
                <a:effectLst/>
              </a:rPr>
              <a:t>.</a:t>
            </a:r>
            <a:r>
              <a:rPr lang="en-US" b="0" i="0" dirty="0">
                <a:effectLst/>
              </a:rPr>
              <a:t>​</a:t>
            </a:r>
          </a:p>
          <a:p>
            <a:pPr algn="l" rtl="0" fontAlgn="base">
              <a:lnSpc>
                <a:spcPct val="100000"/>
              </a:lnSpc>
            </a:pPr>
            <a:r>
              <a:rPr lang="en-US" b="0" i="0" dirty="0">
                <a:effectLst/>
              </a:rPr>
              <a:t>​</a:t>
            </a:r>
            <a:br>
              <a:rPr lang="en-US" b="0" i="0" dirty="0">
                <a:effectLst/>
              </a:rPr>
            </a:br>
            <a:r>
              <a:rPr lang="fr-FR" b="0" i="0" u="none" strike="noStrike" dirty="0">
                <a:effectLst/>
              </a:rPr>
              <a:t>La notion recouvre un nombre varié de comportements que l’on pourrait résumer par une atteinte à un «code de bonne conduite» (c’est-à-dire et par exemple: le bruit, les graffitis, l’impolitesse, la dégradation de biens...).</a:t>
            </a:r>
            <a:r>
              <a:rPr lang="en-US" b="0" i="0" dirty="0">
                <a:effectLst/>
              </a:rPr>
              <a:t>​</a:t>
            </a:r>
          </a:p>
          <a:p>
            <a:pPr algn="l" rtl="0" fontAlgn="base">
              <a:lnSpc>
                <a:spcPct val="100000"/>
              </a:lnSpc>
            </a:pPr>
            <a:r>
              <a:rPr lang="en-US" b="0" i="0" dirty="0">
                <a:effectLst/>
              </a:rPr>
              <a:t>​</a:t>
            </a:r>
            <a:br>
              <a:rPr lang="en-US" b="0" i="0" dirty="0">
                <a:effectLst/>
              </a:rPr>
            </a:br>
            <a:r>
              <a:rPr lang="fr-FR" b="0" i="0" u="none" strike="noStrike" dirty="0">
                <a:effectLst/>
              </a:rPr>
              <a:t>Un comportement civil, c’est agir en bon citoyen. </a:t>
            </a:r>
            <a:r>
              <a:rPr lang="en-US" b="0" i="0" dirty="0">
                <a:effectLst/>
              </a:rPr>
              <a:t>​</a:t>
            </a:r>
          </a:p>
          <a:p>
            <a:pPr algn="l" rtl="0" fontAlgn="base">
              <a:lnSpc>
                <a:spcPct val="100000"/>
              </a:lnSpc>
            </a:pPr>
            <a:endParaRPr lang="en-US" b="0" i="0" dirty="0">
              <a:effectLst/>
            </a:endParaRPr>
          </a:p>
          <a:p>
            <a:pPr algn="ctr" rtl="0" fontAlgn="base">
              <a:lnSpc>
                <a:spcPct val="100000"/>
              </a:lnSpc>
            </a:pPr>
            <a:r>
              <a:rPr lang="fr-FR" b="1" i="0" u="none" strike="noStrike" dirty="0">
                <a:solidFill>
                  <a:srgbClr val="C00000"/>
                </a:solidFill>
                <a:effectLst/>
              </a:rPr>
              <a:t>Qu’est-ce qu’une violence?</a:t>
            </a:r>
            <a:r>
              <a:rPr lang="en-US" b="0" i="0" dirty="0">
                <a:solidFill>
                  <a:srgbClr val="C00000"/>
                </a:solidFill>
                <a:effectLst/>
              </a:rPr>
              <a:t>​</a:t>
            </a:r>
            <a:r>
              <a:rPr lang="fr-FR" b="0" i="0" dirty="0">
                <a:solidFill>
                  <a:srgbClr val="898989"/>
                </a:solidFill>
                <a:effectLst/>
              </a:rPr>
              <a:t>​</a:t>
            </a:r>
            <a:endParaRPr lang="fr-FR" b="0" i="0" dirty="0">
              <a:solidFill>
                <a:srgbClr val="000000"/>
              </a:solidFill>
              <a:effectLst/>
            </a:endParaRPr>
          </a:p>
          <a:p>
            <a:pPr algn="l" rtl="0" fontAlgn="base">
              <a:lnSpc>
                <a:spcPct val="100000"/>
              </a:lnSpc>
            </a:pPr>
            <a:r>
              <a:rPr lang="fr-FR" b="0" i="0" u="none" strike="noStrike" dirty="0">
                <a:effectLst/>
              </a:rPr>
              <a:t>On entend par violence </a:t>
            </a:r>
            <a:r>
              <a:rPr lang="fr-FR" b="1" i="0" u="none" strike="noStrike" dirty="0">
                <a:effectLst/>
              </a:rPr>
              <a:t>toute manifestation de force, de forme verbale, écrite, physique, psychologique ou sexuelle, exercée contre une personne</a:t>
            </a:r>
            <a:r>
              <a:rPr lang="fr-FR" b="0" i="0" u="none" strike="noStrike" dirty="0">
                <a:effectLst/>
              </a:rPr>
              <a:t>, ayant pour effet d’engendrer des sentiments de détresse, de la léser, de la blesser ou de l’opprimer en s’attaquant à son intégrité ou à son bien-être psychologique ou physique, à ses droits ou à ses biens.</a:t>
            </a:r>
            <a:r>
              <a:rPr lang="en-US" b="0" i="0" dirty="0">
                <a:effectLst/>
              </a:rPr>
              <a:t>​</a:t>
            </a:r>
          </a:p>
          <a:p>
            <a:pPr algn="l" rtl="0" fontAlgn="base">
              <a:lnSpc>
                <a:spcPct val="100000"/>
              </a:lnSpc>
            </a:pPr>
            <a:r>
              <a:rPr lang="fr-FR" b="0" i="0" dirty="0">
                <a:effectLst/>
              </a:rPr>
              <a:t>​</a:t>
            </a:r>
          </a:p>
          <a:p>
            <a:pPr algn="l" rtl="0" fontAlgn="base">
              <a:lnSpc>
                <a:spcPct val="100000"/>
              </a:lnSpc>
            </a:pPr>
            <a:r>
              <a:rPr lang="fr-FR" b="0" i="0" u="none" strike="noStrike" dirty="0">
                <a:effectLst/>
              </a:rPr>
              <a:t>En contexte sportif ou de loisir, cette violence peut être manifestée par une personne en autorité (ex. : un entraîneur), des pairs (coéquipiers, adversaires), des parents, des gérants, des représentants d’équipes, des spectateurs, un membre de l’équipe médicale ou de soutien (préparateur physique, massothérapeute, etc.). </a:t>
            </a:r>
            <a:r>
              <a:rPr lang="en-US" b="0" i="0" dirty="0">
                <a:effectLst/>
              </a:rPr>
              <a:t>​</a:t>
            </a:r>
            <a:endParaRPr lang="fr-FR" b="0" i="0" dirty="0">
              <a:solidFill>
                <a:srgbClr val="000000"/>
              </a:solidFill>
              <a:effectLst/>
            </a:endParaRPr>
          </a:p>
          <a:p>
            <a:pPr>
              <a:lnSpc>
                <a:spcPct val="100000"/>
              </a:lnSpc>
            </a:pPr>
            <a:endParaRPr lang="fr-FR" dirty="0"/>
          </a:p>
        </p:txBody>
      </p:sp>
    </p:spTree>
    <p:extLst>
      <p:ext uri="{BB962C8B-B14F-4D97-AF65-F5344CB8AC3E}">
        <p14:creationId xmlns:p14="http://schemas.microsoft.com/office/powerpoint/2010/main" val="2671242321"/>
      </p:ext>
    </p:extLst>
  </p:cSld>
  <p:clrMapOvr>
    <a:masterClrMapping/>
  </p:clrMapOvr>
</p:sld>
</file>

<file path=ppt/theme/theme1.xml><?xml version="1.0" encoding="utf-8"?>
<a:theme xmlns:a="http://schemas.openxmlformats.org/drawingml/2006/main" name="Thème Office">
  <a:themeElements>
    <a:clrScheme name="FFBB_CORPO_COLORS">
      <a:dk1>
        <a:sysClr val="windowText" lastClr="000000"/>
      </a:dk1>
      <a:lt1>
        <a:sysClr val="window" lastClr="FFFFFF"/>
      </a:lt1>
      <a:dk2>
        <a:srgbClr val="002776"/>
      </a:dk2>
      <a:lt2>
        <a:srgbClr val="D52B1E"/>
      </a:lt2>
      <a:accent1>
        <a:srgbClr val="002776"/>
      </a:accent1>
      <a:accent2>
        <a:srgbClr val="D52B1E"/>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B2C4AC6DE37A41932AACCF73A88605" ma:contentTypeVersion="21" ma:contentTypeDescription="Crée un document." ma:contentTypeScope="" ma:versionID="74ec1bcd1eeaa85c0f7547cbd585ab37">
  <xsd:schema xmlns:xsd="http://www.w3.org/2001/XMLSchema" xmlns:xs="http://www.w3.org/2001/XMLSchema" xmlns:p="http://schemas.microsoft.com/office/2006/metadata/properties" xmlns:ns1="http://schemas.microsoft.com/sharepoint/v3" xmlns:ns2="81ce3380-b3ea-4778-973e-37081c34bb96" xmlns:ns3="30b7e269-4efa-4c2e-9b9f-fd75cd5219d2" xmlns:ns4="9333e2f8-9816-4f5d-b653-43864a0f9cbf" targetNamespace="http://schemas.microsoft.com/office/2006/metadata/properties" ma:root="true" ma:fieldsID="5e9db16c900bb97bb375b2f30840b219" ns1:_="" ns2:_="" ns3:_="" ns4:_="">
    <xsd:import namespace="http://schemas.microsoft.com/sharepoint/v3"/>
    <xsd:import namespace="81ce3380-b3ea-4778-973e-37081c34bb96"/>
    <xsd:import namespace="30b7e269-4efa-4c2e-9b9f-fd75cd5219d2"/>
    <xsd:import namespace="9333e2f8-9816-4f5d-b653-43864a0f9cbf"/>
    <xsd:element name="properties">
      <xsd:complexType>
        <xsd:sequence>
          <xsd:element name="documentManagement">
            <xsd:complexType>
              <xsd:all>
                <xsd:element ref="ns1:PublishingStartDate" minOccurs="0"/>
                <xsd:element ref="ns1:PublishingExpirationDate" minOccurs="0"/>
                <xsd:element ref="ns2:TypeDocument"/>
                <xsd:element ref="ns3:TaxKeywordTaxHTField" minOccurs="0"/>
                <xsd:element ref="ns3:TaxCatchAll" minOccurs="0"/>
                <xsd:element ref="ns3:oa596783df594f9b9978d50b34e0f184" minOccurs="0"/>
                <xsd:element ref="ns4:MediaServiceMetadata" minOccurs="0"/>
                <xsd:element ref="ns4:MediaServiceFastMetadata" minOccurs="0"/>
                <xsd:element ref="ns4:MediaServiceDateTaken" minOccurs="0"/>
                <xsd:element ref="ns3:SharedWithUsers" minOccurs="0"/>
                <xsd:element ref="ns3:SharedWithDetails" minOccurs="0"/>
                <xsd:element ref="ns4:MediaLengthInSeconds" minOccurs="0"/>
                <xsd:element ref="ns4:MediaServiceSearchProperties" minOccurs="0"/>
                <xsd:element ref="ns4:MediaServiceObjectDetectorVersions" minOccurs="0"/>
                <xsd:element ref="ns4:lcf76f155ced4ddcb4097134ff3c332f"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e3380-b3ea-4778-973e-37081c34bb96" elementFormDefault="qualified">
    <xsd:import namespace="http://schemas.microsoft.com/office/2006/documentManagement/types"/>
    <xsd:import namespace="http://schemas.microsoft.com/office/infopath/2007/PartnerControls"/>
    <xsd:element name="TypeDocument" ma:index="10" ma:displayName="Type de document" ma:default="Documentation" ma:format="Dropdown" ma:internalName="TypeDocument">
      <xsd:simpleType>
        <xsd:restriction base="dms:Choice">
          <xsd:enumeration value="Wireframe"/>
          <xsd:enumeration value="Spécification"/>
          <xsd:enumeration value="Documentation"/>
          <xsd:enumeration value="Ressource"/>
          <xsd:enumeration value="Compte-rendu"/>
          <xsd:enumeration value="PV"/>
        </xsd:restriction>
      </xsd:simpleType>
    </xsd:element>
  </xsd:schema>
  <xsd:schema xmlns:xsd="http://www.w3.org/2001/XMLSchema" xmlns:xs="http://www.w3.org/2001/XMLSchema" xmlns:dms="http://schemas.microsoft.com/office/2006/documentManagement/types" xmlns:pc="http://schemas.microsoft.com/office/infopath/2007/PartnerControls" targetNamespace="30b7e269-4efa-4c2e-9b9f-fd75cd5219d2"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Mots clés d’entreprise" ma:readOnly="false" ma:fieldId="{23f27201-bee3-471e-b2e7-b64fd8b7ca38}" ma:taxonomyMulti="true" ma:sspId="8ff1f16b-57da-4d4c-b19b-24c9556ca1f8"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description="" ma:hidden="true" ma:list="{da60f3ab-1ad3-4f0f-b08d-7120f2083337}" ma:internalName="TaxCatchAll" ma:showField="CatchAllData" ma:web="30b7e269-4efa-4c2e-9b9f-fd75cd5219d2">
      <xsd:complexType>
        <xsd:complexContent>
          <xsd:extension base="dms:MultiChoiceLookup">
            <xsd:sequence>
              <xsd:element name="Value" type="dms:Lookup" maxOccurs="unbounded" minOccurs="0" nillable="true"/>
            </xsd:sequence>
          </xsd:extension>
        </xsd:complexContent>
      </xsd:complexType>
    </xsd:element>
    <xsd:element name="oa596783df594f9b9978d50b34e0f184" ma:index="15" ma:taxonomy="true" ma:internalName="oa596783df594f9b9978d50b34e0f184" ma:taxonomyFieldName="RubriqueFFBB" ma:displayName="Thématique" ma:indexed="true" ma:default="" ma:fieldId="{8a596783-df59-4f9b-9978-d50b34e0f184}" ma:sspId="8ff1f16b-57da-4d4c-b19b-24c9556ca1f8" ma:termSetId="b8380bda-6f97-4594-8feb-affb299534c6" ma:anchorId="87127d89-c2f2-4505-bdb8-c4f949f552a5" ma:open="false" ma:isKeyword="false">
      <xsd:complexType>
        <xsd:sequence>
          <xsd:element ref="pc:Terms" minOccurs="0" maxOccurs="1"/>
        </xsd:sequence>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33e2f8-9816-4f5d-b653-43864a0f9cb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8ff1f16b-57da-4d4c-b19b-24c9556ca1f8"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0b7e269-4efa-4c2e-9b9f-fd75cd5219d2">
      <UserInfo>
        <DisplayName>PINTO Sarah</DisplayName>
        <AccountId>240</AccountId>
        <AccountType/>
      </UserInfo>
      <UserInfo>
        <DisplayName>BOISSEAU Charlotte</DisplayName>
        <AccountId>522</AccountId>
        <AccountType/>
      </UserInfo>
    </SharedWithUsers>
    <lcf76f155ced4ddcb4097134ff3c332f xmlns="9333e2f8-9816-4f5d-b653-43864a0f9cbf">
      <Terms xmlns="http://schemas.microsoft.com/office/infopath/2007/PartnerControls"/>
    </lcf76f155ced4ddcb4097134ff3c332f>
    <TaxCatchAll xmlns="30b7e269-4efa-4c2e-9b9f-fd75cd5219d2" xsi:nil="true"/>
    <TaxKeywordTaxHTField xmlns="30b7e269-4efa-4c2e-9b9f-fd75cd5219d2">
      <Terms xmlns="http://schemas.microsoft.com/office/infopath/2007/PartnerControls"/>
    </TaxKeywordTaxHTField>
    <TypeDocument xmlns="81ce3380-b3ea-4778-973e-37081c34bb96">Documentation</TypeDocument>
    <PublishingExpirationDate xmlns="http://schemas.microsoft.com/sharepoint/v3" xsi:nil="true"/>
    <oa596783df594f9b9978d50b34e0f184 xmlns="30b7e269-4efa-4c2e-9b9f-fd75cd5219d2">
      <Terms xmlns="http://schemas.microsoft.com/office/infopath/2007/PartnerControls"/>
    </oa596783df594f9b9978d50b34e0f184>
    <PublishingStartDate xmlns="http://schemas.microsoft.com/sharepoint/v3" xsi:nil="true"/>
  </documentManagement>
</p:properties>
</file>

<file path=customXml/itemProps1.xml><?xml version="1.0" encoding="utf-8"?>
<ds:datastoreItem xmlns:ds="http://schemas.openxmlformats.org/officeDocument/2006/customXml" ds:itemID="{71250164-0D01-4813-8B6A-B8A67E8EAE1B}">
  <ds:schemaRefs>
    <ds:schemaRef ds:uri="http://schemas.microsoft.com/sharepoint/v3/contenttype/forms"/>
  </ds:schemaRefs>
</ds:datastoreItem>
</file>

<file path=customXml/itemProps2.xml><?xml version="1.0" encoding="utf-8"?>
<ds:datastoreItem xmlns:ds="http://schemas.openxmlformats.org/officeDocument/2006/customXml" ds:itemID="{0E732673-63D8-4911-B147-EA605FB27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ce3380-b3ea-4778-973e-37081c34bb96"/>
    <ds:schemaRef ds:uri="30b7e269-4efa-4c2e-9b9f-fd75cd5219d2"/>
    <ds:schemaRef ds:uri="9333e2f8-9816-4f5d-b653-43864a0f9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1C8108-CC94-4A2A-97C8-113D2E9DFCA7}">
  <ds:schemaRefs>
    <ds:schemaRef ds:uri="http://schemas.microsoft.com/office/2006/metadata/properties"/>
    <ds:schemaRef ds:uri="http://schemas.microsoft.com/office/infopath/2007/PartnerControls"/>
    <ds:schemaRef ds:uri="16f0998f-cf74-406b-b359-c8121e33782d"/>
    <ds:schemaRef ds:uri="0f6e232b-0f59-4423-8d09-de55b842cad1"/>
    <ds:schemaRef ds:uri="30b7e269-4efa-4c2e-9b9f-fd75cd5219d2"/>
    <ds:schemaRef ds:uri="9333e2f8-9816-4f5d-b653-43864a0f9cbf"/>
    <ds:schemaRef ds:uri="81ce3380-b3ea-4778-973e-37081c34bb96"/>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1451</TotalTime>
  <Words>3272</Words>
  <Application>Microsoft Macintosh PowerPoint</Application>
  <PresentationFormat>Grand écran</PresentationFormat>
  <Paragraphs>539</Paragraphs>
  <Slides>65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65</vt:i4>
      </vt:variant>
    </vt:vector>
  </HeadingPairs>
  <TitlesOfParts>
    <vt:vector size="70" baseType="lpstr">
      <vt:lpstr>Arial</vt:lpstr>
      <vt:lpstr>Calibri</vt:lpstr>
      <vt:lpstr>Segoe UI</vt:lpstr>
      <vt:lpstr>Times New Roman</vt:lpstr>
      <vt:lpstr>Thème Office</vt:lpstr>
      <vt:lpstr>ANIMATION FAIR-PLAY</vt:lpstr>
      <vt:lpstr>ORDRE DU JOUR</vt:lpstr>
      <vt:lpstr>ORDRE DU JOUR</vt:lpstr>
      <vt:lpstr>INTRODUCTION</vt:lpstr>
      <vt:lpstr>ACCEUIL</vt:lpstr>
      <vt:lpstr>INTRODUCTION</vt:lpstr>
      <vt:lpstr>INTRODUCTION</vt:lpstr>
      <vt:lpstr>INTRODUCTION</vt:lpstr>
      <vt:lpstr>COMMENT INTERVENIR EN CAS D’INCIVILITES ?</vt:lpstr>
      <vt:lpstr>ORDRE DU JOUR</vt:lpstr>
      <vt:lpstr>ECHANGES SUR LA SITUATION</vt:lpstr>
      <vt:lpstr>ECHANGES SUR LA SITUATION</vt:lpstr>
      <vt:lpstr>ECHANGES SUR LA SITUATION</vt:lpstr>
      <vt:lpstr>ECHANGES SUR LA SITUATION</vt:lpstr>
      <vt:lpstr>ECHANGES SUR LA SITUATION</vt:lpstr>
      <vt:lpstr>ECHANGES SUR LA SITUATION</vt:lpstr>
      <vt:lpstr>ECHANGES SUR LA SITUATION</vt:lpstr>
      <vt:lpstr>ECHANGES SUR LA SITUATION</vt:lpstr>
      <vt:lpstr>ECHANGES SUR LA SITUATION</vt:lpstr>
      <vt:lpstr>ECHANGES SUR LA SITUATION</vt:lpstr>
      <vt:lpstr>ECHANGES SUR LA SITUATION</vt:lpstr>
      <vt:lpstr>ORDRE DU JOUR</vt:lpstr>
      <vt:lpstr>LES OUTILS DE PREVENTION</vt:lpstr>
      <vt:lpstr>LES OUTILS DE PREVENTION</vt:lpstr>
      <vt:lpstr>LES OUTILS DE PREVENTION</vt:lpstr>
      <vt:lpstr>LES OUTILS DE PREVENTION</vt:lpstr>
      <vt:lpstr>LES OUTILS DE PREVENTION</vt:lpstr>
      <vt:lpstr>LES OUTILS DE PREVENTION</vt:lpstr>
      <vt:lpstr>LES OUTILS DE PREVENTION</vt:lpstr>
      <vt:lpstr>LES OUTILS DE PREVENTION</vt:lpstr>
      <vt:lpstr>LES OUTILS DE PREVENTION</vt:lpstr>
      <vt:lpstr>LES OUTILS DE PREVENTION</vt:lpstr>
      <vt:lpstr>LES OUTILS DE PREVENTION</vt:lpstr>
      <vt:lpstr>LES OUTILS DE PREVENTION</vt:lpstr>
      <vt:lpstr>LES OUTILS DE PREVENTION</vt:lpstr>
      <vt:lpstr>LES OUTILS DE PREVENTION</vt:lpstr>
      <vt:lpstr>ORDRE DU JOUR</vt:lpstr>
      <vt:lpstr>LES OUTILS REGLEMENTAIRES</vt:lpstr>
      <vt:lpstr>LES OUTILS REGLEMENTAIRES</vt:lpstr>
      <vt:lpstr>LES OUTILS REGLEMENTAIRES</vt:lpstr>
      <vt:lpstr>LES OUTILS REGLEMENTAIRES</vt:lpstr>
      <vt:lpstr>LES OUTILS REGLEMENTAIRES</vt:lpstr>
      <vt:lpstr>LES OUTILS REGLEMENTAIRES</vt:lpstr>
      <vt:lpstr>ORDRE DU JOUR</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COMMENT INTERVENIR EN CAS D’INCIVILITE ?</vt:lpstr>
      <vt:lpstr>ORDRE DU JOUR</vt:lpstr>
      <vt:lpstr>NOS ENGAGEMENTS COMMUNS</vt:lpstr>
      <vt:lpstr>NOS ENGAGEMENTS COMMUNS</vt:lpstr>
      <vt:lpstr>NOS ENGAGEMENTS COMMUNS</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Manu</dc:creator>
  <cp:lastModifiedBy>Elise PICHERY</cp:lastModifiedBy>
  <cp:revision>401</cp:revision>
  <dcterms:created xsi:type="dcterms:W3CDTF">2021-01-28T18:29:44Z</dcterms:created>
  <dcterms:modified xsi:type="dcterms:W3CDTF">2024-02-12T09:33:00Z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0x010100C3CDAD2A163E1E41AABFBBF417218B5A</vt:lpwstr>
  </property>
  <property fmtid="{D5CDD505-2E9C-101B-9397-08002B2CF9AE}" pid="3" name="MediaServiceImageTags">
    <vt:lpwstr/>
  </property>
</Properties>
</file>