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64" r:id="rId7"/>
    <p:sldId id="265" r:id="rId8"/>
    <p:sldId id="261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DD59"/>
    <a:srgbClr val="ED7D3B"/>
    <a:srgbClr val="FDF5D1"/>
    <a:srgbClr val="004AAD"/>
    <a:srgbClr val="4D81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085FE6-03E8-40B5-AA60-6A2CDE21FBB1}" v="8" dt="2023-10-31T13:19:54.6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9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A9085FE6-03E8-40B5-AA60-6A2CDE21FBB1}"/>
    <pc:docChg chg="modSld">
      <pc:chgData name="" userId="" providerId="" clId="Web-{A9085FE6-03E8-40B5-AA60-6A2CDE21FBB1}" dt="2023-10-31T13:19:42.433" v="0" actId="20577"/>
      <pc:docMkLst>
        <pc:docMk/>
      </pc:docMkLst>
      <pc:sldChg chg="modSp">
        <pc:chgData name="" userId="" providerId="" clId="Web-{A9085FE6-03E8-40B5-AA60-6A2CDE21FBB1}" dt="2023-10-31T13:19:42.433" v="0" actId="20577"/>
        <pc:sldMkLst>
          <pc:docMk/>
          <pc:sldMk cId="1452882962" sldId="256"/>
        </pc:sldMkLst>
        <pc:spChg chg="mod">
          <ac:chgData name="" userId="" providerId="" clId="Web-{A9085FE6-03E8-40B5-AA60-6A2CDE21FBB1}" dt="2023-10-31T13:19:42.433" v="0" actId="20577"/>
          <ac:spMkLst>
            <pc:docMk/>
            <pc:sldMk cId="1452882962" sldId="256"/>
            <ac:spMk id="14" creationId="{38FD4AEB-DA00-4B1E-A24F-AAD2B5419215}"/>
          </ac:spMkLst>
        </pc:spChg>
      </pc:sldChg>
    </pc:docChg>
  </pc:docChgLst>
  <pc:docChgLst>
    <pc:chgData name="Thomas BOUSSEAU" userId="S::secretariat-general@maineetloirebasketball.org::56137e94-fc13-46af-ac7c-b447ef96efa7" providerId="AD" clId="Web-{A9085FE6-03E8-40B5-AA60-6A2CDE21FBB1}"/>
    <pc:docChg chg="modSld">
      <pc:chgData name="Thomas BOUSSEAU" userId="S::secretariat-general@maineetloirebasketball.org::56137e94-fc13-46af-ac7c-b447ef96efa7" providerId="AD" clId="Web-{A9085FE6-03E8-40B5-AA60-6A2CDE21FBB1}" dt="2023-10-31T13:19:52.168" v="1"/>
      <pc:docMkLst>
        <pc:docMk/>
      </pc:docMkLst>
      <pc:sldChg chg="modSp">
        <pc:chgData name="Thomas BOUSSEAU" userId="S::secretariat-general@maineetloirebasketball.org::56137e94-fc13-46af-ac7c-b447ef96efa7" providerId="AD" clId="Web-{A9085FE6-03E8-40B5-AA60-6A2CDE21FBB1}" dt="2023-10-31T13:19:52.168" v="1"/>
        <pc:sldMkLst>
          <pc:docMk/>
          <pc:sldMk cId="4088339795" sldId="265"/>
        </pc:sldMkLst>
        <pc:graphicFrameChg chg="mod modGraphic">
          <ac:chgData name="Thomas BOUSSEAU" userId="S::secretariat-general@maineetloirebasketball.org::56137e94-fc13-46af-ac7c-b447ef96efa7" providerId="AD" clId="Web-{A9085FE6-03E8-40B5-AA60-6A2CDE21FBB1}" dt="2023-10-31T13:19:52.168" v="1"/>
          <ac:graphicFrameMkLst>
            <pc:docMk/>
            <pc:sldMk cId="4088339795" sldId="265"/>
            <ac:graphicFrameMk id="2" creationId="{7AAF215D-CDC3-4F9F-B39C-9A48B42ABE1A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D4A649-0698-4409-B736-1058B3072A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F1A81B2-36EB-464E-BB73-C1F2730B71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3CEF45-0706-4C1B-BD25-BCB8C16BB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F261-AFDF-497B-9510-D41B5B9FAA5C}" type="datetimeFigureOut">
              <a:rPr lang="fr-FR" smtClean="0"/>
              <a:t>31/10/2023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F18FDB-9DAB-4FB3-80A9-027BBD143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876F71-6AA6-4457-8DCD-22E50E53A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0301-5738-4E8B-9A89-419F679199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50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0A9C46-32B4-4FCD-8B4B-E74403F78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6D4CDA7-6BDB-45DB-B649-55566382B2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C3FD85-4ECD-4417-A863-D3103C620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F261-AFDF-497B-9510-D41B5B9FAA5C}" type="datetimeFigureOut">
              <a:rPr lang="fr-FR" smtClean="0"/>
              <a:t>31/10/2023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46BF95-7B96-42BC-AB41-427D023C0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6E9AC5-CFCF-4215-8792-A432BB182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0301-5738-4E8B-9A89-419F679199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743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650034F-701E-40F3-B5F3-1CDAE1E53D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00E2F20-1F88-42EE-B342-23BE2EE772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73E1DC-391D-435F-A17D-7C4A02DC6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F261-AFDF-497B-9510-D41B5B9FAA5C}" type="datetimeFigureOut">
              <a:rPr lang="fr-FR" smtClean="0"/>
              <a:t>31/10/2023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D16F09-BC7D-4B7C-BA2B-6604F9ED0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024C53-92F3-4050-83C6-F40F55731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0301-5738-4E8B-9A89-419F679199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125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E69A00-9EC8-464E-B301-6DA9BA159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E92068-D9CE-4BD4-ABB4-C0B60C830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A573F2-79D5-45CF-A7EA-0A9AA917E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F261-AFDF-497B-9510-D41B5B9FAA5C}" type="datetimeFigureOut">
              <a:rPr lang="fr-FR" smtClean="0"/>
              <a:t>31/10/2023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B0960E-8964-459D-8AE4-5FD2C3A7A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304CDB-54C0-4251-ADC9-8C143930E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0301-5738-4E8B-9A89-419F679199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5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E42E3D-317B-4CE8-87D1-5145565F3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E27E394-5BB8-42F1-A2F2-C9B4857DE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3026B2-2119-4658-96E8-6D82B80A4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F261-AFDF-497B-9510-D41B5B9FAA5C}" type="datetimeFigureOut">
              <a:rPr lang="fr-FR" smtClean="0"/>
              <a:t>31/10/2023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8296E9-BD4E-4D18-BD1D-9184D03B0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D8ED0C-C0A8-4707-81AC-32396678C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0301-5738-4E8B-9A89-419F679199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4857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93A554-DFF8-43C0-9481-26468087F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E0A651-A2D0-4872-B5AF-CE40DC45E6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CEA5E01-1CAC-4F4C-B9BA-173E1AAF2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D18886-DF79-4145-87AB-F73F7C855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F261-AFDF-497B-9510-D41B5B9FAA5C}" type="datetimeFigureOut">
              <a:rPr lang="fr-FR" smtClean="0"/>
              <a:t>31/10/2023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BB52AF3-9715-4494-AD65-DD6A38FA3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416E7CE-12B2-4164-A104-7F4C24543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0301-5738-4E8B-9A89-419F679199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1196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7C7B0E-3397-433C-A787-A929135FD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1752792-930A-48DC-9ADE-315DEC4E9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8BAF5F-58D1-48E9-AA5A-AF5F84623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F5FEF51-B933-4C0F-AB6A-92D57DCCF4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FABF782-52CD-40BF-8BB6-69DA4B9AAD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0DAB760-1281-40C2-8FD4-B29FFC314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F261-AFDF-497B-9510-D41B5B9FAA5C}" type="datetimeFigureOut">
              <a:rPr lang="fr-FR" smtClean="0"/>
              <a:t>31/10/2023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F15AA9D-14DD-4227-85DC-6B7E3C208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51285C7-2862-4C94-91B1-F0EAC999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0301-5738-4E8B-9A89-419F679199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7864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8300D2-A604-4476-A910-E6B511145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47E21E2-9D35-4223-B91C-AB01C36B9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F261-AFDF-497B-9510-D41B5B9FAA5C}" type="datetimeFigureOut">
              <a:rPr lang="fr-FR" smtClean="0"/>
              <a:t>31/10/2023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9E2CD0F-1053-47AC-8934-0247AB663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0E197D6-A81F-472B-99A8-31330453D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0301-5738-4E8B-9A89-419F679199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484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D1F3224-0939-4604-8600-46BF941C5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F261-AFDF-497B-9510-D41B5B9FAA5C}" type="datetimeFigureOut">
              <a:rPr lang="fr-FR" smtClean="0"/>
              <a:t>31/10/2023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52B36C8-84C3-4817-A9A3-AE2D372B4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9E24676-E69F-4737-B77A-3384F9A74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0301-5738-4E8B-9A89-419F679199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69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6378AE-D270-40F5-8251-B7468876E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58A1DB-B0A9-4390-BFB8-D1781F9D3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0628AEB-6815-4F69-AE0D-7C1321CCB1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DAF9B24-C9D1-4B6A-AC72-4DFD427D6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F261-AFDF-497B-9510-D41B5B9FAA5C}" type="datetimeFigureOut">
              <a:rPr lang="fr-FR" smtClean="0"/>
              <a:t>31/10/2023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467FB0D-D161-4382-8CA9-11246EFC5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0E806F-4E7B-4974-8428-82BB71B66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0301-5738-4E8B-9A89-419F679199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9335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DA7E25-DE39-49D0-ACA7-5508144D7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EDBBB7C-8E6E-4296-ADBF-9461D3B963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49D1B3F-F53B-44B1-8699-2368A7599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79EDF2F-9932-4CF0-9B4D-70EAFA7C3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F261-AFDF-497B-9510-D41B5B9FAA5C}" type="datetimeFigureOut">
              <a:rPr lang="fr-FR" smtClean="0"/>
              <a:t>31/10/2023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F816490-E43D-40C2-B3B3-3C06C0F22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9D72921-E0B9-4CD0-98A7-461C14D2F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0301-5738-4E8B-9A89-419F679199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0986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58269AB-EFA4-4680-B3EF-490E40E96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0F25F8-6E1F-497F-92BC-FE018F071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8C890D-F335-48FB-BA76-6EDF965BFC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CF261-AFDF-497B-9510-D41B5B9FAA5C}" type="datetimeFigureOut">
              <a:rPr lang="fr-FR" smtClean="0"/>
              <a:t>31/10/2023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29200D-8F08-4944-B3FA-9EA9860915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490F8B-B39F-4B85-8362-AE8C15CDA7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10301-5738-4E8B-9A89-419F679199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5013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fbb.com/sites/default/files/2022_da_ff_basket_v4.pdf" TargetMode="External"/><Relationship Id="rId5" Type="http://schemas.openxmlformats.org/officeDocument/2006/relationships/hyperlink" Target="https://sinistres.mutuelle-des-sportifs.com/" TargetMode="External"/><Relationship Id="rId4" Type="http://schemas.openxmlformats.org/officeDocument/2006/relationships/hyperlink" Target="https://www.ffbb.com/ffbb/dirigeants/gerer/assurance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www.ffbb.com/ffbb/dirigeants/gerer/assuranc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prestations@grpmds.com" TargetMode="External"/><Relationship Id="rId5" Type="http://schemas.openxmlformats.org/officeDocument/2006/relationships/hyperlink" Target="mailto:contact@grpmds.com" TargetMode="External"/><Relationship Id="rId4" Type="http://schemas.openxmlformats.org/officeDocument/2006/relationships/hyperlink" Target="mailto:garine.y@grpmds.co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licence@basketball49.f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15A4FAA-8489-4C8C-8FDE-8B409AEEA8C9}"/>
              </a:ext>
            </a:extLst>
          </p:cNvPr>
          <p:cNvSpPr/>
          <p:nvPr/>
        </p:nvSpPr>
        <p:spPr>
          <a:xfrm rot="1164196">
            <a:off x="-2427997" y="5277779"/>
            <a:ext cx="13693606" cy="3080802"/>
          </a:xfrm>
          <a:prstGeom prst="rect">
            <a:avLst/>
          </a:prstGeom>
          <a:solidFill>
            <a:srgbClr val="004AA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43E6D7C-CA92-4F98-8521-5432D687D04E}"/>
              </a:ext>
            </a:extLst>
          </p:cNvPr>
          <p:cNvSpPr/>
          <p:nvPr/>
        </p:nvSpPr>
        <p:spPr>
          <a:xfrm rot="18808214">
            <a:off x="-4447670" y="-352709"/>
            <a:ext cx="9723139" cy="4191577"/>
          </a:xfrm>
          <a:prstGeom prst="rect">
            <a:avLst/>
          </a:prstGeom>
          <a:solidFill>
            <a:srgbClr val="ED7D3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00F8D29-F425-4B3D-B3CB-2BC7E8C7B6F0}"/>
              </a:ext>
            </a:extLst>
          </p:cNvPr>
          <p:cNvSpPr txBox="1"/>
          <p:nvPr/>
        </p:nvSpPr>
        <p:spPr>
          <a:xfrm>
            <a:off x="2647950" y="1696981"/>
            <a:ext cx="9544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LA DECLARATION  D ACCIDENT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8FD4AEB-DA00-4B1E-A24F-AAD2B5419215}"/>
              </a:ext>
            </a:extLst>
          </p:cNvPr>
          <p:cNvSpPr txBox="1"/>
          <p:nvPr/>
        </p:nvSpPr>
        <p:spPr>
          <a:xfrm>
            <a:off x="2647950" y="3938864"/>
            <a:ext cx="954405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000" dirty="0">
                <a:latin typeface="Open Sans Light"/>
                <a:ea typeface="Open Sans Light"/>
                <a:cs typeface="Open Sans Light"/>
              </a:rPr>
              <a:t>Commission licences</a:t>
            </a:r>
            <a:endParaRPr lang="fr-FR" sz="2000" dirty="0">
              <a:latin typeface="Open Sans Light" pitchFamily="2" charset="0"/>
              <a:ea typeface="Open Sans Light" pitchFamily="2" charset="0"/>
              <a:cs typeface="Open Sans Light" pitchFamily="2" charset="0"/>
            </a:endParaRPr>
          </a:p>
          <a:p>
            <a:pPr algn="ctr"/>
            <a:r>
              <a:rPr lang="fr-FR" sz="2000" dirty="0"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Comité de BasketBall du Maine-et-Loire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32B99D1-D992-4FE3-B03C-F35AECE6DF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3758" y="5161019"/>
            <a:ext cx="2521862" cy="160573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5E0DEB8-E1C1-498B-9060-3236BE97375F}"/>
              </a:ext>
            </a:extLst>
          </p:cNvPr>
          <p:cNvSpPr/>
          <p:nvPr/>
        </p:nvSpPr>
        <p:spPr>
          <a:xfrm rot="20957028">
            <a:off x="-6990774" y="-2843199"/>
            <a:ext cx="13981550" cy="4191577"/>
          </a:xfrm>
          <a:prstGeom prst="rect">
            <a:avLst/>
          </a:prstGeom>
          <a:solidFill>
            <a:srgbClr val="ED7D3B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28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7AAF215D-CDC3-4F9F-B39C-9A48B42ABE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524073"/>
              </p:ext>
            </p:extLst>
          </p:nvPr>
        </p:nvGraphicFramePr>
        <p:xfrm>
          <a:off x="604520" y="381923"/>
          <a:ext cx="1134110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1500">
                  <a:extLst>
                    <a:ext uri="{9D8B030D-6E8A-4147-A177-3AD203B41FA5}">
                      <a16:colId xmlns:a16="http://schemas.microsoft.com/office/drawing/2014/main" val="3560064324"/>
                    </a:ext>
                  </a:extLst>
                </a:gridCol>
                <a:gridCol w="8229600">
                  <a:extLst>
                    <a:ext uri="{9D8B030D-6E8A-4147-A177-3AD203B41FA5}">
                      <a16:colId xmlns:a16="http://schemas.microsoft.com/office/drawing/2014/main" val="2211383091"/>
                    </a:ext>
                  </a:extLst>
                </a:gridCol>
              </a:tblGrid>
              <a:tr h="569149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LA DECLARATION</a:t>
                      </a:r>
                    </a:p>
                    <a:p>
                      <a:pPr algn="ctr"/>
                      <a:r>
                        <a:rPr lang="fr-FR" sz="2000" dirty="0"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D’ACCIDENT</a:t>
                      </a:r>
                    </a:p>
                  </a:txBody>
                  <a:tcPr anchor="ctr">
                    <a:solidFill>
                      <a:srgbClr val="004A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Pourquoi faire une déclaration d’accident</a:t>
                      </a:r>
                    </a:p>
                  </a:txBody>
                  <a:tcPr anchor="ctr">
                    <a:solidFill>
                      <a:srgbClr val="004A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163336"/>
                  </a:ext>
                </a:extLst>
              </a:tr>
            </a:tbl>
          </a:graphicData>
        </a:graphic>
      </p:graphicFrame>
      <p:sp>
        <p:nvSpPr>
          <p:cNvPr id="18" name="Titre 2">
            <a:extLst>
              <a:ext uri="{FF2B5EF4-FFF2-40B4-BE49-F238E27FC236}">
                <a16:creationId xmlns:a16="http://schemas.microsoft.com/office/drawing/2014/main" id="{E2EFC593-D5A8-4195-9537-9D7A5338C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767" y="1727674"/>
            <a:ext cx="11341100" cy="3402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5613" rtl="0" eaLnBrk="0" fontAlgn="base" hangingPunct="0"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ＭＳ Ｐゴシック" charset="-128"/>
              </a:defRPr>
            </a:lvl1pPr>
            <a:lvl2pPr algn="ctr" defTabSz="4556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panose="020B0600070205080204" pitchFamily="34" charset="-128"/>
                <a:cs typeface="ＭＳ Ｐゴシック" charset="-128"/>
              </a:defRPr>
            </a:lvl2pPr>
            <a:lvl3pPr algn="ctr" defTabSz="4556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panose="020B0600070205080204" pitchFamily="34" charset="-128"/>
                <a:cs typeface="ＭＳ Ｐゴシック" charset="-128"/>
              </a:defRPr>
            </a:lvl3pPr>
            <a:lvl4pPr algn="ctr" defTabSz="4556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panose="020B0600070205080204" pitchFamily="34" charset="-128"/>
                <a:cs typeface="ＭＳ Ｐゴシック" charset="-128"/>
              </a:defRPr>
            </a:lvl4pPr>
            <a:lvl5pPr algn="ctr" defTabSz="4556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panose="020B0600070205080204" pitchFamily="34" charset="-128"/>
                <a:cs typeface="ＭＳ Ｐゴシック" charset="-128"/>
              </a:defRPr>
            </a:lvl5pPr>
            <a:lvl6pPr marL="457189" algn="ctr" defTabSz="457189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377" algn="ctr" defTabSz="457189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566" algn="ctr" defTabSz="457189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754" algn="ctr" defTabSz="457189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/>
            <a:endParaRPr lang="fr-FR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endParaRPr lang="fr-FR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endParaRPr lang="fr-FR" sz="1400" dirty="0">
              <a:solidFill>
                <a:srgbClr val="221F1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r>
              <a:rPr lang="fr-FR" sz="1400" b="0" i="0" u="none" strike="noStrike" baseline="0" dirty="0">
                <a:solidFill>
                  <a:srgbClr val="221F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 cas d’incident ou de blessure sur une rencontre ou lors d’un entrainement, il est fortement recommandé de faire une déclaration d’accident.</a:t>
            </a:r>
          </a:p>
          <a:p>
            <a:pPr algn="l"/>
            <a:endParaRPr lang="fr-FR" sz="1400" dirty="0">
              <a:solidFill>
                <a:srgbClr val="221F1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r>
              <a:rPr lang="fr-FR" sz="1400" b="0" i="0" u="none" strike="noStrike" baseline="0" dirty="0">
                <a:solidFill>
                  <a:srgbClr val="221F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Même si la blessure ou l’accident vous parait peut important. Il arrive parfois que la doubleur se réveille plus tard et/ou que des complications arrivent plus tard.</a:t>
            </a:r>
          </a:p>
          <a:p>
            <a:pPr algn="l"/>
            <a:endParaRPr lang="fr-FR" sz="1400" dirty="0">
              <a:solidFill>
                <a:srgbClr val="221F1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r>
              <a:rPr lang="fr-FR" sz="1400" b="0" i="0" u="none" strike="noStrike" baseline="0" dirty="0">
                <a:solidFill>
                  <a:srgbClr val="221F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déclaration d’accident est uniquement possible si le licencié à souscrit l’assurance FFBB</a:t>
            </a:r>
          </a:p>
          <a:p>
            <a:pPr algn="l"/>
            <a:endParaRPr lang="fr-FR" sz="1400" dirty="0">
              <a:solidFill>
                <a:srgbClr val="221F1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r>
              <a:rPr lang="fr-FR" sz="1400" b="0" i="0" u="none" strike="noStrike" baseline="0" dirty="0">
                <a:solidFill>
                  <a:srgbClr val="221F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déclaration d’accident doit se faire dans les 15 jours qui ont suivi l’accident ou la blessure, passé ce délai il ne sera plus possible de faire la déclaration</a:t>
            </a:r>
          </a:p>
          <a:p>
            <a:pPr algn="l"/>
            <a:endParaRPr lang="fr-FR" sz="1400" dirty="0">
              <a:solidFill>
                <a:srgbClr val="221F1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endParaRPr lang="fr-FR" sz="1400" b="0" i="0" u="none" strike="noStrike" baseline="0" dirty="0">
              <a:solidFill>
                <a:srgbClr val="221F1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endParaRPr lang="fr-FR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endParaRPr lang="fr-FR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endParaRPr lang="fr-FR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endParaRPr lang="fr-FR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endParaRPr lang="fr-FR" sz="1400" b="0" i="0" u="none" strike="noStrike" baseline="0" dirty="0">
              <a:solidFill>
                <a:srgbClr val="221F1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endParaRPr lang="fr-FR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Titre 2">
            <a:extLst>
              <a:ext uri="{FF2B5EF4-FFF2-40B4-BE49-F238E27FC236}">
                <a16:creationId xmlns:a16="http://schemas.microsoft.com/office/drawing/2014/main" id="{04F31918-9C96-4BE6-B4E0-A1F59BBDF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767" y="784892"/>
            <a:ext cx="11678233" cy="822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5613" rtl="0" eaLnBrk="0" fontAlgn="base" hangingPunct="0"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ＭＳ Ｐゴシック" charset="-128"/>
              </a:defRPr>
            </a:lvl1pPr>
            <a:lvl2pPr algn="ctr" defTabSz="4556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panose="020B0600070205080204" pitchFamily="34" charset="-128"/>
                <a:cs typeface="ＭＳ Ｐゴシック" charset="-128"/>
              </a:defRPr>
            </a:lvl2pPr>
            <a:lvl3pPr algn="ctr" defTabSz="4556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panose="020B0600070205080204" pitchFamily="34" charset="-128"/>
                <a:cs typeface="ＭＳ Ｐゴシック" charset="-128"/>
              </a:defRPr>
            </a:lvl3pPr>
            <a:lvl4pPr algn="ctr" defTabSz="4556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panose="020B0600070205080204" pitchFamily="34" charset="-128"/>
                <a:cs typeface="ＭＳ Ｐゴシック" charset="-128"/>
              </a:defRPr>
            </a:lvl4pPr>
            <a:lvl5pPr algn="ctr" defTabSz="4556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panose="020B0600070205080204" pitchFamily="34" charset="-128"/>
                <a:cs typeface="ＭＳ Ｐゴシック" charset="-128"/>
              </a:defRPr>
            </a:lvl5pPr>
            <a:lvl6pPr marL="457189" algn="ctr" defTabSz="457189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377" algn="ctr" defTabSz="457189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566" algn="ctr" defTabSz="457189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754" algn="ctr" defTabSz="457189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/>
            <a:endParaRPr lang="fr-FR" altLang="fr-FR" sz="1800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426C73D8-D1D3-4077-B0C3-F158030A04F8}"/>
              </a:ext>
            </a:extLst>
          </p:cNvPr>
          <p:cNvCxnSpPr>
            <a:cxnSpLocks/>
          </p:cNvCxnSpPr>
          <p:nvPr/>
        </p:nvCxnSpPr>
        <p:spPr>
          <a:xfrm flipV="1">
            <a:off x="513767" y="1576638"/>
            <a:ext cx="11252783" cy="30375"/>
          </a:xfrm>
          <a:prstGeom prst="line">
            <a:avLst/>
          </a:prstGeom>
          <a:ln>
            <a:solidFill>
              <a:srgbClr val="004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>
            <a:extLst>
              <a:ext uri="{FF2B5EF4-FFF2-40B4-BE49-F238E27FC236}">
                <a16:creationId xmlns:a16="http://schemas.microsoft.com/office/drawing/2014/main" id="{2BDBD8FC-985D-474A-9E1D-44EEFD12E7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3758" y="5161019"/>
            <a:ext cx="2521862" cy="160573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E71C72C5-CA64-4A29-9476-766D7137C6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7" y="5367434"/>
            <a:ext cx="2220137" cy="1490566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B4A0D572-33F3-D27B-3EB5-88309238E2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8516" y="4237855"/>
            <a:ext cx="794385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31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7AAF215D-CDC3-4F9F-B39C-9A48B42ABE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275881"/>
              </p:ext>
            </p:extLst>
          </p:nvPr>
        </p:nvGraphicFramePr>
        <p:xfrm>
          <a:off x="368300" y="484951"/>
          <a:ext cx="1134110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1500">
                  <a:extLst>
                    <a:ext uri="{9D8B030D-6E8A-4147-A177-3AD203B41FA5}">
                      <a16:colId xmlns:a16="http://schemas.microsoft.com/office/drawing/2014/main" val="3560064324"/>
                    </a:ext>
                  </a:extLst>
                </a:gridCol>
                <a:gridCol w="8229600">
                  <a:extLst>
                    <a:ext uri="{9D8B030D-6E8A-4147-A177-3AD203B41FA5}">
                      <a16:colId xmlns:a16="http://schemas.microsoft.com/office/drawing/2014/main" val="2211383091"/>
                    </a:ext>
                  </a:extLst>
                </a:gridCol>
              </a:tblGrid>
              <a:tr h="569149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LA DECLARATION</a:t>
                      </a:r>
                    </a:p>
                    <a:p>
                      <a:pPr algn="ctr"/>
                      <a:r>
                        <a:rPr lang="fr-FR" sz="2000" dirty="0"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D’ ACCIDENT</a:t>
                      </a:r>
                    </a:p>
                  </a:txBody>
                  <a:tcPr anchor="ctr">
                    <a:solidFill>
                      <a:srgbClr val="004A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Comment faire la déclaration d’accident</a:t>
                      </a:r>
                    </a:p>
                  </a:txBody>
                  <a:tcPr anchor="ctr">
                    <a:solidFill>
                      <a:srgbClr val="004A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163336"/>
                  </a:ext>
                </a:extLst>
              </a:tr>
            </a:tbl>
          </a:graphicData>
        </a:graphic>
      </p:graphicFrame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426C73D8-D1D3-4077-B0C3-F158030A04F8}"/>
              </a:ext>
            </a:extLst>
          </p:cNvPr>
          <p:cNvCxnSpPr/>
          <p:nvPr/>
        </p:nvCxnSpPr>
        <p:spPr>
          <a:xfrm>
            <a:off x="368300" y="1568249"/>
            <a:ext cx="11341100" cy="0"/>
          </a:xfrm>
          <a:prstGeom prst="line">
            <a:avLst/>
          </a:prstGeom>
          <a:ln>
            <a:solidFill>
              <a:srgbClr val="004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>
            <a:extLst>
              <a:ext uri="{FF2B5EF4-FFF2-40B4-BE49-F238E27FC236}">
                <a16:creationId xmlns:a16="http://schemas.microsoft.com/office/drawing/2014/main" id="{2BDBD8FC-985D-474A-9E1D-44EEFD12E7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3758" y="5161019"/>
            <a:ext cx="2521862" cy="160573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E71C72C5-CA64-4A29-9476-766D7137C6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80" y="5161019"/>
            <a:ext cx="2220137" cy="1490566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B79091F1-AD51-3F7B-80CB-3E1B2A4741D4}"/>
              </a:ext>
            </a:extLst>
          </p:cNvPr>
          <p:cNvSpPr txBox="1"/>
          <p:nvPr/>
        </p:nvSpPr>
        <p:spPr>
          <a:xfrm>
            <a:off x="659934" y="2570712"/>
            <a:ext cx="10872132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sz="1400" b="0" i="0" u="none" strike="noStrike" baseline="0" dirty="0">
                <a:solidFill>
                  <a:srgbClr val="221F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Pour faire la déclaration d’accident, le licencié ou le responsable du club doit se rendre sur la site de la FFBB </a:t>
            </a:r>
            <a:r>
              <a:rPr lang="fr-FR" sz="1400" b="0" i="0" u="none" strike="noStrike" baseline="0" dirty="0">
                <a:solidFill>
                  <a:srgbClr val="221F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/>
              </a:rPr>
              <a:t>https://www.ffbb.com/ffbb/dirigeants/gerer/assurances</a:t>
            </a:r>
            <a:endParaRPr lang="fr-FR" sz="1400" b="0" i="0" u="none" strike="noStrike" baseline="0" dirty="0">
              <a:solidFill>
                <a:srgbClr val="221F1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endParaRPr lang="fr-FR" sz="1400" b="0" i="0" u="none" strike="noStrike" baseline="0" dirty="0">
              <a:solidFill>
                <a:srgbClr val="221F1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r>
              <a:rPr lang="fr-FR" sz="1400" dirty="0">
                <a:solidFill>
                  <a:srgbClr val="221F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Rubrique Assurance –</a:t>
            </a:r>
          </a:p>
          <a:p>
            <a:pPr algn="l"/>
            <a:endParaRPr lang="fr-FR" sz="1400" dirty="0">
              <a:solidFill>
                <a:srgbClr val="221F1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r>
              <a:rPr lang="fr-FR" sz="1400" dirty="0">
                <a:solidFill>
                  <a:srgbClr val="221F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Vous avez deux possibilités :</a:t>
            </a:r>
          </a:p>
          <a:p>
            <a:pPr algn="l"/>
            <a:endParaRPr lang="fr-FR" sz="1400" dirty="0">
              <a:solidFill>
                <a:srgbClr val="221F1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r>
              <a:rPr lang="fr-FR" sz="1400" dirty="0">
                <a:solidFill>
                  <a:srgbClr val="221F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Soit depuis l’application mobile : </a:t>
            </a:r>
            <a:r>
              <a:rPr lang="fr-FR" sz="1400" dirty="0">
                <a:solidFill>
                  <a:srgbClr val="221F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5"/>
              </a:rPr>
              <a:t>https://sinistres.mutuelle-des-sportifs.com</a:t>
            </a:r>
            <a:endParaRPr lang="fr-FR" sz="1400" dirty="0">
              <a:solidFill>
                <a:srgbClr val="221F1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endParaRPr lang="fr-FR" sz="1400" dirty="0">
              <a:solidFill>
                <a:srgbClr val="221F1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r>
              <a:rPr lang="fr-FR" sz="1400" dirty="0">
                <a:solidFill>
                  <a:srgbClr val="221F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Soit en téléchargeant le document version papier</a:t>
            </a:r>
          </a:p>
          <a:p>
            <a:pPr algn="l"/>
            <a:r>
              <a:rPr lang="fr-FR" sz="1400" dirty="0">
                <a:solidFill>
                  <a:srgbClr val="221F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400" dirty="0">
                <a:solidFill>
                  <a:srgbClr val="221F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6"/>
              </a:rPr>
              <a:t>https://www.ffbb.com/sites/default/files/2022_da_ff_basket_v4.pdf</a:t>
            </a:r>
            <a:endParaRPr lang="fr-FR" sz="1400" dirty="0">
              <a:solidFill>
                <a:srgbClr val="221F1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endParaRPr lang="fr-FR" dirty="0">
              <a:solidFill>
                <a:srgbClr val="221F1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endParaRPr lang="fr-FR" dirty="0">
              <a:solidFill>
                <a:srgbClr val="221F1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endParaRPr lang="fr-FR" sz="1800" b="0" i="0" u="none" strike="noStrike" baseline="0" dirty="0">
              <a:solidFill>
                <a:srgbClr val="221F1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058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7AAF215D-CDC3-4F9F-B39C-9A48B42ABE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887876"/>
              </p:ext>
            </p:extLst>
          </p:nvPr>
        </p:nvGraphicFramePr>
        <p:xfrm>
          <a:off x="368300" y="484951"/>
          <a:ext cx="1134110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1500">
                  <a:extLst>
                    <a:ext uri="{9D8B030D-6E8A-4147-A177-3AD203B41FA5}">
                      <a16:colId xmlns:a16="http://schemas.microsoft.com/office/drawing/2014/main" val="3560064324"/>
                    </a:ext>
                  </a:extLst>
                </a:gridCol>
                <a:gridCol w="8229600">
                  <a:extLst>
                    <a:ext uri="{9D8B030D-6E8A-4147-A177-3AD203B41FA5}">
                      <a16:colId xmlns:a16="http://schemas.microsoft.com/office/drawing/2014/main" val="2211383091"/>
                    </a:ext>
                  </a:extLst>
                </a:gridCol>
              </a:tblGrid>
              <a:tr h="569149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LA DECLARATION</a:t>
                      </a:r>
                    </a:p>
                    <a:p>
                      <a:pPr algn="ctr"/>
                      <a:r>
                        <a:rPr lang="fr-FR" sz="2000" dirty="0"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D’ ACCIDENT</a:t>
                      </a:r>
                    </a:p>
                  </a:txBody>
                  <a:tcPr anchor="ctr">
                    <a:solidFill>
                      <a:srgbClr val="004A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Open Sans"/>
                          <a:ea typeface="Open Sans"/>
                          <a:cs typeface="Open Sans"/>
                        </a:rPr>
                        <a:t>Où se renseigner</a:t>
                      </a:r>
                    </a:p>
                  </a:txBody>
                  <a:tcPr anchor="ctr">
                    <a:solidFill>
                      <a:srgbClr val="004A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163336"/>
                  </a:ext>
                </a:extLst>
              </a:tr>
            </a:tbl>
          </a:graphicData>
        </a:graphic>
      </p:graphicFrame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426C73D8-D1D3-4077-B0C3-F158030A04F8}"/>
              </a:ext>
            </a:extLst>
          </p:cNvPr>
          <p:cNvCxnSpPr/>
          <p:nvPr/>
        </p:nvCxnSpPr>
        <p:spPr>
          <a:xfrm>
            <a:off x="368300" y="1459192"/>
            <a:ext cx="11341100" cy="0"/>
          </a:xfrm>
          <a:prstGeom prst="line">
            <a:avLst/>
          </a:prstGeom>
          <a:ln>
            <a:solidFill>
              <a:srgbClr val="004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>
            <a:extLst>
              <a:ext uri="{FF2B5EF4-FFF2-40B4-BE49-F238E27FC236}">
                <a16:creationId xmlns:a16="http://schemas.microsoft.com/office/drawing/2014/main" id="{2BDBD8FC-985D-474A-9E1D-44EEFD12E7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3758" y="5161019"/>
            <a:ext cx="2521862" cy="160573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E71C72C5-CA64-4A29-9476-766D7137C6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80" y="5161019"/>
            <a:ext cx="2220137" cy="1490566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B79091F1-AD51-3F7B-80CB-3E1B2A4741D4}"/>
              </a:ext>
            </a:extLst>
          </p:cNvPr>
          <p:cNvSpPr txBox="1"/>
          <p:nvPr/>
        </p:nvSpPr>
        <p:spPr>
          <a:xfrm>
            <a:off x="612396" y="2553934"/>
            <a:ext cx="10872132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fr-FR" dirty="0">
              <a:solidFill>
                <a:srgbClr val="221F1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r>
              <a:rPr lang="fr-FR" sz="1400" dirty="0">
                <a:solidFill>
                  <a:srgbClr val="221F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Pour toutes interrogations, renseignements sur les garanties du contrat vous pouvez contacter la Mutuelle des Sportifs (MDS) au 01 53 04 86 15 ou 01 53 04 86 86 </a:t>
            </a:r>
          </a:p>
          <a:p>
            <a:pPr algn="l"/>
            <a:r>
              <a:rPr lang="fr-FR" sz="1400" dirty="0">
                <a:solidFill>
                  <a:srgbClr val="221F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Email : </a:t>
            </a:r>
            <a:r>
              <a:rPr lang="fr-FR" sz="1400" dirty="0">
                <a:effectLst/>
                <a:hlinkClick r:id="rId4"/>
              </a:rPr>
              <a:t>garine.y@grpmds.com</a:t>
            </a:r>
            <a:r>
              <a:rPr lang="fr-FR" sz="1400" dirty="0">
                <a:effectLst/>
              </a:rPr>
              <a:t> / </a:t>
            </a:r>
            <a:r>
              <a:rPr lang="fr-FR" sz="1400" dirty="0">
                <a:effectLst/>
                <a:hlinkClick r:id="rId5"/>
              </a:rPr>
              <a:t>contact@grpmds.com</a:t>
            </a:r>
            <a:endParaRPr lang="fr-FR" sz="1400" dirty="0">
              <a:effectLst/>
            </a:endParaRPr>
          </a:p>
          <a:p>
            <a:pPr algn="l"/>
            <a:endParaRPr lang="fr-FR" sz="1400" dirty="0">
              <a:solidFill>
                <a:srgbClr val="221F1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r>
              <a:rPr lang="fr-FR" sz="1400" dirty="0">
                <a:solidFill>
                  <a:srgbClr val="221F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 cas d’accident :  01 53 04 86 20 </a:t>
            </a:r>
          </a:p>
          <a:p>
            <a:pPr algn="l"/>
            <a:r>
              <a:rPr lang="fr-FR" sz="1400" dirty="0">
                <a:solidFill>
                  <a:srgbClr val="221F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Email : </a:t>
            </a:r>
            <a:r>
              <a:rPr lang="fr-FR" sz="1400" dirty="0">
                <a:effectLst/>
                <a:hlinkClick r:id="rId6"/>
              </a:rPr>
              <a:t>prestations@grpmds.com</a:t>
            </a:r>
            <a:endParaRPr lang="fr-FR" sz="1400" dirty="0">
              <a:effectLst/>
            </a:endParaRPr>
          </a:p>
          <a:p>
            <a:pPr algn="l"/>
            <a:endParaRPr lang="fr-FR" sz="1400" dirty="0">
              <a:solidFill>
                <a:srgbClr val="221F1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r>
              <a:rPr lang="fr-FR" sz="1400" dirty="0">
                <a:solidFill>
                  <a:srgbClr val="221F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FFBB au 01 53 04 86 15 ou 01 53 94 26 91</a:t>
            </a:r>
          </a:p>
          <a:p>
            <a:pPr algn="l"/>
            <a:endParaRPr lang="fr-FR" sz="1400" dirty="0">
              <a:solidFill>
                <a:srgbClr val="221F1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r>
              <a:rPr lang="fr-FR" sz="1400" dirty="0">
                <a:solidFill>
                  <a:srgbClr val="221F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 pas hésiter à consulter la page ASSURANCE de la FFBB vous y trouverez pleins d’autres informations</a:t>
            </a:r>
          </a:p>
          <a:p>
            <a:pPr algn="l"/>
            <a:r>
              <a:rPr lang="fr-FR" sz="1400" b="0" i="0" u="none" strike="noStrike" baseline="0" dirty="0">
                <a:solidFill>
                  <a:srgbClr val="221F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7"/>
              </a:rPr>
              <a:t>https://www.ffbb.com/ffbb/dirigeants/gerer/assurances</a:t>
            </a:r>
            <a:endParaRPr lang="fr-FR" sz="1400" b="0" i="0" u="none" strike="noStrike" baseline="0" dirty="0">
              <a:solidFill>
                <a:srgbClr val="221F1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endParaRPr lang="fr-FR" sz="1800" b="0" i="0" u="none" strike="noStrike" baseline="0" dirty="0">
              <a:solidFill>
                <a:srgbClr val="221F1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339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>
            <a:extLst>
              <a:ext uri="{FF2B5EF4-FFF2-40B4-BE49-F238E27FC236}">
                <a16:creationId xmlns:a16="http://schemas.microsoft.com/office/drawing/2014/main" id="{800F8D29-F425-4B3D-B3CB-2BC7E8C7B6F0}"/>
              </a:ext>
            </a:extLst>
          </p:cNvPr>
          <p:cNvSpPr txBox="1"/>
          <p:nvPr/>
        </p:nvSpPr>
        <p:spPr>
          <a:xfrm>
            <a:off x="2647950" y="1696981"/>
            <a:ext cx="9544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LA DECLARATION D ACCIDENT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8FD4AEB-DA00-4B1E-A24F-AAD2B5419215}"/>
              </a:ext>
            </a:extLst>
          </p:cNvPr>
          <p:cNvSpPr txBox="1"/>
          <p:nvPr/>
        </p:nvSpPr>
        <p:spPr>
          <a:xfrm>
            <a:off x="2647950" y="3545164"/>
            <a:ext cx="95440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Commission qualification</a:t>
            </a:r>
          </a:p>
          <a:p>
            <a:pPr algn="ctr"/>
            <a:r>
              <a:rPr lang="fr-FR" sz="2000" dirty="0">
                <a:latin typeface="Open Sans Light" pitchFamily="2" charset="0"/>
                <a:ea typeface="Open Sans Light" pitchFamily="2" charset="0"/>
                <a:cs typeface="Open Sans Light" pitchFamily="2" charset="0"/>
                <a:hlinkClick r:id="rId2"/>
              </a:rPr>
              <a:t>licence@basketball49.fr</a:t>
            </a:r>
            <a:r>
              <a:rPr lang="fr-FR" sz="2000" dirty="0"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 </a:t>
            </a:r>
          </a:p>
          <a:p>
            <a:pPr algn="ctr"/>
            <a:r>
              <a:rPr lang="fr-FR" sz="2000" dirty="0"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Comité de BasketBall du Maine-et-Loire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A45FFB-5A60-441B-A713-ADC6E1168463}"/>
              </a:ext>
            </a:extLst>
          </p:cNvPr>
          <p:cNvSpPr/>
          <p:nvPr/>
        </p:nvSpPr>
        <p:spPr>
          <a:xfrm rot="1164196">
            <a:off x="-2427997" y="5277779"/>
            <a:ext cx="13693606" cy="3080802"/>
          </a:xfrm>
          <a:prstGeom prst="rect">
            <a:avLst/>
          </a:prstGeom>
          <a:solidFill>
            <a:srgbClr val="004AA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D444731-9044-4A0A-922E-DB3D32D6656A}"/>
              </a:ext>
            </a:extLst>
          </p:cNvPr>
          <p:cNvSpPr/>
          <p:nvPr/>
        </p:nvSpPr>
        <p:spPr>
          <a:xfrm rot="18808214">
            <a:off x="-4447670" y="-352709"/>
            <a:ext cx="9723139" cy="4191577"/>
          </a:xfrm>
          <a:prstGeom prst="rect">
            <a:avLst/>
          </a:prstGeom>
          <a:solidFill>
            <a:srgbClr val="ED7D3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CFFE566-CFC4-4C54-97A2-9F63D14A17F2}"/>
              </a:ext>
            </a:extLst>
          </p:cNvPr>
          <p:cNvSpPr/>
          <p:nvPr/>
        </p:nvSpPr>
        <p:spPr>
          <a:xfrm rot="20957028">
            <a:off x="-6990774" y="-2843199"/>
            <a:ext cx="13981550" cy="4191577"/>
          </a:xfrm>
          <a:prstGeom prst="rect">
            <a:avLst/>
          </a:prstGeom>
          <a:solidFill>
            <a:srgbClr val="ED7D3B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41A71319-33C8-475B-B0E3-61E2CF1198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3758" y="5161019"/>
            <a:ext cx="2521862" cy="1605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2032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8BAB4C39757E4E903356A899F8E7E6" ma:contentTypeVersion="5" ma:contentTypeDescription="Crée un document." ma:contentTypeScope="" ma:versionID="302db91e14082f974b37e2f5285446fd">
  <xsd:schema xmlns:xsd="http://www.w3.org/2001/XMLSchema" xmlns:xs="http://www.w3.org/2001/XMLSchema" xmlns:p="http://schemas.microsoft.com/office/2006/metadata/properties" xmlns:ns2="9e50b56e-7d07-4916-8295-8bbb1f2b6bd9" xmlns:ns3="9bead071-f77a-4276-ab41-3a1fa38970b9" targetNamespace="http://schemas.microsoft.com/office/2006/metadata/properties" ma:root="true" ma:fieldsID="41d2e1056ea9456fb235ff8f99c2a64a" ns2:_="" ns3:_="">
    <xsd:import namespace="9e50b56e-7d07-4916-8295-8bbb1f2b6bd9"/>
    <xsd:import namespace="9bead071-f77a-4276-ab41-3a1fa38970b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50b56e-7d07-4916-8295-8bbb1f2b6b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ead071-f77a-4276-ab41-3a1fa38970b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785407-CBCB-46A9-AD5A-5EDBC09BBC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50b56e-7d07-4916-8295-8bbb1f2b6bd9"/>
    <ds:schemaRef ds:uri="9bead071-f77a-4276-ab41-3a1fa38970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FF1CD15-FE9B-47F6-AFD9-782E845ED3AB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9bead071-f77a-4276-ab41-3a1fa38970b9"/>
    <ds:schemaRef ds:uri="http://schemas.microsoft.com/office/2006/documentManagement/types"/>
    <ds:schemaRef ds:uri="http://purl.org/dc/terms/"/>
    <ds:schemaRef ds:uri="9e50b56e-7d07-4916-8295-8bbb1f2b6bd9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B9730BE-DC35-4111-81BF-2F5F130FCB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353</Words>
  <Application>Microsoft Office PowerPoint</Application>
  <PresentationFormat>Grand écran</PresentationFormat>
  <Paragraphs>54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Maine et Loire Basketball</dc:creator>
  <cp:lastModifiedBy>Francoise MATHIEN</cp:lastModifiedBy>
  <cp:revision>50</cp:revision>
  <dcterms:created xsi:type="dcterms:W3CDTF">2023-06-26T13:37:45Z</dcterms:created>
  <dcterms:modified xsi:type="dcterms:W3CDTF">2023-10-31T13:19:58Z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0x010100A28BAB4C39757E4E903356A899F8E7E6</vt:lpwstr>
  </property>
</Properties>
</file>